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55" r:id="rId2"/>
    <p:sldMasterId id="2147483884" r:id="rId3"/>
    <p:sldMasterId id="2147483903" r:id="rId4"/>
  </p:sldMasterIdLst>
  <p:notesMasterIdLst>
    <p:notesMasterId r:id="rId22"/>
  </p:notesMasterIdLst>
  <p:handoutMasterIdLst>
    <p:handoutMasterId r:id="rId23"/>
  </p:handoutMasterIdLst>
  <p:sldIdLst>
    <p:sldId id="412" r:id="rId5"/>
    <p:sldId id="1721" r:id="rId6"/>
    <p:sldId id="1722" r:id="rId7"/>
    <p:sldId id="716" r:id="rId8"/>
    <p:sldId id="1723" r:id="rId9"/>
    <p:sldId id="1724" r:id="rId10"/>
    <p:sldId id="1726" r:id="rId11"/>
    <p:sldId id="792" r:id="rId12"/>
    <p:sldId id="1729" r:id="rId13"/>
    <p:sldId id="1731" r:id="rId14"/>
    <p:sldId id="1732" r:id="rId15"/>
    <p:sldId id="1730" r:id="rId16"/>
    <p:sldId id="1728" r:id="rId17"/>
    <p:sldId id="1727" r:id="rId18"/>
    <p:sldId id="1734" r:id="rId19"/>
    <p:sldId id="791" r:id="rId20"/>
    <p:sldId id="652" r:id="rId21"/>
  </p:sldIdLst>
  <p:sldSz cx="9144000" cy="5143500" type="screen16x9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lippel, Zandra" initials="KZ" lastIdx="5" clrIdx="6">
    <p:extLst>
      <p:ext uri="{19B8F6BF-5375-455C-9EA6-DF929625EA0E}">
        <p15:presenceInfo xmlns:p15="http://schemas.microsoft.com/office/powerpoint/2012/main" userId="S::zklippel@amgen.com::31b89bfc-7755-4ed3-865b-48c4e012f6d4" providerId="AD"/>
      </p:ext>
    </p:extLst>
  </p:cmAuthor>
  <p:cmAuthor id="1" name="Usuario de Microsoft Office" initials="Office" lastIdx="2" clrIdx="0"/>
  <p:cmAuthor id="2" name="Usuario de Microsoft Office" initials="Office [2]" lastIdx="1" clrIdx="1"/>
  <p:cmAuthor id="3" name="Usuario de Microsoft Office" initials="Office [3]" lastIdx="1" clrIdx="2"/>
  <p:cmAuthor id="4" name="Potamianou, Anna [JACDE]" initials="PA[" lastIdx="11" clrIdx="3"/>
  <p:cmAuthor id="5" name="in 't Groen, Ester [JACNL]" initials="i'GE[" lastIdx="11" clrIdx="4"/>
  <p:cmAuthor id="6" name="Microsoft Office User" initials="MOU" lastIdx="1" clrIdx="5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clrMru>
    <a:srgbClr val="FFFF00"/>
    <a:srgbClr val="00FDFF"/>
    <a:srgbClr val="0432FF"/>
    <a:srgbClr val="FF9300"/>
    <a:srgbClr val="FF9933"/>
    <a:srgbClr val="8EFA00"/>
    <a:srgbClr val="32363C"/>
    <a:srgbClr val="FFD579"/>
    <a:srgbClr val="66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18"/>
    <p:restoredTop sz="96291" autoAdjust="0"/>
  </p:normalViewPr>
  <p:slideViewPr>
    <p:cSldViewPr>
      <p:cViewPr varScale="1">
        <p:scale>
          <a:sx n="139" d="100"/>
          <a:sy n="139" d="100"/>
        </p:scale>
        <p:origin x="184" y="5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254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48" y="0"/>
            <a:ext cx="3076253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38"/>
            <a:ext cx="3076254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48" y="9723538"/>
            <a:ext cx="3076253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7FFC7F2E-1326-F84F-B251-902A13B240BC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364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254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48" y="0"/>
            <a:ext cx="3076253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14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94" y="4861769"/>
            <a:ext cx="5205713" cy="460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538"/>
            <a:ext cx="3076254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48" y="9723538"/>
            <a:ext cx="3076253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F598E34-FD03-BF40-A060-9CDC0A7588FE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67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/>
              <a:t>MM, multiple myeloma; OS, overall survival; PFS, progression-free survival; TTP, time to progression.</a:t>
            </a:r>
            <a:endParaRPr lang="en-US" dirty="0"/>
          </a:p>
          <a:p>
            <a:r>
              <a:rPr lang="en-US" dirty="0"/>
              <a:t>This innovative study by Mateos and colleagues investigated  the use of the active, well-tolerated agents lenalidomide and dexamethasone in patients with high-risk </a:t>
            </a:r>
            <a:r>
              <a:rPr lang="en-US" dirty="0" err="1"/>
              <a:t>Smouldering</a:t>
            </a:r>
            <a:r>
              <a:rPr lang="en-US" dirty="0"/>
              <a:t> myeloma. The primary endpoint was delay of progression to active myeloma otherwise requiring treatment.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This trial has been presented previously and results showed that the combination decreased the frequency of progression and delayed the time to progression (TTP).</a:t>
            </a:r>
            <a:r>
              <a:rPr lang="en-US" baseline="30000" dirty="0"/>
              <a:t>[1]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Reference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Mateos</a:t>
            </a:r>
            <a:r>
              <a:rPr lang="en-US" dirty="0"/>
              <a:t> MV, </a:t>
            </a:r>
            <a:r>
              <a:rPr lang="en-US" dirty="0" err="1"/>
              <a:t>López</a:t>
            </a:r>
            <a:r>
              <a:rPr lang="en-US" dirty="0"/>
              <a:t>-Corral L, Hernández MT, et al. Multicenter, randomized, open-label, phase III trial of lenalidomide-dexamethasone (len/dex) vs therapeutic abstention in </a:t>
            </a:r>
            <a:r>
              <a:rPr lang="en-US" dirty="0" err="1"/>
              <a:t>Smouldering</a:t>
            </a:r>
            <a:r>
              <a:rPr lang="en-US" dirty="0"/>
              <a:t> multiple myeloma at high risk of progression to symptomatic MM: results of the first interim analysis. Program and abstracts of the 51st American Society of Hematology Annual Meeting and Exposition; December 5-8, 2009; New Orleans, Louisiana. Abstract 614.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57369-9376-48A1-8160-F6A2B6070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dirty="0"/>
              <a:t>MM, multiple myeloma; OS, overall survival; PFS, progression-free survival; TTP, time to progression.</a:t>
            </a:r>
            <a:endParaRPr lang="en-US" dirty="0"/>
          </a:p>
          <a:p>
            <a:r>
              <a:rPr lang="en-US" dirty="0"/>
              <a:t>This innovative study by Mateos and colleagues investigated  the use of the active, well-tolerated agents lenalidomide and dexamethasone in patients with high-risk </a:t>
            </a:r>
            <a:r>
              <a:rPr lang="en-US" dirty="0" err="1"/>
              <a:t>Smouldering</a:t>
            </a:r>
            <a:r>
              <a:rPr lang="en-US" dirty="0"/>
              <a:t> myeloma. The primary endpoint was delay of progression to active myeloma otherwise requiring treatment.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This trial has been presented previously and results showed that the combination decreased the frequency of progression and delayed the time to progression (TTP).</a:t>
            </a:r>
            <a:r>
              <a:rPr lang="en-US" baseline="30000" dirty="0"/>
              <a:t>[1]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Reference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Mateos</a:t>
            </a:r>
            <a:r>
              <a:rPr lang="en-US" dirty="0"/>
              <a:t> MV, </a:t>
            </a:r>
            <a:r>
              <a:rPr lang="en-US" dirty="0" err="1"/>
              <a:t>López</a:t>
            </a:r>
            <a:r>
              <a:rPr lang="en-US" dirty="0"/>
              <a:t>-Corral L, Hernández MT, et al. Multicenter, randomized, open-label, phase III trial of lenalidomide-dexamethasone (len/dex) vs therapeutic abstention in </a:t>
            </a:r>
            <a:r>
              <a:rPr lang="en-US" dirty="0" err="1"/>
              <a:t>Smouldering</a:t>
            </a:r>
            <a:r>
              <a:rPr lang="en-US" dirty="0"/>
              <a:t> multiple myeloma at high risk of progression to symptomatic MM: results of the first interim analysis. Program and abstracts of the 51st American Society of Hematology Annual Meeting and Exposition; December 5-8, 2009; New Orleans, Louisiana. Abstract 614.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57369-9376-48A1-8160-F6A2B6070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0EBDF6-8950-D54E-9E4F-D93DF21606B1}" type="slidenum">
              <a:rPr lang="es-ES_tradnl" altLang="x-none" sz="1200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s-ES_tradnl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x-none" dirty="0"/>
              <a:t>Otros datos: mediana de tiempo desde el diagnóstico: Creo que esta sólo</a:t>
            </a:r>
          </a:p>
          <a:p>
            <a:pPr>
              <a:buFontTx/>
              <a:buChar char="-"/>
            </a:pPr>
            <a:r>
              <a:rPr lang="es-ES" altLang="x-none" dirty="0"/>
              <a:t>Grupo A</a:t>
            </a:r>
          </a:p>
          <a:p>
            <a:pPr>
              <a:buFontTx/>
              <a:buChar char="-"/>
            </a:pPr>
            <a:r>
              <a:rPr lang="es-ES" altLang="x-none" dirty="0"/>
              <a:t>Grupo B</a:t>
            </a:r>
          </a:p>
          <a:p>
            <a:r>
              <a:rPr lang="es-ES" altLang="x-none" dirty="0"/>
              <a:t>Estrato: </a:t>
            </a:r>
          </a:p>
          <a:p>
            <a:r>
              <a:rPr lang="es-ES" altLang="x-none" dirty="0"/>
              <a:t>Grupo A</a:t>
            </a:r>
            <a:r>
              <a:rPr lang="es-ES" altLang="x-none"/>
              <a:t>: 50% </a:t>
            </a:r>
            <a:r>
              <a:rPr lang="es-ES" altLang="x-none" dirty="0"/>
              <a:t>(1 a 1)</a:t>
            </a:r>
          </a:p>
          <a:p>
            <a:r>
              <a:rPr lang="es-ES" altLang="x-none" dirty="0"/>
              <a:t>Grupo B</a:t>
            </a:r>
            <a:r>
              <a:rPr lang="es-ES" altLang="x-none"/>
              <a:t>: 50%</a:t>
            </a:r>
            <a:endParaRPr lang="es-ES" altLang="x-none" dirty="0"/>
          </a:p>
          <a:p>
            <a:r>
              <a:rPr lang="es-ES" altLang="x-none" dirty="0" err="1"/>
              <a:t>High</a:t>
            </a:r>
            <a:r>
              <a:rPr lang="es-ES" altLang="x-none" dirty="0"/>
              <a:t> </a:t>
            </a:r>
            <a:r>
              <a:rPr lang="es-ES" altLang="x-none" dirty="0" err="1"/>
              <a:t>risk</a:t>
            </a:r>
            <a:r>
              <a:rPr lang="es-ES" altLang="x-none"/>
              <a:t>: (% </a:t>
            </a:r>
            <a:r>
              <a:rPr lang="es-ES" altLang="x-none" dirty="0"/>
              <a:t>con los dos criterios mayores:</a:t>
            </a:r>
          </a:p>
          <a:p>
            <a:r>
              <a:rPr lang="es-ES" altLang="x-none" dirty="0"/>
              <a:t>Grupo A</a:t>
            </a:r>
            <a:r>
              <a:rPr lang="es-ES" altLang="x-none"/>
              <a:t>: 59.5%</a:t>
            </a:r>
            <a:endParaRPr lang="es-ES" altLang="x-none" dirty="0"/>
          </a:p>
          <a:p>
            <a:r>
              <a:rPr lang="es-ES" altLang="x-none" dirty="0"/>
              <a:t>Grupo B</a:t>
            </a:r>
            <a:r>
              <a:rPr lang="es-ES" altLang="x-none"/>
              <a:t>: 54.1%</a:t>
            </a:r>
            <a:endParaRPr lang="es-ES" altLang="x-none" dirty="0"/>
          </a:p>
          <a:p>
            <a:r>
              <a:rPr lang="es-ES" altLang="x-none" dirty="0"/>
              <a:t>Pendiente confirmar que la citogenética no es significativa.</a:t>
            </a:r>
          </a:p>
        </p:txBody>
      </p:sp>
    </p:spTree>
    <p:extLst>
      <p:ext uri="{BB962C8B-B14F-4D97-AF65-F5344CB8AC3E}">
        <p14:creationId xmlns:p14="http://schemas.microsoft.com/office/powerpoint/2010/main" val="213081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0EBDF6-8950-D54E-9E4F-D93DF21606B1}" type="slidenum">
              <a:rPr lang="es-ES_tradnl" altLang="x-none" sz="120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s-ES_tradnl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x-none" dirty="0"/>
              <a:t>Otros datos: mediana de tiempo desde el diagnóstico: Creo que esta sólo</a:t>
            </a:r>
          </a:p>
          <a:p>
            <a:pPr>
              <a:buFontTx/>
              <a:buChar char="-"/>
            </a:pPr>
            <a:r>
              <a:rPr lang="es-ES" altLang="x-none" dirty="0"/>
              <a:t>Grupo A</a:t>
            </a:r>
          </a:p>
          <a:p>
            <a:pPr>
              <a:buFontTx/>
              <a:buChar char="-"/>
            </a:pPr>
            <a:r>
              <a:rPr lang="es-ES" altLang="x-none" dirty="0"/>
              <a:t>Grupo B</a:t>
            </a:r>
          </a:p>
          <a:p>
            <a:r>
              <a:rPr lang="es-ES" altLang="x-none" dirty="0"/>
              <a:t>Estrato: </a:t>
            </a:r>
          </a:p>
          <a:p>
            <a:r>
              <a:rPr lang="es-ES" altLang="x-none" dirty="0"/>
              <a:t>Grupo A</a:t>
            </a:r>
            <a:r>
              <a:rPr lang="es-ES" altLang="x-none"/>
              <a:t>: 50% </a:t>
            </a:r>
            <a:r>
              <a:rPr lang="es-ES" altLang="x-none" dirty="0"/>
              <a:t>(1 a 1)</a:t>
            </a:r>
          </a:p>
          <a:p>
            <a:r>
              <a:rPr lang="es-ES" altLang="x-none" dirty="0"/>
              <a:t>Grupo B</a:t>
            </a:r>
            <a:r>
              <a:rPr lang="es-ES" altLang="x-none"/>
              <a:t>: 50%</a:t>
            </a:r>
            <a:endParaRPr lang="es-ES" altLang="x-none" dirty="0"/>
          </a:p>
          <a:p>
            <a:r>
              <a:rPr lang="es-ES" altLang="x-none" dirty="0" err="1"/>
              <a:t>High</a:t>
            </a:r>
            <a:r>
              <a:rPr lang="es-ES" altLang="x-none" dirty="0"/>
              <a:t> </a:t>
            </a:r>
            <a:r>
              <a:rPr lang="es-ES" altLang="x-none" dirty="0" err="1"/>
              <a:t>risk</a:t>
            </a:r>
            <a:r>
              <a:rPr lang="es-ES" altLang="x-none"/>
              <a:t>: (% </a:t>
            </a:r>
            <a:r>
              <a:rPr lang="es-ES" altLang="x-none" dirty="0"/>
              <a:t>con los dos criterios mayores:</a:t>
            </a:r>
          </a:p>
          <a:p>
            <a:r>
              <a:rPr lang="es-ES" altLang="x-none" dirty="0"/>
              <a:t>Grupo A</a:t>
            </a:r>
            <a:r>
              <a:rPr lang="es-ES" altLang="x-none"/>
              <a:t>: 59.5%</a:t>
            </a:r>
            <a:endParaRPr lang="es-ES" altLang="x-none" dirty="0"/>
          </a:p>
          <a:p>
            <a:r>
              <a:rPr lang="es-ES" altLang="x-none" dirty="0"/>
              <a:t>Grupo B</a:t>
            </a:r>
            <a:r>
              <a:rPr lang="es-ES" altLang="x-none"/>
              <a:t>: 54.1%</a:t>
            </a:r>
            <a:endParaRPr lang="es-ES" altLang="x-none" dirty="0"/>
          </a:p>
          <a:p>
            <a:r>
              <a:rPr lang="es-ES" altLang="x-none" dirty="0"/>
              <a:t>Pendiente confirmar que la citogenética no es significativa.</a:t>
            </a:r>
          </a:p>
        </p:txBody>
      </p:sp>
    </p:spTree>
    <p:extLst>
      <p:ext uri="{BB962C8B-B14F-4D97-AF65-F5344CB8AC3E}">
        <p14:creationId xmlns:p14="http://schemas.microsoft.com/office/powerpoint/2010/main" val="102771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0EBDF6-8950-D54E-9E4F-D93DF21606B1}" type="slidenum">
              <a:rPr lang="es-ES_tradnl" altLang="x-none" sz="1200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s-ES_tradnl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x-none" dirty="0"/>
              <a:t>Otros datos: mediana de tiempo desde el diagnóstico: Creo que esta sólo</a:t>
            </a:r>
          </a:p>
          <a:p>
            <a:pPr>
              <a:buFontTx/>
              <a:buChar char="-"/>
            </a:pPr>
            <a:r>
              <a:rPr lang="es-ES" altLang="x-none" dirty="0"/>
              <a:t>Grupo A</a:t>
            </a:r>
          </a:p>
          <a:p>
            <a:pPr>
              <a:buFontTx/>
              <a:buChar char="-"/>
            </a:pPr>
            <a:r>
              <a:rPr lang="es-ES" altLang="x-none" dirty="0"/>
              <a:t>Grupo B</a:t>
            </a:r>
          </a:p>
          <a:p>
            <a:r>
              <a:rPr lang="es-ES" altLang="x-none" dirty="0"/>
              <a:t>Estrato: </a:t>
            </a:r>
          </a:p>
          <a:p>
            <a:r>
              <a:rPr lang="es-ES" altLang="x-none" dirty="0"/>
              <a:t>Grupo A</a:t>
            </a:r>
            <a:r>
              <a:rPr lang="es-ES" altLang="x-none"/>
              <a:t>: 50% </a:t>
            </a:r>
            <a:r>
              <a:rPr lang="es-ES" altLang="x-none" dirty="0"/>
              <a:t>(1 a 1)</a:t>
            </a:r>
          </a:p>
          <a:p>
            <a:r>
              <a:rPr lang="es-ES" altLang="x-none" dirty="0"/>
              <a:t>Grupo B</a:t>
            </a:r>
            <a:r>
              <a:rPr lang="es-ES" altLang="x-none"/>
              <a:t>: 50%</a:t>
            </a:r>
            <a:endParaRPr lang="es-ES" altLang="x-none" dirty="0"/>
          </a:p>
          <a:p>
            <a:r>
              <a:rPr lang="es-ES" altLang="x-none" dirty="0" err="1"/>
              <a:t>High</a:t>
            </a:r>
            <a:r>
              <a:rPr lang="es-ES" altLang="x-none" dirty="0"/>
              <a:t> </a:t>
            </a:r>
            <a:r>
              <a:rPr lang="es-ES" altLang="x-none" dirty="0" err="1"/>
              <a:t>risk</a:t>
            </a:r>
            <a:r>
              <a:rPr lang="es-ES" altLang="x-none"/>
              <a:t>: (% </a:t>
            </a:r>
            <a:r>
              <a:rPr lang="es-ES" altLang="x-none" dirty="0"/>
              <a:t>con los dos criterios mayores:</a:t>
            </a:r>
          </a:p>
          <a:p>
            <a:r>
              <a:rPr lang="es-ES" altLang="x-none" dirty="0"/>
              <a:t>Grupo A</a:t>
            </a:r>
            <a:r>
              <a:rPr lang="es-ES" altLang="x-none"/>
              <a:t>: 59.5%</a:t>
            </a:r>
            <a:endParaRPr lang="es-ES" altLang="x-none" dirty="0"/>
          </a:p>
          <a:p>
            <a:r>
              <a:rPr lang="es-ES" altLang="x-none" dirty="0"/>
              <a:t>Grupo B</a:t>
            </a:r>
            <a:r>
              <a:rPr lang="es-ES" altLang="x-none"/>
              <a:t>: 54.1%</a:t>
            </a:r>
            <a:endParaRPr lang="es-ES" altLang="x-none" dirty="0"/>
          </a:p>
          <a:p>
            <a:r>
              <a:rPr lang="es-ES" altLang="x-none" dirty="0"/>
              <a:t>Pendiente confirmar que la citogenética no es significativa.</a:t>
            </a:r>
          </a:p>
        </p:txBody>
      </p:sp>
    </p:spTree>
    <p:extLst>
      <p:ext uri="{BB962C8B-B14F-4D97-AF65-F5344CB8AC3E}">
        <p14:creationId xmlns:p14="http://schemas.microsoft.com/office/powerpoint/2010/main" val="121346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IMiDd</a:t>
            </a:r>
            <a:r>
              <a:rPr lang="es-ES" dirty="0"/>
              <a:t> </a:t>
            </a:r>
            <a:r>
              <a:rPr lang="es-ES" dirty="0" err="1"/>
              <a:t>sensitivity</a:t>
            </a:r>
            <a:r>
              <a:rPr lang="es-ES" dirty="0"/>
              <a:t>: no hay diferencias y es un problema de las curvas.. Correcto.</a:t>
            </a:r>
          </a:p>
          <a:p>
            <a:r>
              <a:rPr lang="es-ES" dirty="0"/>
              <a:t>Pero la comparación es entre </a:t>
            </a:r>
            <a:r>
              <a:rPr lang="es-ES" dirty="0" err="1"/>
              <a:t>KyCydex</a:t>
            </a:r>
            <a:r>
              <a:rPr lang="es-ES" dirty="0"/>
              <a:t> y </a:t>
            </a:r>
            <a:r>
              <a:rPr lang="es-ES" dirty="0" err="1"/>
              <a:t>Kdex</a:t>
            </a:r>
            <a:r>
              <a:rPr lang="es-ES" dirty="0"/>
              <a:t>. </a:t>
            </a:r>
          </a:p>
          <a:p>
            <a:r>
              <a:rPr lang="es-ES" dirty="0"/>
              <a:t>Añadir </a:t>
            </a:r>
            <a:r>
              <a:rPr lang="es-ES" dirty="0" err="1"/>
              <a:t>ciclofosfamida</a:t>
            </a:r>
            <a:r>
              <a:rPr lang="es-ES" dirty="0"/>
              <a:t> a </a:t>
            </a:r>
            <a:r>
              <a:rPr lang="es-ES" dirty="0" err="1"/>
              <a:t>Kdex</a:t>
            </a:r>
            <a:r>
              <a:rPr lang="es-ES" dirty="0"/>
              <a:t> tiene un beneficio claro en los previamente expuestos a </a:t>
            </a:r>
            <a:r>
              <a:rPr lang="es-ES" dirty="0" err="1"/>
              <a:t>lena</a:t>
            </a:r>
            <a:r>
              <a:rPr lang="es-ES" dirty="0"/>
              <a:t> y este beneficio se mantiene en los </a:t>
            </a:r>
            <a:r>
              <a:rPr lang="es-ES" dirty="0" err="1"/>
              <a:t>refractatios</a:t>
            </a:r>
            <a:r>
              <a:rPr lang="es-ES" dirty="0"/>
              <a:t> a </a:t>
            </a:r>
            <a:r>
              <a:rPr lang="es-ES" dirty="0" err="1"/>
              <a:t>lena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98E34-FD03-BF40-A060-9CDC0A7588FE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76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98E34-FD03-BF40-A060-9CDC0A7588FE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06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Amgen Proprietary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98E34-FD03-BF40-A060-9CDC0A7588FE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26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62A9-9272-344F-B493-91487E7EA872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4538"/>
            <a:ext cx="6615112" cy="372268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13288"/>
            <a:ext cx="5013325" cy="4460875"/>
          </a:xfrm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8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04796" indent="0" algn="ctr">
              <a:buNone/>
              <a:defRPr/>
            </a:lvl2pPr>
            <a:lvl3pPr marL="609593" indent="0" algn="ctr">
              <a:buNone/>
              <a:defRPr/>
            </a:lvl3pPr>
            <a:lvl4pPr marL="914388" indent="0" algn="ctr">
              <a:buNone/>
              <a:defRPr/>
            </a:lvl4pPr>
            <a:lvl5pPr marL="1219184" indent="0" algn="ctr">
              <a:buNone/>
              <a:defRPr/>
            </a:lvl5pPr>
            <a:lvl6pPr marL="1523981" indent="0" algn="ctr">
              <a:buNone/>
              <a:defRPr/>
            </a:lvl6pPr>
            <a:lvl7pPr marL="1828778" indent="0" algn="ctr">
              <a:buNone/>
              <a:defRPr/>
            </a:lvl7pPr>
            <a:lvl8pPr marL="2133574" indent="0" algn="ctr">
              <a:buNone/>
              <a:defRPr/>
            </a:lvl8pPr>
            <a:lvl9pPr marL="243837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2177B-3830-7B49-BCB1-809734FD48F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298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C4988-A23F-4347-8445-AB982C8612D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343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25E17-F9E7-4945-A655-D0E7F2CFDB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435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346" y="1638742"/>
            <a:ext cx="8712387" cy="857250"/>
          </a:xfrm>
          <a:ln algn="ctr"/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987" y="487364"/>
            <a:ext cx="8694737" cy="782241"/>
          </a:xfrm>
          <a:ln algn="ctr"/>
        </p:spPr>
        <p:txBody>
          <a:bodyPr/>
          <a:lstStyle>
            <a:lvl1pPr marL="0" indent="0" algn="ctr">
              <a:spcBef>
                <a:spcPct val="0"/>
              </a:spcBef>
              <a:buClrTx/>
              <a:buSzTx/>
              <a:buFontTx/>
              <a:buNone/>
              <a:defRPr sz="2133">
                <a:solidFill>
                  <a:srgbClr val="A2D1D7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111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95" y="840509"/>
            <a:ext cx="8881518" cy="4174404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Aft>
                <a:spcPct val="0"/>
              </a:spcAft>
              <a:defRPr lang="en-US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algn="l" rtl="0" fontAlgn="base">
              <a:spcAft>
                <a:spcPct val="0"/>
              </a:spcAft>
              <a:defRPr lang="en-US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algn="l" rtl="0" fontAlgn="base">
              <a:spcAft>
                <a:spcPct val="0"/>
              </a:spcAft>
              <a:defRPr lang="en-US" sz="16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algn="l" rtl="0" fontAlgn="base">
              <a:spcAft>
                <a:spcPct val="0"/>
              </a:spcAft>
              <a:defRPr lang="en-US" sz="1467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algn="l" rtl="0" fontAlgn="base">
              <a:spcAft>
                <a:spcPct val="0"/>
              </a:spcAft>
              <a:defRPr lang="en-US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092" y="97654"/>
            <a:ext cx="8836863" cy="8167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1276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1438281"/>
            <a:ext cx="7772400" cy="1021556"/>
          </a:xfrm>
        </p:spPr>
        <p:txBody>
          <a:bodyPr/>
          <a:lstStyle>
            <a:lvl1pPr algn="l">
              <a:defRPr sz="2667" b="1" cap="none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38" y="2999191"/>
            <a:ext cx="7772400" cy="112514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304796" indent="0">
              <a:buNone/>
              <a:defRPr sz="1200"/>
            </a:lvl2pPr>
            <a:lvl3pPr marL="609593" indent="0">
              <a:buNone/>
              <a:defRPr sz="1067"/>
            </a:lvl3pPr>
            <a:lvl4pPr marL="914388" indent="0">
              <a:buNone/>
              <a:defRPr sz="933"/>
            </a:lvl4pPr>
            <a:lvl5pPr marL="1219184" indent="0">
              <a:buNone/>
              <a:defRPr sz="933"/>
            </a:lvl5pPr>
            <a:lvl6pPr marL="1523981" indent="0">
              <a:buNone/>
              <a:defRPr sz="933"/>
            </a:lvl6pPr>
            <a:lvl7pPr marL="1828778" indent="0">
              <a:buNone/>
              <a:defRPr sz="933"/>
            </a:lvl7pPr>
            <a:lvl8pPr marL="2133574" indent="0">
              <a:buNone/>
              <a:defRPr sz="933"/>
            </a:lvl8pPr>
            <a:lvl9pPr marL="2438370" indent="0">
              <a:buNone/>
              <a:defRPr sz="9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3846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15" y="1187457"/>
            <a:ext cx="4250314" cy="3384550"/>
          </a:xfrm>
        </p:spPr>
        <p:txBody>
          <a:bodyPr/>
          <a:lstStyle>
            <a:lvl1pPr>
              <a:defRPr sz="1867">
                <a:effectLst/>
              </a:defRPr>
            </a:lvl1pPr>
            <a:lvl2pPr>
              <a:defRPr sz="1600">
                <a:effectLst/>
              </a:defRPr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727" y="1187457"/>
            <a:ext cx="4218254" cy="3384550"/>
          </a:xfrm>
        </p:spPr>
        <p:txBody>
          <a:bodyPr/>
          <a:lstStyle>
            <a:lvl1pPr>
              <a:defRPr sz="1867">
                <a:effectLst/>
              </a:defRPr>
            </a:lvl1pPr>
            <a:lvl2pPr>
              <a:defRPr sz="1600">
                <a:effectLst/>
              </a:defRPr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061113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95147"/>
            <a:ext cx="8836458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600" b="1">
                <a:effectLst/>
              </a:defRPr>
            </a:lvl1pPr>
            <a:lvl2pPr marL="304796" indent="0">
              <a:buNone/>
              <a:defRPr sz="1334" b="1"/>
            </a:lvl2pPr>
            <a:lvl3pPr marL="609593" indent="0">
              <a:buNone/>
              <a:defRPr sz="1200" b="1"/>
            </a:lvl3pPr>
            <a:lvl4pPr marL="914388" indent="0">
              <a:buNone/>
              <a:defRPr sz="1067" b="1"/>
            </a:lvl4pPr>
            <a:lvl5pPr marL="1219184" indent="0">
              <a:buNone/>
              <a:defRPr sz="1067" b="1"/>
            </a:lvl5pPr>
            <a:lvl6pPr marL="1523981" indent="0">
              <a:buNone/>
              <a:defRPr sz="1067" b="1"/>
            </a:lvl6pPr>
            <a:lvl7pPr marL="1828778" indent="0">
              <a:buNone/>
              <a:defRPr sz="1067" b="1"/>
            </a:lvl7pPr>
            <a:lvl8pPr marL="2133574" indent="0">
              <a:buNone/>
              <a:defRPr sz="1067" b="1"/>
            </a:lvl8pPr>
            <a:lvl9pPr marL="2438370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600">
                <a:effectLst/>
              </a:defRPr>
            </a:lvl1pPr>
            <a:lvl2pPr>
              <a:defRPr sz="1334">
                <a:effectLst/>
              </a:defRPr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151338"/>
            <a:ext cx="4041775" cy="479822"/>
          </a:xfrm>
        </p:spPr>
        <p:txBody>
          <a:bodyPr anchor="b"/>
          <a:lstStyle>
            <a:lvl1pPr marL="0" indent="0">
              <a:buNone/>
              <a:defRPr sz="1600" b="1">
                <a:effectLst/>
              </a:defRPr>
            </a:lvl1pPr>
            <a:lvl2pPr marL="304796" indent="0">
              <a:buNone/>
              <a:defRPr sz="1334" b="1"/>
            </a:lvl2pPr>
            <a:lvl3pPr marL="609593" indent="0">
              <a:buNone/>
              <a:defRPr sz="1200" b="1"/>
            </a:lvl3pPr>
            <a:lvl4pPr marL="914388" indent="0">
              <a:buNone/>
              <a:defRPr sz="1067" b="1"/>
            </a:lvl4pPr>
            <a:lvl5pPr marL="1219184" indent="0">
              <a:buNone/>
              <a:defRPr sz="1067" b="1"/>
            </a:lvl5pPr>
            <a:lvl6pPr marL="1523981" indent="0">
              <a:buNone/>
              <a:defRPr sz="1067" b="1"/>
            </a:lvl6pPr>
            <a:lvl7pPr marL="1828778" indent="0">
              <a:buNone/>
              <a:defRPr sz="1067" b="1"/>
            </a:lvl7pPr>
            <a:lvl8pPr marL="2133574" indent="0">
              <a:buNone/>
              <a:defRPr sz="1067" b="1"/>
            </a:lvl8pPr>
            <a:lvl9pPr marL="2438370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631156"/>
            <a:ext cx="4041775" cy="2963466"/>
          </a:xfrm>
        </p:spPr>
        <p:txBody>
          <a:bodyPr/>
          <a:lstStyle>
            <a:lvl1pPr>
              <a:defRPr sz="1600">
                <a:effectLst/>
              </a:defRPr>
            </a:lvl1pPr>
            <a:lvl2pPr>
              <a:defRPr sz="1334">
                <a:effectLst/>
              </a:defRPr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46058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4593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8471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90"/>
            <a:ext cx="3008313" cy="8715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133">
                <a:effectLst/>
              </a:defRPr>
            </a:lvl1pPr>
            <a:lvl2pPr>
              <a:defRPr sz="1867">
                <a:effectLst/>
              </a:defRPr>
            </a:lvl2pPr>
            <a:lvl3pPr>
              <a:defRPr sz="1600">
                <a:effectLst/>
              </a:defRPr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933">
                <a:effectLst/>
              </a:defRPr>
            </a:lvl1pPr>
            <a:lvl2pPr marL="304796" indent="0">
              <a:buNone/>
              <a:defRPr sz="800"/>
            </a:lvl2pPr>
            <a:lvl3pPr marL="609593" indent="0">
              <a:buNone/>
              <a:defRPr sz="667"/>
            </a:lvl3pPr>
            <a:lvl4pPr marL="914388" indent="0">
              <a:buNone/>
              <a:defRPr sz="600"/>
            </a:lvl4pPr>
            <a:lvl5pPr marL="1219184" indent="0">
              <a:buNone/>
              <a:defRPr sz="600"/>
            </a:lvl5pPr>
            <a:lvl6pPr marL="1523981" indent="0">
              <a:buNone/>
              <a:defRPr sz="600"/>
            </a:lvl6pPr>
            <a:lvl7pPr marL="1828778" indent="0">
              <a:buNone/>
              <a:defRPr sz="600"/>
            </a:lvl7pPr>
            <a:lvl8pPr marL="2133574" indent="0">
              <a:buNone/>
              <a:defRPr sz="600"/>
            </a:lvl8pPr>
            <a:lvl9pPr marL="2438370" indent="0">
              <a:buNone/>
              <a:defRPr sz="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683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C6DB6-C28B-D44E-8E5A-2664D05D11F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01660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80"/>
            <a:ext cx="5486400" cy="425054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133"/>
            </a:lvl1pPr>
            <a:lvl2pPr marL="304796" indent="0">
              <a:buNone/>
              <a:defRPr sz="1867"/>
            </a:lvl2pPr>
            <a:lvl3pPr marL="609593" indent="0">
              <a:buNone/>
              <a:defRPr sz="1600"/>
            </a:lvl3pPr>
            <a:lvl4pPr marL="914388" indent="0">
              <a:buNone/>
              <a:defRPr sz="1334"/>
            </a:lvl4pPr>
            <a:lvl5pPr marL="1219184" indent="0">
              <a:buNone/>
              <a:defRPr sz="1334"/>
            </a:lvl5pPr>
            <a:lvl6pPr marL="1523981" indent="0">
              <a:buNone/>
              <a:defRPr sz="1334"/>
            </a:lvl6pPr>
            <a:lvl7pPr marL="1828778" indent="0">
              <a:buNone/>
              <a:defRPr sz="1334"/>
            </a:lvl7pPr>
            <a:lvl8pPr marL="2133574" indent="0">
              <a:buNone/>
              <a:defRPr sz="1334"/>
            </a:lvl8pPr>
            <a:lvl9pPr marL="2438370" indent="0">
              <a:buNone/>
              <a:defRPr sz="133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933"/>
            </a:lvl1pPr>
            <a:lvl2pPr marL="304796" indent="0">
              <a:buNone/>
              <a:defRPr sz="800"/>
            </a:lvl2pPr>
            <a:lvl3pPr marL="609593" indent="0">
              <a:buNone/>
              <a:defRPr sz="667"/>
            </a:lvl3pPr>
            <a:lvl4pPr marL="914388" indent="0">
              <a:buNone/>
              <a:defRPr sz="600"/>
            </a:lvl4pPr>
            <a:lvl5pPr marL="1219184" indent="0">
              <a:buNone/>
              <a:defRPr sz="600"/>
            </a:lvl5pPr>
            <a:lvl6pPr marL="1523981" indent="0">
              <a:buNone/>
              <a:defRPr sz="600"/>
            </a:lvl6pPr>
            <a:lvl7pPr marL="1828778" indent="0">
              <a:buNone/>
              <a:defRPr sz="600"/>
            </a:lvl7pPr>
            <a:lvl8pPr marL="2133574" indent="0">
              <a:buNone/>
              <a:defRPr sz="600"/>
            </a:lvl8pPr>
            <a:lvl9pPr marL="24383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9506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35764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5246" y="446491"/>
            <a:ext cx="2047875" cy="4125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23" y="446491"/>
            <a:ext cx="5991225" cy="41255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562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8" y="446488"/>
            <a:ext cx="6899275" cy="642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01613" y="1485900"/>
            <a:ext cx="81915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11688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8" y="446488"/>
            <a:ext cx="6899275" cy="642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1613" y="1485900"/>
            <a:ext cx="8191500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6587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_tradnl" sz="16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_tradnl" sz="16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FFFFFF"/>
                </a:solidFill>
                <a:cs typeface="ＭＳ Ｐゴシック" charset="0"/>
              </a:defRPr>
            </a:lvl1pPr>
          </a:lstStyle>
          <a:p>
            <a:pPr>
              <a:spcBef>
                <a:spcPct val="0"/>
              </a:spcBef>
            </a:pPr>
            <a:fld id="{A199B773-F785-4F41-9677-1A55F8394178}" type="slidenum">
              <a:rPr lang="en-US" sz="1600"/>
              <a:pPr>
                <a:spcBef>
                  <a:spcPct val="0"/>
                </a:spcBef>
              </a:pPr>
              <a:t>‹Nº›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030528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26" y="303871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826" y="191357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6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334"/>
            </a:lvl1pPr>
            <a:lvl2pPr marL="304796" indent="0">
              <a:buNone/>
              <a:defRPr sz="1200"/>
            </a:lvl2pPr>
            <a:lvl3pPr marL="609593" indent="0">
              <a:buNone/>
              <a:defRPr sz="1067"/>
            </a:lvl3pPr>
            <a:lvl4pPr marL="914388" indent="0">
              <a:buNone/>
              <a:defRPr sz="933"/>
            </a:lvl4pPr>
            <a:lvl5pPr marL="1219184" indent="0">
              <a:buNone/>
              <a:defRPr sz="933"/>
            </a:lvl5pPr>
            <a:lvl6pPr marL="1523981" indent="0">
              <a:buNone/>
              <a:defRPr sz="933"/>
            </a:lvl6pPr>
            <a:lvl7pPr marL="1828778" indent="0">
              <a:buNone/>
              <a:defRPr sz="933"/>
            </a:lvl7pPr>
            <a:lvl8pPr marL="2133574" indent="0">
              <a:buNone/>
              <a:defRPr sz="933"/>
            </a:lvl8pPr>
            <a:lvl9pPr marL="2438370" indent="0">
              <a:buNone/>
              <a:defRPr sz="9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95CC9-9774-E745-BFE6-73547E7B1C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97501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t" anchorCtr="0"/>
          <a:lstStyle>
            <a:lvl1pPr algn="l">
              <a:defRPr sz="15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587737"/>
            <a:ext cx="3008313" cy="4006891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5503" y="204788"/>
            <a:ext cx="0" cy="4233603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>
            <a:lvl1pPr>
              <a:defRPr sz="1500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>
            <a:norm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85850"/>
            <a:ext cx="8610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8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383B507-7AF3-4930-8EE7-0726F7247214}" type="slidenum">
              <a:rPr lang="en-US" sz="1013" smtClean="0">
                <a:solidFill>
                  <a:prstClr val="black"/>
                </a:solidFill>
                <a:latin typeface="Arial"/>
                <a:ea typeface="ＭＳ Ｐゴシック" charset="-128"/>
                <a:cs typeface=""/>
              </a:rPr>
              <a:pPr defTabSz="3428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1013" dirty="0">
              <a:solidFill>
                <a:prstClr val="black"/>
              </a:solidFill>
              <a:latin typeface="Arial"/>
              <a:ea typeface="ＭＳ Ｐゴシック" charset="-128"/>
              <a:cs typeface="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71" y="922093"/>
            <a:ext cx="82428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74178" y="49695"/>
            <a:ext cx="7744267" cy="1093305"/>
          </a:xfrm>
          <a:prstGeom prst="rect">
            <a:avLst/>
          </a:prstGeom>
        </p:spPr>
        <p:txBody>
          <a:bodyPr/>
          <a:lstStyle>
            <a:lvl1pPr algn="l">
              <a:defRPr sz="2025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307704"/>
            <a:ext cx="7772400" cy="3524646"/>
          </a:xfrm>
          <a:prstGeom prst="rect">
            <a:avLst/>
          </a:prstGeom>
        </p:spPr>
        <p:txBody>
          <a:bodyPr vert="horz"/>
          <a:lstStyle>
            <a:lvl1pPr marL="214307" indent="-214307"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 sz="1350" b="0" spc="0">
                <a:solidFill>
                  <a:srgbClr val="60605B"/>
                </a:solidFill>
                <a:latin typeface="Verdana"/>
                <a:cs typeface="Verdana"/>
              </a:defRPr>
            </a:lvl1pPr>
            <a:lvl2pPr marL="202495" indent="-202495">
              <a:spcBef>
                <a:spcPts val="225"/>
              </a:spcBef>
              <a:spcAft>
                <a:spcPts val="225"/>
              </a:spcAft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60605B"/>
                </a:solidFill>
                <a:latin typeface="Verdana"/>
                <a:cs typeface="Verdana"/>
              </a:defRPr>
            </a:lvl2pPr>
            <a:lvl3pPr marL="404990" indent="-202495">
              <a:spcBef>
                <a:spcPts val="225"/>
              </a:spcBef>
              <a:spcAft>
                <a:spcPts val="225"/>
              </a:spcAft>
              <a:buClr>
                <a:schemeClr val="accent4"/>
              </a:buClr>
              <a:buFont typeface="Lucida Grande"/>
              <a:buChar char="–"/>
              <a:defRPr sz="1200" baseline="0">
                <a:solidFill>
                  <a:srgbClr val="60605B"/>
                </a:solidFill>
                <a:latin typeface="Verdana"/>
                <a:cs typeface="Verdana"/>
              </a:defRPr>
            </a:lvl3pPr>
            <a:lvl4pPr marL="620984" indent="-202495">
              <a:spcBef>
                <a:spcPts val="225"/>
              </a:spcBef>
              <a:spcAft>
                <a:spcPts val="225"/>
              </a:spcAft>
              <a:buClr>
                <a:schemeClr val="accent4"/>
              </a:buClr>
              <a:buFont typeface="Arial"/>
              <a:buChar char="•"/>
              <a:defRPr sz="1200" baseline="0">
                <a:solidFill>
                  <a:srgbClr val="60605B"/>
                </a:solidFill>
                <a:latin typeface="Verdana"/>
                <a:cs typeface="Verdana"/>
              </a:defRPr>
            </a:lvl4pPr>
            <a:lvl5pPr marL="809980" indent="-202495">
              <a:spcBef>
                <a:spcPts val="225"/>
              </a:spcBef>
              <a:spcAft>
                <a:spcPts val="225"/>
              </a:spcAft>
              <a:buClr>
                <a:schemeClr val="accent4"/>
              </a:buClr>
              <a:buSzPct val="80000"/>
              <a:buFont typeface="Wingdings" charset="2"/>
              <a:buChar char="§"/>
              <a:defRPr sz="1200">
                <a:solidFill>
                  <a:srgbClr val="60605B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5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93405" y="135823"/>
            <a:ext cx="7418387" cy="586581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 sz="1725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307704"/>
            <a:ext cx="7772400" cy="3524646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160731" indent="-160731">
              <a:spcBef>
                <a:spcPts val="169"/>
              </a:spcBef>
              <a:spcAft>
                <a:spcPts val="169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 sz="1200" b="0" spc="0">
                <a:solidFill>
                  <a:srgbClr val="60605B"/>
                </a:solidFill>
                <a:latin typeface="Verdana"/>
                <a:cs typeface="Verdana"/>
              </a:defRPr>
            </a:lvl1pPr>
            <a:lvl2pPr marL="151871" indent="-151871">
              <a:spcBef>
                <a:spcPts val="169"/>
              </a:spcBef>
              <a:spcAft>
                <a:spcPts val="169"/>
              </a:spcAft>
              <a:buSzPct val="100000"/>
              <a:buFontTx/>
              <a:buBlip>
                <a:blip r:embed="rId2"/>
              </a:buBlip>
              <a:defRPr sz="900">
                <a:solidFill>
                  <a:srgbClr val="60605B"/>
                </a:solidFill>
                <a:latin typeface="Verdana"/>
                <a:cs typeface="Verdana"/>
              </a:defRPr>
            </a:lvl2pPr>
            <a:lvl3pPr marL="339320" indent="-135728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Font typeface="Lucida Grande"/>
              <a:buChar char="–"/>
              <a:defRPr sz="1200" baseline="0">
                <a:solidFill>
                  <a:srgbClr val="60605B"/>
                </a:solidFill>
                <a:latin typeface="Verdana"/>
                <a:cs typeface="Verdana"/>
              </a:defRPr>
            </a:lvl3pPr>
            <a:lvl4pPr marL="465524" indent="-126203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Font typeface="Arial"/>
              <a:buChar char="•"/>
              <a:defRPr sz="1200" baseline="0">
                <a:solidFill>
                  <a:srgbClr val="60605B"/>
                </a:solidFill>
                <a:latin typeface="Verdana"/>
                <a:cs typeface="Verdana"/>
              </a:defRPr>
            </a:lvl4pPr>
            <a:lvl5pPr marL="607203" indent="-140490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SzPct val="80000"/>
              <a:buFont typeface="Wingdings" charset="2"/>
              <a:buChar char="§"/>
              <a:defRPr sz="1200">
                <a:solidFill>
                  <a:srgbClr val="60605B"/>
                </a:solidFill>
                <a:latin typeface="Verdana"/>
                <a:cs typeface="Verdana"/>
              </a:defRPr>
            </a:lvl5pPr>
            <a:lvl6pPr>
              <a:defRPr sz="1350"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5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301F6-B374-7B4A-A8AA-62BD36D653B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0367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63321"/>
            <a:ext cx="7772400" cy="1102519"/>
          </a:xfrm>
        </p:spPr>
        <p:txBody>
          <a:bodyPr anchor="b"/>
          <a:lstStyle>
            <a:lvl1pPr algn="ctr"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80151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1013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23" y="82356"/>
            <a:ext cx="8209284" cy="857250"/>
          </a:xfrm>
          <a:prstGeom prst="rect">
            <a:avLst/>
          </a:prstGeom>
        </p:spPr>
        <p:txBody>
          <a:bodyPr lIns="91432" tIns="45718" rIns="91432" bIns="45718">
            <a:normAutofit/>
          </a:bodyPr>
          <a:lstStyle>
            <a:lvl1pPr>
              <a:defRPr sz="1744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26" y="1041477"/>
            <a:ext cx="8667509" cy="3677675"/>
          </a:xfrm>
          <a:prstGeom prst="rect">
            <a:avLst/>
          </a:prstGeom>
        </p:spPr>
        <p:txBody>
          <a:bodyPr lIns="91432" tIns="45718" rIns="91432" bIns="45718"/>
          <a:lstStyle>
            <a:lvl1pPr marL="200900" indent="-200900">
              <a:buClr>
                <a:schemeClr val="accent3"/>
              </a:buCl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02689" indent="-151790">
              <a:buClr>
                <a:schemeClr val="accent1"/>
              </a:buClr>
              <a:defRPr sz="1125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554480" indent="-101789">
              <a:buClr>
                <a:schemeClr val="accent2"/>
              </a:buCl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706268" indent="-101789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858059" indent="-100897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187843" y="4912992"/>
            <a:ext cx="5875339" cy="230510"/>
          </a:xfrm>
          <a:prstGeom prst="rect">
            <a:avLst/>
          </a:prstGeom>
        </p:spPr>
        <p:txBody>
          <a:bodyPr vert="horz" lIns="91432" tIns="45718" rIns="91432" bIns="45718" anchor="b" anchorCtr="0"/>
          <a:lstStyle>
            <a:lvl1pPr marL="0" indent="0" algn="r">
              <a:buNone/>
              <a:defRPr sz="61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75">
                <a:solidFill>
                  <a:schemeClr val="accent4"/>
                </a:solidFill>
              </a:defRPr>
            </a:lvl2pPr>
            <a:lvl3pPr>
              <a:defRPr sz="675">
                <a:solidFill>
                  <a:schemeClr val="accent4"/>
                </a:solidFill>
              </a:defRPr>
            </a:lvl3pPr>
            <a:lvl4pPr>
              <a:defRPr sz="675">
                <a:solidFill>
                  <a:schemeClr val="accent4"/>
                </a:solidFill>
              </a:defRPr>
            </a:lvl4pPr>
            <a:lvl5pPr>
              <a:defRPr sz="675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23" y="82356"/>
            <a:ext cx="8209284" cy="857250"/>
          </a:xfrm>
          <a:prstGeom prst="rect">
            <a:avLst/>
          </a:prstGeom>
        </p:spPr>
        <p:txBody>
          <a:bodyPr lIns="91432" tIns="45718" rIns="91432" bIns="45718">
            <a:normAutofit/>
          </a:bodyPr>
          <a:lstStyle>
            <a:lvl1pPr>
              <a:defRPr sz="1744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26" y="1041477"/>
            <a:ext cx="8667509" cy="3677675"/>
          </a:xfrm>
          <a:prstGeom prst="rect">
            <a:avLst/>
          </a:prstGeom>
        </p:spPr>
        <p:txBody>
          <a:bodyPr lIns="91432" tIns="45718" rIns="91432" bIns="45718"/>
          <a:lstStyle>
            <a:lvl1pPr marL="200900" indent="-200900">
              <a:buClr>
                <a:schemeClr val="accent3"/>
              </a:buCl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02689" indent="-151790">
              <a:buClr>
                <a:schemeClr val="accent1"/>
              </a:buClr>
              <a:defRPr sz="1125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554480" indent="-101789">
              <a:buClr>
                <a:schemeClr val="accent2"/>
              </a:buCl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706268" indent="-101789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858059" indent="-100897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87843" y="4912992"/>
            <a:ext cx="5875339" cy="230510"/>
          </a:xfrm>
          <a:prstGeom prst="rect">
            <a:avLst/>
          </a:prstGeom>
        </p:spPr>
        <p:txBody>
          <a:bodyPr vert="horz" lIns="91432" tIns="45718" rIns="91432" bIns="45718" anchor="b" anchorCtr="0"/>
          <a:lstStyle>
            <a:lvl1pPr marL="0" indent="0" algn="r">
              <a:buNone/>
              <a:defRPr sz="61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75">
                <a:solidFill>
                  <a:schemeClr val="accent4"/>
                </a:solidFill>
              </a:defRPr>
            </a:lvl2pPr>
            <a:lvl3pPr>
              <a:defRPr sz="675">
                <a:solidFill>
                  <a:schemeClr val="accent4"/>
                </a:solidFill>
              </a:defRPr>
            </a:lvl3pPr>
            <a:lvl4pPr>
              <a:defRPr sz="675">
                <a:solidFill>
                  <a:schemeClr val="accent4"/>
                </a:solidFill>
              </a:defRPr>
            </a:lvl4pPr>
            <a:lvl5pPr>
              <a:defRPr sz="675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23" y="82356"/>
            <a:ext cx="8209284" cy="857250"/>
          </a:xfrm>
          <a:prstGeom prst="rect">
            <a:avLst/>
          </a:prstGeom>
        </p:spPr>
        <p:txBody>
          <a:bodyPr lIns="91432" tIns="45718" rIns="91432" bIns="45718">
            <a:normAutofit/>
          </a:bodyPr>
          <a:lstStyle>
            <a:lvl1pPr>
              <a:defRPr sz="1744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26" y="1041477"/>
            <a:ext cx="8667509" cy="3677675"/>
          </a:xfrm>
          <a:prstGeom prst="rect">
            <a:avLst/>
          </a:prstGeom>
        </p:spPr>
        <p:txBody>
          <a:bodyPr lIns="91432" tIns="45718" rIns="91432" bIns="45718"/>
          <a:lstStyle>
            <a:lvl1pPr marL="200900" indent="-200900">
              <a:buClr>
                <a:schemeClr val="accent3"/>
              </a:buClr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02689" indent="-151790">
              <a:buClr>
                <a:schemeClr val="accent1"/>
              </a:buClr>
              <a:defRPr sz="1125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554480" indent="-101789">
              <a:buClr>
                <a:schemeClr val="accent2"/>
              </a:buClr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706268" indent="-101789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858059" indent="-100897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87843" y="4912992"/>
            <a:ext cx="5875339" cy="230510"/>
          </a:xfrm>
          <a:prstGeom prst="rect">
            <a:avLst/>
          </a:prstGeom>
        </p:spPr>
        <p:txBody>
          <a:bodyPr vert="horz" lIns="91432" tIns="45718" rIns="91432" bIns="45718" anchor="b" anchorCtr="0"/>
          <a:lstStyle>
            <a:lvl1pPr marL="0" indent="0" algn="r">
              <a:buNone/>
              <a:defRPr sz="619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75">
                <a:solidFill>
                  <a:schemeClr val="accent4"/>
                </a:solidFill>
              </a:defRPr>
            </a:lvl2pPr>
            <a:lvl3pPr>
              <a:defRPr sz="675">
                <a:solidFill>
                  <a:schemeClr val="accent4"/>
                </a:solidFill>
              </a:defRPr>
            </a:lvl3pPr>
            <a:lvl4pPr>
              <a:defRPr sz="675">
                <a:solidFill>
                  <a:schemeClr val="accent4"/>
                </a:solidFill>
              </a:defRPr>
            </a:lvl4pPr>
            <a:lvl5pPr>
              <a:defRPr sz="675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04804" indent="0" algn="ctr">
              <a:buNone/>
              <a:defRPr/>
            </a:lvl2pPr>
            <a:lvl3pPr marL="609608" indent="0" algn="ctr">
              <a:buNone/>
              <a:defRPr/>
            </a:lvl3pPr>
            <a:lvl4pPr marL="914411" indent="0" algn="ctr">
              <a:buNone/>
              <a:defRPr/>
            </a:lvl4pPr>
            <a:lvl5pPr marL="1219215" indent="0" algn="ctr">
              <a:buNone/>
              <a:defRPr/>
            </a:lvl5pPr>
            <a:lvl6pPr marL="1524019" indent="0" algn="ctr">
              <a:buNone/>
              <a:defRPr/>
            </a:lvl6pPr>
            <a:lvl7pPr marL="1828823" indent="0" algn="ctr">
              <a:buNone/>
              <a:defRPr/>
            </a:lvl7pPr>
            <a:lvl8pPr marL="2133627" indent="0" algn="ctr">
              <a:buNone/>
              <a:defRPr/>
            </a:lvl8pPr>
            <a:lvl9pPr marL="2438431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7894B-7C70-724F-B3FE-896C65CA456E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7294A-3BDD-7849-A071-72B8E5C77470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89" y="3305176"/>
            <a:ext cx="7772400" cy="1021556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334"/>
            </a:lvl1pPr>
            <a:lvl2pPr marL="304804" indent="0">
              <a:buNone/>
              <a:defRPr sz="1200"/>
            </a:lvl2pPr>
            <a:lvl3pPr marL="609608" indent="0">
              <a:buNone/>
              <a:defRPr sz="1067"/>
            </a:lvl3pPr>
            <a:lvl4pPr marL="914411" indent="0">
              <a:buNone/>
              <a:defRPr sz="933"/>
            </a:lvl4pPr>
            <a:lvl5pPr marL="1219215" indent="0">
              <a:buNone/>
              <a:defRPr sz="933"/>
            </a:lvl5pPr>
            <a:lvl6pPr marL="1524019" indent="0">
              <a:buNone/>
              <a:defRPr sz="933"/>
            </a:lvl6pPr>
            <a:lvl7pPr marL="1828823" indent="0">
              <a:buNone/>
              <a:defRPr sz="933"/>
            </a:lvl7pPr>
            <a:lvl8pPr marL="2133627" indent="0">
              <a:buNone/>
              <a:defRPr sz="933"/>
            </a:lvl8pPr>
            <a:lvl9pPr marL="2438431" indent="0">
              <a:buNone/>
              <a:defRPr sz="9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EB2C-4B5C-9F4D-B8B0-2780E4C8A23C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1" y="1485900"/>
            <a:ext cx="3818467" cy="30861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9735" y="1485900"/>
            <a:ext cx="3818467" cy="30861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4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2BD07-BFAD-3745-8FF1-8CD6D06F6B92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4" indent="0">
              <a:buNone/>
              <a:defRPr sz="1334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5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1" indent="0">
              <a:buNone/>
              <a:defRPr sz="1067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600"/>
            </a:lvl1pPr>
            <a:lvl2pPr>
              <a:defRPr sz="1334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4" indent="0">
              <a:buNone/>
              <a:defRPr sz="1334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5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1" indent="0">
              <a:buNone/>
              <a:defRPr sz="1067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600"/>
            </a:lvl1pPr>
            <a:lvl2pPr>
              <a:defRPr sz="1334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51222-CE59-BD44-A416-252AA0C07355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E7712-11B0-C143-9A42-BF083D768CC5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6" indent="0">
              <a:buNone/>
              <a:defRPr sz="1334" b="1"/>
            </a:lvl2pPr>
            <a:lvl3pPr marL="609593" indent="0">
              <a:buNone/>
              <a:defRPr sz="1200" b="1"/>
            </a:lvl3pPr>
            <a:lvl4pPr marL="914388" indent="0">
              <a:buNone/>
              <a:defRPr sz="1067" b="1"/>
            </a:lvl4pPr>
            <a:lvl5pPr marL="1219184" indent="0">
              <a:buNone/>
              <a:defRPr sz="1067" b="1"/>
            </a:lvl5pPr>
            <a:lvl6pPr marL="1523981" indent="0">
              <a:buNone/>
              <a:defRPr sz="1067" b="1"/>
            </a:lvl6pPr>
            <a:lvl7pPr marL="1828778" indent="0">
              <a:buNone/>
              <a:defRPr sz="1067" b="1"/>
            </a:lvl7pPr>
            <a:lvl8pPr marL="2133574" indent="0">
              <a:buNone/>
              <a:defRPr sz="1067" b="1"/>
            </a:lvl8pPr>
            <a:lvl9pPr marL="2438370" indent="0">
              <a:buNone/>
              <a:defRPr sz="1067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600"/>
            </a:lvl1pPr>
            <a:lvl2pPr>
              <a:defRPr sz="1334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6" indent="0">
              <a:buNone/>
              <a:defRPr sz="1334" b="1"/>
            </a:lvl2pPr>
            <a:lvl3pPr marL="609593" indent="0">
              <a:buNone/>
              <a:defRPr sz="1200" b="1"/>
            </a:lvl3pPr>
            <a:lvl4pPr marL="914388" indent="0">
              <a:buNone/>
              <a:defRPr sz="1067" b="1"/>
            </a:lvl4pPr>
            <a:lvl5pPr marL="1219184" indent="0">
              <a:buNone/>
              <a:defRPr sz="1067" b="1"/>
            </a:lvl5pPr>
            <a:lvl6pPr marL="1523981" indent="0">
              <a:buNone/>
              <a:defRPr sz="1067" b="1"/>
            </a:lvl6pPr>
            <a:lvl7pPr marL="1828778" indent="0">
              <a:buNone/>
              <a:defRPr sz="1067" b="1"/>
            </a:lvl7pPr>
            <a:lvl8pPr marL="2133574" indent="0">
              <a:buNone/>
              <a:defRPr sz="1067" b="1"/>
            </a:lvl8pPr>
            <a:lvl9pPr marL="2438370" indent="0">
              <a:buNone/>
              <a:defRPr sz="1067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600"/>
            </a:lvl1pPr>
            <a:lvl2pPr>
              <a:defRPr sz="1334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D097E-D4AB-C341-A791-AA788766594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59908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DEC28-8C55-5640-BADD-B61E8F665B76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489" cy="8715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756" y="204789"/>
            <a:ext cx="5111044" cy="438983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489" cy="3518297"/>
          </a:xfrm>
        </p:spPr>
        <p:txBody>
          <a:bodyPr/>
          <a:lstStyle>
            <a:lvl1pPr marL="0" indent="0">
              <a:buNone/>
              <a:defRPr sz="933"/>
            </a:lvl1pPr>
            <a:lvl2pPr marL="304804" indent="0">
              <a:buNone/>
              <a:defRPr sz="800"/>
            </a:lvl2pPr>
            <a:lvl3pPr marL="609608" indent="0">
              <a:buNone/>
              <a:defRPr sz="667"/>
            </a:lvl3pPr>
            <a:lvl4pPr marL="914411" indent="0">
              <a:buNone/>
              <a:defRPr sz="600"/>
            </a:lvl4pPr>
            <a:lvl5pPr marL="1219215" indent="0">
              <a:buNone/>
              <a:defRPr sz="600"/>
            </a:lvl5pPr>
            <a:lvl6pPr marL="1524019" indent="0">
              <a:buNone/>
              <a:defRPr sz="600"/>
            </a:lvl6pPr>
            <a:lvl7pPr marL="1828823" indent="0">
              <a:buNone/>
              <a:defRPr sz="600"/>
            </a:lvl7pPr>
            <a:lvl8pPr marL="2133627" indent="0">
              <a:buNone/>
              <a:defRPr sz="600"/>
            </a:lvl8pPr>
            <a:lvl9pPr marL="2438431" indent="0">
              <a:buNone/>
              <a:defRPr sz="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96E24-BD4F-294B-B03C-A33524701BE8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3600450"/>
            <a:ext cx="5486400" cy="425054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133"/>
            </a:lvl1pPr>
            <a:lvl2pPr marL="304804" indent="0">
              <a:buNone/>
              <a:defRPr sz="1867"/>
            </a:lvl2pPr>
            <a:lvl3pPr marL="609608" indent="0">
              <a:buNone/>
              <a:defRPr sz="1600"/>
            </a:lvl3pPr>
            <a:lvl4pPr marL="914411" indent="0">
              <a:buNone/>
              <a:defRPr sz="1334"/>
            </a:lvl4pPr>
            <a:lvl5pPr marL="1219215" indent="0">
              <a:buNone/>
              <a:defRPr sz="1334"/>
            </a:lvl5pPr>
            <a:lvl6pPr marL="1524019" indent="0">
              <a:buNone/>
              <a:defRPr sz="1334"/>
            </a:lvl6pPr>
            <a:lvl7pPr marL="1828823" indent="0">
              <a:buNone/>
              <a:defRPr sz="1334"/>
            </a:lvl7pPr>
            <a:lvl8pPr marL="2133627" indent="0">
              <a:buNone/>
              <a:defRPr sz="1334"/>
            </a:lvl8pPr>
            <a:lvl9pPr marL="2438431" indent="0">
              <a:buNone/>
              <a:defRPr sz="1334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11" y="4025503"/>
            <a:ext cx="5486400" cy="603647"/>
          </a:xfrm>
        </p:spPr>
        <p:txBody>
          <a:bodyPr/>
          <a:lstStyle>
            <a:lvl1pPr marL="0" indent="0">
              <a:buNone/>
              <a:defRPr sz="933"/>
            </a:lvl1pPr>
            <a:lvl2pPr marL="304804" indent="0">
              <a:buNone/>
              <a:defRPr sz="800"/>
            </a:lvl2pPr>
            <a:lvl3pPr marL="609608" indent="0">
              <a:buNone/>
              <a:defRPr sz="667"/>
            </a:lvl3pPr>
            <a:lvl4pPr marL="914411" indent="0">
              <a:buNone/>
              <a:defRPr sz="600"/>
            </a:lvl4pPr>
            <a:lvl5pPr marL="1219215" indent="0">
              <a:buNone/>
              <a:defRPr sz="600"/>
            </a:lvl5pPr>
            <a:lvl6pPr marL="1524019" indent="0">
              <a:buNone/>
              <a:defRPr sz="600"/>
            </a:lvl6pPr>
            <a:lvl7pPr marL="1828823" indent="0">
              <a:buNone/>
              <a:defRPr sz="600"/>
            </a:lvl7pPr>
            <a:lvl8pPr marL="2133627" indent="0">
              <a:buNone/>
              <a:defRPr sz="600"/>
            </a:lvl8pPr>
            <a:lvl9pPr marL="2438431" indent="0">
              <a:buNone/>
              <a:defRPr sz="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2E1CE-BF4F-7C41-8B4A-00423FBA8894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F6A67-8A0D-D448-8DC3-C614DEDA2413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4ABF-4C33-BA4A-BE4D-42C22590878A}" type="slidenum">
              <a:rPr lang="en-US" altLang="x-none">
                <a:solidFill>
                  <a:srgbClr val="FFFFFF"/>
                </a:solidFill>
              </a:rPr>
              <a:pPr/>
              <a:t>‹Nº›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D2876-3285-0A45-ADCF-6D7314CFB08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184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B58F3-DC11-4548-9485-845618E78F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4100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489" cy="8715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756" y="204800"/>
            <a:ext cx="5111044" cy="438983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489" cy="3518297"/>
          </a:xfrm>
        </p:spPr>
        <p:txBody>
          <a:bodyPr/>
          <a:lstStyle>
            <a:lvl1pPr marL="0" indent="0">
              <a:buNone/>
              <a:defRPr sz="933"/>
            </a:lvl1pPr>
            <a:lvl2pPr marL="304796" indent="0">
              <a:buNone/>
              <a:defRPr sz="800"/>
            </a:lvl2pPr>
            <a:lvl3pPr marL="609593" indent="0">
              <a:buNone/>
              <a:defRPr sz="667"/>
            </a:lvl3pPr>
            <a:lvl4pPr marL="914388" indent="0">
              <a:buNone/>
              <a:defRPr sz="600"/>
            </a:lvl4pPr>
            <a:lvl5pPr marL="1219184" indent="0">
              <a:buNone/>
              <a:defRPr sz="600"/>
            </a:lvl5pPr>
            <a:lvl6pPr marL="1523981" indent="0">
              <a:buNone/>
              <a:defRPr sz="600"/>
            </a:lvl6pPr>
            <a:lvl7pPr marL="1828778" indent="0">
              <a:buNone/>
              <a:defRPr sz="600"/>
            </a:lvl7pPr>
            <a:lvl8pPr marL="2133574" indent="0">
              <a:buNone/>
              <a:defRPr sz="600"/>
            </a:lvl8pPr>
            <a:lvl9pPr marL="2438370" indent="0">
              <a:buNone/>
              <a:defRPr sz="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9E928-BD16-2A42-A6B5-A8D9FA75216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448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133"/>
            </a:lvl1pPr>
            <a:lvl2pPr marL="304796" indent="0">
              <a:buNone/>
              <a:defRPr sz="1867"/>
            </a:lvl2pPr>
            <a:lvl3pPr marL="609593" indent="0">
              <a:buNone/>
              <a:defRPr sz="1600"/>
            </a:lvl3pPr>
            <a:lvl4pPr marL="914388" indent="0">
              <a:buNone/>
              <a:defRPr sz="1334"/>
            </a:lvl4pPr>
            <a:lvl5pPr marL="1219184" indent="0">
              <a:buNone/>
              <a:defRPr sz="1334"/>
            </a:lvl5pPr>
            <a:lvl6pPr marL="1523981" indent="0">
              <a:buNone/>
              <a:defRPr sz="1334"/>
            </a:lvl6pPr>
            <a:lvl7pPr marL="1828778" indent="0">
              <a:buNone/>
              <a:defRPr sz="1334"/>
            </a:lvl7pPr>
            <a:lvl8pPr marL="2133574" indent="0">
              <a:buNone/>
              <a:defRPr sz="1334"/>
            </a:lvl8pPr>
            <a:lvl9pPr marL="2438370" indent="0">
              <a:buNone/>
              <a:defRPr sz="1334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933"/>
            </a:lvl1pPr>
            <a:lvl2pPr marL="304796" indent="0">
              <a:buNone/>
              <a:defRPr sz="800"/>
            </a:lvl2pPr>
            <a:lvl3pPr marL="609593" indent="0">
              <a:buNone/>
              <a:defRPr sz="667"/>
            </a:lvl3pPr>
            <a:lvl4pPr marL="914388" indent="0">
              <a:buNone/>
              <a:defRPr sz="600"/>
            </a:lvl4pPr>
            <a:lvl5pPr marL="1219184" indent="0">
              <a:buNone/>
              <a:defRPr sz="600"/>
            </a:lvl5pPr>
            <a:lvl6pPr marL="1523981" indent="0">
              <a:buNone/>
              <a:defRPr sz="600"/>
            </a:lvl6pPr>
            <a:lvl7pPr marL="1828778" indent="0">
              <a:buNone/>
              <a:defRPr sz="600"/>
            </a:lvl7pPr>
            <a:lvl8pPr marL="2133574" indent="0">
              <a:buNone/>
              <a:defRPr sz="600"/>
            </a:lvl8pPr>
            <a:lvl9pPr marL="2438370" indent="0">
              <a:buNone/>
              <a:defRPr sz="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3BB65-93AA-F949-BA48-B089F59BDF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5775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33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33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33">
                <a:latin typeface="Times New Roman" charset="0"/>
              </a:defRPr>
            </a:lvl1pPr>
          </a:lstStyle>
          <a:p>
            <a:fld id="{D67CBB79-2DF5-CC41-B879-2283171BEE8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304796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6pPr>
      <a:lvl7pPr marL="609593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7pPr>
      <a:lvl8pPr marL="914388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8pPr>
      <a:lvl9pPr marL="1219184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9pPr>
    </p:titleStyle>
    <p:bodyStyle>
      <a:lvl1pPr marL="228597" indent="-228597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95293" indent="-190497" algn="l" rtl="0" eaLnBrk="0" fontAlgn="base" hangingPunct="0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  <a:ea typeface="ＭＳ Ｐゴシック" charset="-128"/>
        </a:defRPr>
      </a:lvl2pPr>
      <a:lvl3pPr marL="761991" indent="-152399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66787" indent="-152399" algn="l" rtl="0" eaLnBrk="0" fontAlgn="base" hangingPunct="0">
        <a:spcBef>
          <a:spcPct val="20000"/>
        </a:spcBef>
        <a:spcAft>
          <a:spcPct val="0"/>
        </a:spcAft>
        <a:buChar char="–"/>
        <a:defRPr sz="1334">
          <a:solidFill>
            <a:schemeClr val="tx1"/>
          </a:solidFill>
          <a:latin typeface="+mn-lt"/>
          <a:ea typeface="ＭＳ Ｐゴシック" charset="-128"/>
        </a:defRPr>
      </a:lvl4pPr>
      <a:lvl5pPr marL="1371583" indent="-152399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5pPr>
      <a:lvl6pPr marL="1676379" indent="-152399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6pPr>
      <a:lvl7pPr marL="1981175" indent="-152399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7pPr>
      <a:lvl8pPr marL="2285972" indent="-152399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8pPr>
      <a:lvl9pPr marL="2590767" indent="-152399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6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3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88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84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81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78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74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70" algn="l" defTabSz="30479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D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4" y="103585"/>
            <a:ext cx="88185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3" y="831058"/>
            <a:ext cx="8801100" cy="4183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5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F4B643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5pPr>
      <a:lvl6pPr marL="304796" algn="l" rtl="0" fontAlgn="base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609593" algn="l" rtl="0" fontAlgn="base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914388" algn="l" rtl="0" fontAlgn="base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219184" algn="l" rtl="0" fontAlgn="base">
        <a:spcBef>
          <a:spcPct val="0"/>
        </a:spcBef>
        <a:spcAft>
          <a:spcPct val="0"/>
        </a:spcAft>
        <a:defRPr sz="1867" b="1">
          <a:solidFill>
            <a:srgbClr val="F4B64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28597" indent="-228597" algn="l" rtl="0" eaLnBrk="0" fontAlgn="base" hangingPunct="0">
        <a:spcBef>
          <a:spcPct val="0"/>
        </a:spcBef>
        <a:spcAft>
          <a:spcPct val="0"/>
        </a:spcAft>
        <a:buClr>
          <a:srgbClr val="F4B643"/>
        </a:buClr>
        <a:buSzPct val="165000"/>
        <a:buFont typeface="Arial" charset="0"/>
        <a:buChar char="•"/>
        <a:defRPr lang="en-GB" sz="1600" b="1" kern="1200" dirty="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228597" indent="-228597" algn="l" rtl="0" eaLnBrk="0" fontAlgn="base" hangingPunct="0">
        <a:spcBef>
          <a:spcPts val="800"/>
        </a:spcBef>
        <a:spcAft>
          <a:spcPct val="0"/>
        </a:spcAft>
        <a:buClr>
          <a:srgbClr val="00FFFF"/>
        </a:buClr>
        <a:buFont typeface="Arial" charset="0"/>
        <a:buChar char="•"/>
        <a:defRPr lang="en-GB" sz="1600" b="1" kern="1200" dirty="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228597" indent="-228597" algn="l" rtl="0" eaLnBrk="0" fontAlgn="base" hangingPunct="0">
        <a:spcBef>
          <a:spcPts val="800"/>
        </a:spcBef>
        <a:spcAft>
          <a:spcPct val="0"/>
        </a:spcAft>
        <a:buClr>
          <a:srgbClr val="00FFFF"/>
        </a:buClr>
        <a:buFont typeface="Arial" charset="0"/>
        <a:buChar char="•"/>
        <a:defRPr lang="en-GB" sz="1600" b="1" kern="1200" dirty="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480477" indent="-240239" algn="l" rtl="0" eaLnBrk="0" fontAlgn="base" hangingPunct="0">
        <a:spcBef>
          <a:spcPct val="0"/>
        </a:spcBef>
        <a:spcAft>
          <a:spcPct val="0"/>
        </a:spcAft>
        <a:buClr>
          <a:srgbClr val="00FFFF"/>
        </a:buClr>
        <a:buFont typeface="Arial" charset="0"/>
        <a:buChar char="–"/>
        <a:defRPr lang="en-GB" sz="1467" b="1" kern="1200" dirty="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480477" indent="-240239" algn="l" rtl="0" eaLnBrk="0" fontAlgn="base" hangingPunct="0">
        <a:spcBef>
          <a:spcPts val="800"/>
        </a:spcBef>
        <a:spcAft>
          <a:spcPct val="0"/>
        </a:spcAft>
        <a:buClr>
          <a:srgbClr val="F4B643"/>
        </a:buClr>
        <a:buFont typeface="Arial" charset="0"/>
        <a:buChar char="•"/>
        <a:defRPr lang="en-GB" b="1" kern="1200" dirty="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720716" indent="-240239" algn="l" rtl="0" fontAlgn="base">
        <a:spcBef>
          <a:spcPts val="0"/>
        </a:spcBef>
        <a:spcAft>
          <a:spcPct val="0"/>
        </a:spcAft>
        <a:buClr>
          <a:srgbClr val="F4B643"/>
        </a:buClr>
        <a:buChar char="»"/>
        <a:defRPr sz="1334">
          <a:solidFill>
            <a:schemeClr val="bg1"/>
          </a:solidFill>
          <a:latin typeface="Times New Roman" pitchFamily="18" charset="0"/>
        </a:defRPr>
      </a:lvl6pPr>
      <a:lvl7pPr marL="954605" indent="-233889" algn="l" rtl="0" fontAlgn="base">
        <a:spcBef>
          <a:spcPts val="0"/>
        </a:spcBef>
        <a:spcAft>
          <a:spcPct val="0"/>
        </a:spcAft>
        <a:buClr>
          <a:srgbClr val="F4B643"/>
        </a:buClr>
        <a:buFont typeface="Arial" pitchFamily="34" charset="0"/>
        <a:buChar char="•"/>
        <a:defRPr sz="1334">
          <a:solidFill>
            <a:schemeClr val="bg1"/>
          </a:solidFill>
          <a:latin typeface="Times New Roman" pitchFamily="18" charset="0"/>
        </a:defRPr>
      </a:lvl7pPr>
      <a:lvl8pPr marL="2459536" indent="-152399" algn="l" rtl="0" fontAlgn="base">
        <a:spcBef>
          <a:spcPct val="30000"/>
        </a:spcBef>
        <a:spcAft>
          <a:spcPct val="0"/>
        </a:spcAft>
        <a:buClr>
          <a:srgbClr val="F4B643"/>
        </a:buClr>
        <a:buChar char="»"/>
        <a:defRPr sz="1334">
          <a:solidFill>
            <a:srgbClr val="69C4EF"/>
          </a:solidFill>
          <a:latin typeface="Times New Roman" pitchFamily="18" charset="0"/>
        </a:defRPr>
      </a:lvl8pPr>
      <a:lvl9pPr marL="2764332" indent="-152399" algn="l" rtl="0" fontAlgn="base">
        <a:spcBef>
          <a:spcPct val="30000"/>
        </a:spcBef>
        <a:spcAft>
          <a:spcPct val="0"/>
        </a:spcAft>
        <a:buClr>
          <a:srgbClr val="F4B643"/>
        </a:buClr>
        <a:buChar char="»"/>
        <a:defRPr sz="1334">
          <a:solidFill>
            <a:srgbClr val="69C4EF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6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3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88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84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81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78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74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70" algn="l" defTabSz="609593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5560"/>
            <a:ext cx="9144000" cy="2979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</a:pPr>
            <a:endParaRPr lang="en-US" sz="13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24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hf hdr="0"/>
  <p:txStyles>
    <p:titleStyle>
      <a:lvl1pPr algn="l" defTabSz="342892" rtl="0" eaLnBrk="1" latinLnBrk="0" hangingPunct="1">
        <a:spcBef>
          <a:spcPct val="0"/>
        </a:spcBef>
        <a:buNone/>
        <a:defRPr sz="2100" b="0" i="0" kern="1200">
          <a:solidFill>
            <a:srgbClr val="4E4E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3347" indent="-133347" algn="l" defTabSz="342892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200" b="0" i="0" kern="1200">
          <a:solidFill>
            <a:srgbClr val="4E4E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8" indent="-214307" algn="l" defTabSz="342892" rtl="0" eaLnBrk="1" latinLnBrk="0" hangingPunct="1">
        <a:spcBef>
          <a:spcPct val="20000"/>
        </a:spcBef>
        <a:buClr>
          <a:schemeClr val="accent2"/>
        </a:buClr>
        <a:buSzPct val="100000"/>
        <a:buFont typeface="Arial"/>
        <a:buChar char="•"/>
        <a:defRPr sz="1050" b="0" i="0" kern="1200">
          <a:solidFill>
            <a:srgbClr val="4E4E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indent="-171446" algn="l" defTabSz="342892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900" b="0" i="0" kern="1200">
          <a:solidFill>
            <a:srgbClr val="4E4E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825" b="0" i="0" kern="1200">
          <a:solidFill>
            <a:srgbClr val="4E4E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1" indent="-171446" algn="l" defTabSz="342892" rtl="0" eaLnBrk="1" latinLnBrk="0" hangingPunct="1">
        <a:spcBef>
          <a:spcPct val="20000"/>
        </a:spcBef>
        <a:buFont typeface="Arial"/>
        <a:buChar char="»"/>
        <a:defRPr sz="825" b="0" i="0" kern="1200">
          <a:solidFill>
            <a:srgbClr val="4E4E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Haga clic para modificar el estilo de texto del patrón</a:t>
            </a:r>
          </a:p>
          <a:p>
            <a:pPr lvl="1"/>
            <a:r>
              <a:rPr lang="en-US" altLang="x-none"/>
              <a:t>Segundo nivel</a:t>
            </a:r>
          </a:p>
          <a:p>
            <a:pPr lvl="2"/>
            <a:r>
              <a:rPr lang="en-US" altLang="x-none"/>
              <a:t>Tercer nivel</a:t>
            </a:r>
          </a:p>
          <a:p>
            <a:pPr lvl="3"/>
            <a:r>
              <a:rPr lang="en-US" altLang="x-none"/>
              <a:t>Cuarto nivel</a:t>
            </a:r>
          </a:p>
          <a:p>
            <a:pPr lvl="4"/>
            <a:r>
              <a:rPr lang="en-US" altLang="x-none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33">
                <a:latin typeface="Times New Roman" charset="0"/>
              </a:defRPr>
            </a:lvl1pPr>
          </a:lstStyle>
          <a:p>
            <a:endParaRPr lang="x-none" altLang="x-none">
              <a:solidFill>
                <a:srgbClr val="FFFFFF"/>
              </a:solidFill>
              <a:ea typeface="ＭＳ Ｐゴシック" charset="-128"/>
              <a:cs typeface="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33">
                <a:latin typeface="Times New Roman" charset="0"/>
              </a:defRPr>
            </a:lvl1pPr>
          </a:lstStyle>
          <a:p>
            <a:endParaRPr lang="x-none" altLang="x-none">
              <a:solidFill>
                <a:srgbClr val="FFFFFF"/>
              </a:solidFill>
              <a:ea typeface="ＭＳ Ｐゴシック" charset="-128"/>
              <a:cs typeface="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33">
                <a:latin typeface="Times New Roman" charset="0"/>
              </a:defRPr>
            </a:lvl1pPr>
          </a:lstStyle>
          <a:p>
            <a:fld id="{0A5FAADA-6BB3-CC47-997D-884C3C14A7A0}" type="slidenum">
              <a:rPr lang="en-US" altLang="x-none" smtClean="0">
                <a:solidFill>
                  <a:srgbClr val="FFFFFF"/>
                </a:solidFill>
                <a:ea typeface="ＭＳ Ｐゴシック" charset="-128"/>
                <a:cs typeface=""/>
              </a:rPr>
              <a:pPr/>
              <a:t>‹Nº›</a:t>
            </a:fld>
            <a:endParaRPr lang="en-US" altLang="x-none">
              <a:solidFill>
                <a:srgbClr val="FFFFFF"/>
              </a:solidFill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56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304804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6pPr>
      <a:lvl7pPr marL="609608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7pPr>
      <a:lvl8pPr marL="914411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8pPr>
      <a:lvl9pPr marL="1219215"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Times New Roman" charset="0"/>
        </a:defRPr>
      </a:lvl9pPr>
    </p:titleStyle>
    <p:bodyStyle>
      <a:lvl1pPr marL="228603" indent="-2286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95306" indent="-190502" algn="l" rtl="0" eaLnBrk="0" fontAlgn="base" hangingPunct="0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  <a:ea typeface="ＭＳ Ｐゴシック" charset="-128"/>
        </a:defRPr>
      </a:lvl2pPr>
      <a:lvl3pPr marL="762010" indent="-152402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66814" indent="-152402" algn="l" rtl="0" eaLnBrk="0" fontAlgn="base" hangingPunct="0">
        <a:spcBef>
          <a:spcPct val="20000"/>
        </a:spcBef>
        <a:spcAft>
          <a:spcPct val="0"/>
        </a:spcAft>
        <a:buChar char="–"/>
        <a:defRPr sz="1334">
          <a:solidFill>
            <a:schemeClr val="tx1"/>
          </a:solidFill>
          <a:latin typeface="+mn-lt"/>
          <a:ea typeface="ＭＳ Ｐゴシック" charset="-128"/>
        </a:defRPr>
      </a:lvl4pPr>
      <a:lvl5pPr marL="1371617" indent="-152402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5pPr>
      <a:lvl6pPr marL="1676421" indent="-152402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6pPr>
      <a:lvl7pPr marL="1981225" indent="-152402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7pPr>
      <a:lvl8pPr marL="2286029" indent="-152402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8pPr>
      <a:lvl9pPr marL="2590832" indent="-152402" algn="l" rtl="0" eaLnBrk="0" fontAlgn="base" hangingPunct="0">
        <a:spcBef>
          <a:spcPct val="20000"/>
        </a:spcBef>
        <a:spcAft>
          <a:spcPct val="0"/>
        </a:spcAft>
        <a:buChar char="»"/>
        <a:defRPr sz="1334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4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8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11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15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19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23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27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31" algn="l" defTabSz="304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5"/>
          <p:cNvSpPr>
            <a:spLocks noChangeArrowheads="1"/>
          </p:cNvSpPr>
          <p:nvPr/>
        </p:nvSpPr>
        <p:spPr bwMode="auto">
          <a:xfrm>
            <a:off x="1" y="1653649"/>
            <a:ext cx="9144000" cy="1719967"/>
          </a:xfrm>
          <a:prstGeom prst="rect">
            <a:avLst/>
          </a:prstGeom>
          <a:gradFill rotWithShape="1">
            <a:gsLst>
              <a:gs pos="0">
                <a:srgbClr val="424850"/>
              </a:gs>
              <a:gs pos="50000">
                <a:srgbClr val="1F2125"/>
              </a:gs>
              <a:gs pos="100000">
                <a:srgbClr val="42485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sz="1334"/>
          </a:p>
        </p:txBody>
      </p:sp>
      <p:sp>
        <p:nvSpPr>
          <p:cNvPr id="19459" name="Título 1"/>
          <p:cNvSpPr>
            <a:spLocks noGrp="1"/>
          </p:cNvSpPr>
          <p:nvPr>
            <p:ph type="ctrTitle"/>
          </p:nvPr>
        </p:nvSpPr>
        <p:spPr>
          <a:xfrm>
            <a:off x="28273" y="1884994"/>
            <a:ext cx="9180512" cy="1257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Randomized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phase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2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study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weekly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Carfilzomib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70 mg/m</a:t>
            </a:r>
            <a:r>
              <a:rPr lang="es-ES_tradnl" sz="2000" b="1" baseline="30000" dirty="0"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dexamethasone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with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or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without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cyclophosphamide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in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Relapsed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and/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or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Refractory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Multiple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(MM) 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patients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 (GEM-</a:t>
            </a:r>
            <a:r>
              <a:rPr lang="es-ES_tradnl" sz="2000" b="1" dirty="0" err="1">
                <a:latin typeface="Arial" charset="0"/>
                <a:ea typeface="ＭＳ Ｐゴシック" charset="0"/>
                <a:cs typeface="Arial" charset="0"/>
              </a:rPr>
              <a:t>KyCyDex</a:t>
            </a:r>
            <a:r>
              <a:rPr lang="es-ES_tradnl" sz="2000" b="1" dirty="0">
                <a:latin typeface="Arial" charset="0"/>
                <a:ea typeface="ＭＳ Ｐゴシック" charset="0"/>
                <a:cs typeface="Arial" charset="0"/>
              </a:rPr>
              <a:t>)</a:t>
            </a:r>
          </a:p>
        </p:txBody>
      </p:sp>
      <p:sp>
        <p:nvSpPr>
          <p:cNvPr id="19460" name="Subtítulo 2"/>
          <p:cNvSpPr>
            <a:spLocks noGrp="1"/>
          </p:cNvSpPr>
          <p:nvPr>
            <p:ph type="subTitle" idx="1"/>
          </p:nvPr>
        </p:nvSpPr>
        <p:spPr>
          <a:xfrm>
            <a:off x="82153" y="3580481"/>
            <a:ext cx="8976122" cy="1168400"/>
          </a:xfrm>
        </p:spPr>
        <p:txBody>
          <a:bodyPr>
            <a:normAutofit fontScale="85000" lnSpcReduction="10000"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María-Victoria Mateos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Enrique M. Ocio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Anna Sureda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Albert Oriol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Mª Esther González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Mª José Moreno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Miguel Granell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Fernando Escalante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Verónica González-Calle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Laura Rosiñol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Estrella Carrillo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Otro del 12 de Octubre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Victoria Dourdil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Sonia González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Jaime Pérez-de-Oteyza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Felipe de Arriba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Miguel T. Hernández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Mª Aránzazu García-Mateo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Ana Pilar González-Rodríguez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Rafael Ríos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Mª Carmen Cabrera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Joan Bargay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Paula Rodríguez-Otero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Luis Felipe Casado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María Casanova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Mª Jesús Blanchard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Joan Bladé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Juan J. Lahuerta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Jesús F. San Miguel</a:t>
            </a:r>
            <a:r>
              <a:rPr lang="es-E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300" b="1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</a:t>
            </a:r>
            <a:r>
              <a:rPr lang="es-ES_tradnl" sz="13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_tradnl" sz="1300" b="1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Behalf</a:t>
            </a:r>
            <a:r>
              <a:rPr lang="es-ES_tradnl" sz="13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of </a:t>
            </a:r>
            <a:r>
              <a:rPr lang="es-ES_tradnl" sz="1300" b="1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</a:t>
            </a:r>
            <a:r>
              <a:rPr lang="es-ES_tradnl" sz="13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_tradnl" sz="1300" b="1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Spanish</a:t>
            </a:r>
            <a:r>
              <a:rPr lang="es-ES_tradnl" sz="13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_tradnl" sz="1300" b="1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Myeloma</a:t>
            </a:r>
            <a:r>
              <a:rPr lang="es-ES_tradnl" sz="13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_tradnl" sz="1300" b="1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Group</a:t>
            </a:r>
            <a:r>
              <a:rPr lang="es-ES_tradnl" sz="13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GEM/</a:t>
            </a:r>
            <a:r>
              <a:rPr lang="es-ES_tradnl" sz="1300" b="1" dirty="0" err="1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Pethema</a:t>
            </a:r>
            <a:endParaRPr lang="es-ES_tradnl" sz="1300" b="1" dirty="0">
              <a:solidFill>
                <a:srgbClr val="FFFF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76471" y="69385"/>
            <a:ext cx="1981804" cy="1151548"/>
            <a:chOff x="2458" y="164"/>
            <a:chExt cx="1769" cy="872"/>
          </a:xfrm>
        </p:grpSpPr>
        <p:pic>
          <p:nvPicPr>
            <p:cNvPr id="6" name="Picture 11" descr="escudo universida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164"/>
              <a:ext cx="889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458" y="1007"/>
              <a:ext cx="176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38138" indent="-338138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270507" indent="-270507" defTabSz="731511">
                <a:lnSpc>
                  <a:spcPct val="90000"/>
                </a:lnSpc>
                <a:spcBef>
                  <a:spcPct val="70000"/>
                </a:spcBef>
                <a:buClr>
                  <a:srgbClr val="66FFFF"/>
                </a:buClr>
                <a:defRPr/>
              </a:pPr>
              <a:r>
                <a:rPr lang="es-ES_tradnl" sz="1133" kern="0" dirty="0" err="1">
                  <a:solidFill>
                    <a:srgbClr val="FFFFFF"/>
                  </a:solidFill>
                </a:rPr>
                <a:t>University</a:t>
              </a:r>
              <a:r>
                <a:rPr lang="es-ES_tradnl" sz="1133" kern="0" dirty="0">
                  <a:solidFill>
                    <a:srgbClr val="FFFFFF"/>
                  </a:solidFill>
                </a:rPr>
                <a:t> of Salamanca</a:t>
              </a:r>
            </a:p>
          </p:txBody>
        </p:sp>
      </p:grpSp>
      <p:pic>
        <p:nvPicPr>
          <p:cNvPr id="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25" y="85964"/>
            <a:ext cx="1350150" cy="106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U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" y="0"/>
            <a:ext cx="2089547" cy="84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3000" y="112301"/>
            <a:ext cx="6858000" cy="6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GEM-</a:t>
            </a:r>
            <a:r>
              <a:rPr lang="es-ES" sz="2100" b="1" dirty="0" err="1">
                <a:solidFill>
                  <a:srgbClr val="FFFF00"/>
                </a:solidFill>
              </a:rPr>
              <a:t>KyCydex</a:t>
            </a:r>
            <a:endParaRPr lang="es-ES" sz="21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PFS </a:t>
            </a:r>
            <a:r>
              <a:rPr lang="es-ES" sz="2100" b="1" dirty="0" err="1">
                <a:solidFill>
                  <a:srgbClr val="FFFF00"/>
                </a:solidFill>
              </a:rPr>
              <a:t>by</a:t>
            </a:r>
            <a:r>
              <a:rPr lang="es-ES" sz="2100" b="1" dirty="0">
                <a:solidFill>
                  <a:srgbClr val="FFFF00"/>
                </a:solidFill>
              </a:rPr>
              <a:t> </a:t>
            </a:r>
            <a:r>
              <a:rPr lang="es-ES" sz="2100" b="1" dirty="0" err="1">
                <a:solidFill>
                  <a:srgbClr val="FFFF00"/>
                </a:solidFill>
              </a:rPr>
              <a:t>subgroup</a:t>
            </a:r>
            <a:r>
              <a:rPr lang="es-ES" sz="2100" b="1" dirty="0">
                <a:solidFill>
                  <a:srgbClr val="FFFF00"/>
                </a:solidFill>
              </a:rPr>
              <a:t> of </a:t>
            </a:r>
            <a:r>
              <a:rPr lang="es-ES" sz="2100" b="1" dirty="0" err="1">
                <a:solidFill>
                  <a:srgbClr val="FFFF00"/>
                </a:solidFill>
              </a:rPr>
              <a:t>patients</a:t>
            </a:r>
            <a:endParaRPr lang="es-ES" sz="2100" b="1" dirty="0">
              <a:solidFill>
                <a:srgbClr val="FFFF00"/>
              </a:solidFill>
            </a:endParaRPr>
          </a:p>
        </p:txBody>
      </p:sp>
      <p:cxnSp>
        <p:nvCxnSpPr>
          <p:cNvPr id="3" name="Conector recto 155"/>
          <p:cNvCxnSpPr>
            <a:cxnSpLocks noChangeShapeType="1"/>
            <a:stCxn id="10" idx="0"/>
          </p:cNvCxnSpPr>
          <p:nvPr/>
        </p:nvCxnSpPr>
        <p:spPr bwMode="auto">
          <a:xfrm>
            <a:off x="0" y="735547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uadroTexto 15"/>
          <p:cNvSpPr txBox="1"/>
          <p:nvPr/>
        </p:nvSpPr>
        <p:spPr>
          <a:xfrm>
            <a:off x="2696791" y="82797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Median </a:t>
            </a:r>
            <a:r>
              <a:rPr lang="es-ES_tradnl" sz="1600" dirty="0" err="1"/>
              <a:t>follow</a:t>
            </a:r>
            <a:r>
              <a:rPr lang="es-ES_tradnl" sz="1600" dirty="0"/>
              <a:t>-up: 15.6 (1.3-29)</a:t>
            </a: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CEB99F3C-4B20-4646-9BB5-5B704193E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7406"/>
              </p:ext>
            </p:extLst>
          </p:nvPr>
        </p:nvGraphicFramePr>
        <p:xfrm>
          <a:off x="323528" y="1212278"/>
          <a:ext cx="8170583" cy="3468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79">
                  <a:extLst>
                    <a:ext uri="{9D8B030D-6E8A-4147-A177-3AD203B41FA5}">
                      <a16:colId xmlns:a16="http://schemas.microsoft.com/office/drawing/2014/main" val="3408836799"/>
                    </a:ext>
                  </a:extLst>
                </a:gridCol>
                <a:gridCol w="888526">
                  <a:extLst>
                    <a:ext uri="{9D8B030D-6E8A-4147-A177-3AD203B41FA5}">
                      <a16:colId xmlns:a16="http://schemas.microsoft.com/office/drawing/2014/main" val="3519129188"/>
                    </a:ext>
                  </a:extLst>
                </a:gridCol>
                <a:gridCol w="1243936">
                  <a:extLst>
                    <a:ext uri="{9D8B030D-6E8A-4147-A177-3AD203B41FA5}">
                      <a16:colId xmlns:a16="http://schemas.microsoft.com/office/drawing/2014/main" val="567773108"/>
                    </a:ext>
                  </a:extLst>
                </a:gridCol>
                <a:gridCol w="88852">
                  <a:extLst>
                    <a:ext uri="{9D8B030D-6E8A-4147-A177-3AD203B41FA5}">
                      <a16:colId xmlns:a16="http://schemas.microsoft.com/office/drawing/2014/main" val="389150140"/>
                    </a:ext>
                  </a:extLst>
                </a:gridCol>
                <a:gridCol w="888526">
                  <a:extLst>
                    <a:ext uri="{9D8B030D-6E8A-4147-A177-3AD203B41FA5}">
                      <a16:colId xmlns:a16="http://schemas.microsoft.com/office/drawing/2014/main" val="216270492"/>
                    </a:ext>
                  </a:extLst>
                </a:gridCol>
                <a:gridCol w="1226765">
                  <a:extLst>
                    <a:ext uri="{9D8B030D-6E8A-4147-A177-3AD203B41FA5}">
                      <a16:colId xmlns:a16="http://schemas.microsoft.com/office/drawing/2014/main" val="2870104430"/>
                    </a:ext>
                  </a:extLst>
                </a:gridCol>
                <a:gridCol w="1688199">
                  <a:extLst>
                    <a:ext uri="{9D8B030D-6E8A-4147-A177-3AD203B41FA5}">
                      <a16:colId xmlns:a16="http://schemas.microsoft.com/office/drawing/2014/main" val="2718347444"/>
                    </a:ext>
                  </a:extLst>
                </a:gridCol>
              </a:tblGrid>
              <a:tr h="173213">
                <a:tc rowSpan="2"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i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r>
                        <a:rPr lang="en-US" sz="14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(n=97)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Kydex</a:t>
                      </a:r>
                      <a:r>
                        <a:rPr lang="en-US" sz="1400" b="1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101)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201455"/>
                  </a:ext>
                </a:extLst>
              </a:tr>
              <a:tr h="94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months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months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38663"/>
                  </a:ext>
                </a:extLst>
              </a:tr>
              <a:tr h="203439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randomized subjects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38/97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47/101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314394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baseline (years)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467743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≤65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11/31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16/31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4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12.1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89575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27/66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31/70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453458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&gt;75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8/23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12/30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36695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Cytogenetic risk group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67238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10/24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13/24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65495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risk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17/50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24/56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51006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7475" indent="-109538">
                        <a:tabLst/>
                      </a:pPr>
                      <a:r>
                        <a:rPr lang="en-US" sz="1200" b="1" i="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Extramedulary</a:t>
                      </a:r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11/14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8/11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646337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7475" indent="-109538">
                        <a:tabLst/>
                      </a:pPr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prior lines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285233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7475" indent="-109538">
                        <a:tabLst/>
                      </a:pPr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 PL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22/60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26/61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56806"/>
                  </a:ext>
                </a:extLst>
              </a:tr>
              <a:tr h="104321">
                <a:tc>
                  <a:txBody>
                    <a:bodyPr/>
                    <a:lstStyle/>
                    <a:p>
                      <a:pPr marL="117475" indent="-109538">
                        <a:tabLst/>
                      </a:pPr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2-3 PL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16/37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21/40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06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5668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3000" y="112301"/>
            <a:ext cx="6858000" cy="6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GEM-</a:t>
            </a:r>
            <a:r>
              <a:rPr lang="es-ES" sz="2100" b="1" dirty="0" err="1">
                <a:solidFill>
                  <a:srgbClr val="FFFF00"/>
                </a:solidFill>
              </a:rPr>
              <a:t>KyCydex</a:t>
            </a:r>
            <a:endParaRPr lang="es-ES" sz="21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PFS </a:t>
            </a:r>
            <a:r>
              <a:rPr lang="es-ES" sz="2100" b="1" dirty="0" err="1">
                <a:solidFill>
                  <a:srgbClr val="FFFF00"/>
                </a:solidFill>
              </a:rPr>
              <a:t>by</a:t>
            </a:r>
            <a:r>
              <a:rPr lang="es-ES" sz="2100" b="1" dirty="0">
                <a:solidFill>
                  <a:srgbClr val="FFFF00"/>
                </a:solidFill>
              </a:rPr>
              <a:t> </a:t>
            </a:r>
            <a:r>
              <a:rPr lang="es-ES" sz="2100" b="1" dirty="0" err="1">
                <a:solidFill>
                  <a:srgbClr val="FFFF00"/>
                </a:solidFill>
              </a:rPr>
              <a:t>subgroup</a:t>
            </a:r>
            <a:r>
              <a:rPr lang="es-ES" sz="2100" b="1" dirty="0">
                <a:solidFill>
                  <a:srgbClr val="FFFF00"/>
                </a:solidFill>
              </a:rPr>
              <a:t> of </a:t>
            </a:r>
            <a:r>
              <a:rPr lang="es-ES" sz="2100" b="1" dirty="0" err="1">
                <a:solidFill>
                  <a:srgbClr val="FFFF00"/>
                </a:solidFill>
              </a:rPr>
              <a:t>patients</a:t>
            </a:r>
            <a:endParaRPr lang="es-ES" sz="2100" b="1" dirty="0">
              <a:solidFill>
                <a:srgbClr val="FFFF00"/>
              </a:solidFill>
            </a:endParaRPr>
          </a:p>
        </p:txBody>
      </p:sp>
      <p:cxnSp>
        <p:nvCxnSpPr>
          <p:cNvPr id="3" name="Conector recto 155"/>
          <p:cNvCxnSpPr>
            <a:cxnSpLocks noChangeShapeType="1"/>
            <a:stCxn id="10" idx="0"/>
          </p:cNvCxnSpPr>
          <p:nvPr/>
        </p:nvCxnSpPr>
        <p:spPr bwMode="auto">
          <a:xfrm>
            <a:off x="0" y="735547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uadroTexto 15"/>
          <p:cNvSpPr txBox="1"/>
          <p:nvPr/>
        </p:nvSpPr>
        <p:spPr>
          <a:xfrm>
            <a:off x="2696791" y="82797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Median </a:t>
            </a:r>
            <a:r>
              <a:rPr lang="es-ES_tradnl" sz="1600" dirty="0" err="1"/>
              <a:t>follow</a:t>
            </a:r>
            <a:r>
              <a:rPr lang="es-ES_tradnl" sz="1600" dirty="0"/>
              <a:t>-up: 15.6 (1.3-29)</a:t>
            </a: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CEB99F3C-4B20-4646-9BB5-5B704193E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36978"/>
              </p:ext>
            </p:extLst>
          </p:nvPr>
        </p:nvGraphicFramePr>
        <p:xfrm>
          <a:off x="323528" y="1212278"/>
          <a:ext cx="8170583" cy="344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779">
                  <a:extLst>
                    <a:ext uri="{9D8B030D-6E8A-4147-A177-3AD203B41FA5}">
                      <a16:colId xmlns:a16="http://schemas.microsoft.com/office/drawing/2014/main" val="3408836799"/>
                    </a:ext>
                  </a:extLst>
                </a:gridCol>
                <a:gridCol w="888526">
                  <a:extLst>
                    <a:ext uri="{9D8B030D-6E8A-4147-A177-3AD203B41FA5}">
                      <a16:colId xmlns:a16="http://schemas.microsoft.com/office/drawing/2014/main" val="3519129188"/>
                    </a:ext>
                  </a:extLst>
                </a:gridCol>
                <a:gridCol w="1243936">
                  <a:extLst>
                    <a:ext uri="{9D8B030D-6E8A-4147-A177-3AD203B41FA5}">
                      <a16:colId xmlns:a16="http://schemas.microsoft.com/office/drawing/2014/main" val="567773108"/>
                    </a:ext>
                  </a:extLst>
                </a:gridCol>
                <a:gridCol w="88852">
                  <a:extLst>
                    <a:ext uri="{9D8B030D-6E8A-4147-A177-3AD203B41FA5}">
                      <a16:colId xmlns:a16="http://schemas.microsoft.com/office/drawing/2014/main" val="389150140"/>
                    </a:ext>
                  </a:extLst>
                </a:gridCol>
                <a:gridCol w="888526">
                  <a:extLst>
                    <a:ext uri="{9D8B030D-6E8A-4147-A177-3AD203B41FA5}">
                      <a16:colId xmlns:a16="http://schemas.microsoft.com/office/drawing/2014/main" val="216270492"/>
                    </a:ext>
                  </a:extLst>
                </a:gridCol>
                <a:gridCol w="1226765">
                  <a:extLst>
                    <a:ext uri="{9D8B030D-6E8A-4147-A177-3AD203B41FA5}">
                      <a16:colId xmlns:a16="http://schemas.microsoft.com/office/drawing/2014/main" val="2870104430"/>
                    </a:ext>
                  </a:extLst>
                </a:gridCol>
                <a:gridCol w="1688199">
                  <a:extLst>
                    <a:ext uri="{9D8B030D-6E8A-4147-A177-3AD203B41FA5}">
                      <a16:colId xmlns:a16="http://schemas.microsoft.com/office/drawing/2014/main" val="2718347444"/>
                    </a:ext>
                  </a:extLst>
                </a:gridCol>
              </a:tblGrid>
              <a:tr h="530991">
                <a:tc rowSpan="2"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i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r>
                        <a:rPr lang="en-US" sz="14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(n=97)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Kydex</a:t>
                      </a:r>
                      <a:r>
                        <a:rPr lang="en-US" sz="1400" b="1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101)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201455"/>
                  </a:ext>
                </a:extLst>
              </a:tr>
              <a:tr h="4935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months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Events/</a:t>
                      </a:r>
                    </a:p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0" marR="0" marT="18288" marB="1828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months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638663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randomized subjects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38/97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47/101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314394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</a:t>
                      </a:r>
                      <a:r>
                        <a:rPr lang="en-US" sz="1200" b="1" i="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therapy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467743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Naïve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11/28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12/36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4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89575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Exposed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27/69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35/65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453458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r>
                        <a:rPr lang="en-US" sz="1200" b="1" i="0" dirty="0" err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sensitivity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567238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Sensitive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13/34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11/29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65495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Refractory (to the last line)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14/35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24/36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1006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pPr marL="117475" indent="-109538">
                        <a:tabLst/>
                      </a:pPr>
                      <a:r>
                        <a:rPr lang="en-US" sz="1200" b="1" i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AntiCD38mAbs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285233"/>
                  </a:ext>
                </a:extLst>
              </a:tr>
              <a:tr h="269235">
                <a:tc>
                  <a:txBody>
                    <a:bodyPr/>
                    <a:lstStyle/>
                    <a:p>
                      <a:pPr marL="117475" indent="-109538">
                        <a:tabLst/>
                      </a:pPr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Exposed and refractory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4/6</a:t>
                      </a:r>
                    </a:p>
                  </a:txBody>
                  <a:tcPr marL="0" marR="0"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066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10658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3000" y="112301"/>
            <a:ext cx="6858000" cy="6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GEM-</a:t>
            </a:r>
            <a:r>
              <a:rPr lang="es-ES" sz="2100" b="1" dirty="0" err="1">
                <a:solidFill>
                  <a:srgbClr val="FFFF00"/>
                </a:solidFill>
              </a:rPr>
              <a:t>KyCydex</a:t>
            </a:r>
            <a:endParaRPr lang="es-ES" sz="21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PFS in </a:t>
            </a:r>
            <a:r>
              <a:rPr lang="es-ES" sz="2100" b="1" dirty="0" err="1">
                <a:solidFill>
                  <a:srgbClr val="FFFF00"/>
                </a:solidFill>
              </a:rPr>
              <a:t>len-exposed</a:t>
            </a:r>
            <a:r>
              <a:rPr lang="es-ES" sz="2100" b="1" dirty="0">
                <a:solidFill>
                  <a:srgbClr val="FFFF00"/>
                </a:solidFill>
              </a:rPr>
              <a:t> and </a:t>
            </a:r>
            <a:r>
              <a:rPr lang="es-ES" sz="2100" b="1" dirty="0" err="1">
                <a:solidFill>
                  <a:srgbClr val="FFFF00"/>
                </a:solidFill>
              </a:rPr>
              <a:t>refractory</a:t>
            </a:r>
            <a:r>
              <a:rPr lang="es-ES" sz="2100" b="1" dirty="0">
                <a:solidFill>
                  <a:srgbClr val="FFFF00"/>
                </a:solidFill>
              </a:rPr>
              <a:t> </a:t>
            </a:r>
            <a:r>
              <a:rPr lang="es-ES" sz="2100" b="1" dirty="0" err="1">
                <a:solidFill>
                  <a:srgbClr val="FFFF00"/>
                </a:solidFill>
              </a:rPr>
              <a:t>patients</a:t>
            </a:r>
            <a:endParaRPr lang="es-ES" sz="2100" b="1" dirty="0">
              <a:solidFill>
                <a:srgbClr val="FFFF00"/>
              </a:solidFill>
            </a:endParaRPr>
          </a:p>
        </p:txBody>
      </p:sp>
      <p:cxnSp>
        <p:nvCxnSpPr>
          <p:cNvPr id="3" name="Conector recto 155"/>
          <p:cNvCxnSpPr>
            <a:cxnSpLocks noChangeShapeType="1"/>
            <a:stCxn id="10" idx="0"/>
          </p:cNvCxnSpPr>
          <p:nvPr/>
        </p:nvCxnSpPr>
        <p:spPr bwMode="auto">
          <a:xfrm>
            <a:off x="0" y="735547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uadroTexto 15"/>
          <p:cNvSpPr txBox="1"/>
          <p:nvPr/>
        </p:nvSpPr>
        <p:spPr>
          <a:xfrm>
            <a:off x="2696791" y="82797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Median </a:t>
            </a:r>
            <a:r>
              <a:rPr lang="es-ES_tradnl" sz="1600" dirty="0" err="1"/>
              <a:t>follow</a:t>
            </a:r>
            <a:r>
              <a:rPr lang="es-ES_tradnl" sz="1600" dirty="0"/>
              <a:t>-up: 15.6 (1.3-29)</a:t>
            </a:r>
          </a:p>
        </p:txBody>
      </p:sp>
      <p:graphicFrame>
        <p:nvGraphicFramePr>
          <p:cNvPr id="13" name="Tabla 20">
            <a:extLst>
              <a:ext uri="{FF2B5EF4-FFF2-40B4-BE49-F238E27FC236}">
                <a16:creationId xmlns:a16="http://schemas.microsoft.com/office/drawing/2014/main" id="{C8829ED5-430C-9B4C-8A7D-DFD530D8E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50487"/>
              </p:ext>
            </p:extLst>
          </p:nvPr>
        </p:nvGraphicFramePr>
        <p:xfrm>
          <a:off x="182613" y="1635646"/>
          <a:ext cx="4173364" cy="248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15">
                  <a:extLst>
                    <a:ext uri="{9D8B030D-6E8A-4147-A177-3AD203B41FA5}">
                      <a16:colId xmlns:a16="http://schemas.microsoft.com/office/drawing/2014/main" val="2485673463"/>
                    </a:ext>
                  </a:extLst>
                </a:gridCol>
                <a:gridCol w="1101758">
                  <a:extLst>
                    <a:ext uri="{9D8B030D-6E8A-4147-A177-3AD203B41FA5}">
                      <a16:colId xmlns:a16="http://schemas.microsoft.com/office/drawing/2014/main" val="3364645369"/>
                    </a:ext>
                  </a:extLst>
                </a:gridCol>
                <a:gridCol w="1130491">
                  <a:extLst>
                    <a:ext uri="{9D8B030D-6E8A-4147-A177-3AD203B41FA5}">
                      <a16:colId xmlns:a16="http://schemas.microsoft.com/office/drawing/2014/main" val="1151626569"/>
                    </a:ext>
                  </a:extLst>
                </a:gridCol>
              </a:tblGrid>
              <a:tr h="291976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</a:p>
                    <a:p>
                      <a:pPr algn="ctr"/>
                      <a:r>
                        <a:rPr lang="es-ES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(n=97)</a:t>
                      </a:r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Kydex</a:t>
                      </a:r>
                    </a:p>
                    <a:p>
                      <a:pPr algn="ctr"/>
                      <a:r>
                        <a:rPr lang="es-ES" b="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(n=101)</a:t>
                      </a:r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70015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pPr marL="0" marR="0" lvl="0" indent="0" algn="l" defTabSz="3047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Len-refractory</a:t>
                      </a:r>
                      <a:r>
                        <a:rPr kumimoji="0" lang="es-E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after</a:t>
                      </a: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last</a:t>
                      </a:r>
                      <a:r>
                        <a:rPr kumimoji="0" lang="es-E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line of </a:t>
                      </a:r>
                      <a:r>
                        <a:rPr kumimoji="0" lang="es-ES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therapy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(33%)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(36%)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971139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95% CI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</a:t>
                      </a:r>
                    </a:p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(12-39)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(5.8-12.8)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684876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22186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1PL </a:t>
                      </a:r>
                      <a:r>
                        <a:rPr lang="es-E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 and 10)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505736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2PL (n=12 and 17)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052917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3PL (n=9 and 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450918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BEC7AB0-D8B1-6442-A8F5-8C55A2CD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8793"/>
            <a:ext cx="4389388" cy="3523595"/>
          </a:xfrm>
          <a:prstGeom prst="rect">
            <a:avLst/>
          </a:prstGeom>
        </p:spPr>
      </p:pic>
      <p:graphicFrame>
        <p:nvGraphicFramePr>
          <p:cNvPr id="14" name="Tabla 20">
            <a:extLst>
              <a:ext uri="{FF2B5EF4-FFF2-40B4-BE49-F238E27FC236}">
                <a16:creationId xmlns:a16="http://schemas.microsoft.com/office/drawing/2014/main" id="{2D7B36D1-FD60-DB4E-BF27-857B3D81F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60286"/>
              </p:ext>
            </p:extLst>
          </p:nvPr>
        </p:nvGraphicFramePr>
        <p:xfrm>
          <a:off x="6444208" y="1292670"/>
          <a:ext cx="2676823" cy="94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485673463"/>
                    </a:ext>
                  </a:extLst>
                </a:gridCol>
                <a:gridCol w="815736">
                  <a:extLst>
                    <a:ext uri="{9D8B030D-6E8A-4147-A177-3AD203B41FA5}">
                      <a16:colId xmlns:a16="http://schemas.microsoft.com/office/drawing/2014/main" val="3364645369"/>
                    </a:ext>
                  </a:extLst>
                </a:gridCol>
                <a:gridCol w="924983">
                  <a:extLst>
                    <a:ext uri="{9D8B030D-6E8A-4147-A177-3AD203B41FA5}">
                      <a16:colId xmlns:a16="http://schemas.microsoft.com/office/drawing/2014/main" val="1151626569"/>
                    </a:ext>
                  </a:extLst>
                </a:gridCol>
              </a:tblGrid>
              <a:tr h="291976">
                <a:tc>
                  <a:txBody>
                    <a:bodyPr/>
                    <a:lstStyle/>
                    <a:p>
                      <a:r>
                        <a:rPr lang="es-ES" sz="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Len-refractory</a:t>
                      </a:r>
                      <a:endParaRPr lang="es-ES" sz="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i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endParaRPr lang="es-ES" sz="800" b="0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(n=35)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Kydex</a:t>
                      </a:r>
                      <a:endParaRPr lang="es-ES" sz="800" b="0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70015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</a:t>
                      </a:r>
                      <a:r>
                        <a:rPr lang="es-ES" sz="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es-ES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95% CI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</a:t>
                      </a:r>
                    </a:p>
                    <a:p>
                      <a:pPr algn="ctr"/>
                      <a:r>
                        <a:rPr lang="es-ES" sz="800" b="0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(12-39)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  <a:p>
                      <a:pPr algn="ctr"/>
                      <a:r>
                        <a:rPr lang="es-ES" sz="8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(5.8-12.8)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684876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es-ES" sz="8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sz="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HR: 0.4, 95% CI: 0.2-0-9,p=0.02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2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6780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3000" y="112301"/>
            <a:ext cx="6858000" cy="6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GEM-</a:t>
            </a:r>
            <a:r>
              <a:rPr lang="es-ES" sz="2100" b="1" dirty="0" err="1">
                <a:solidFill>
                  <a:srgbClr val="FFFF00"/>
                </a:solidFill>
              </a:rPr>
              <a:t>KyCydex</a:t>
            </a:r>
            <a:endParaRPr lang="es-ES" sz="21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Responses </a:t>
            </a:r>
            <a:r>
              <a:rPr lang="es-ES" sz="2100" b="1" dirty="0" err="1">
                <a:solidFill>
                  <a:srgbClr val="FFFF00"/>
                </a:solidFill>
              </a:rPr>
              <a:t>rates</a:t>
            </a:r>
            <a:endParaRPr lang="es-ES" sz="2100" b="1" dirty="0">
              <a:solidFill>
                <a:srgbClr val="FFFF00"/>
              </a:solidFill>
            </a:endParaRPr>
          </a:p>
        </p:txBody>
      </p:sp>
      <p:cxnSp>
        <p:nvCxnSpPr>
          <p:cNvPr id="3" name="Conector recto 155"/>
          <p:cNvCxnSpPr>
            <a:cxnSpLocks noChangeShapeType="1"/>
            <a:stCxn id="10" idx="0"/>
          </p:cNvCxnSpPr>
          <p:nvPr/>
        </p:nvCxnSpPr>
        <p:spPr bwMode="auto">
          <a:xfrm>
            <a:off x="0" y="735547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uadroTexto 15"/>
          <p:cNvSpPr txBox="1"/>
          <p:nvPr/>
        </p:nvSpPr>
        <p:spPr>
          <a:xfrm>
            <a:off x="2696791" y="82797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Median </a:t>
            </a:r>
            <a:r>
              <a:rPr lang="es-ES_tradnl" sz="1600" dirty="0" err="1"/>
              <a:t>follow</a:t>
            </a:r>
            <a:r>
              <a:rPr lang="es-ES_tradnl" sz="1600" dirty="0"/>
              <a:t>-up: 15.6 (1.3-29)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04010C-4162-F94D-98CC-62A3D7AC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80" y="1714713"/>
            <a:ext cx="6624736" cy="34036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CAEA350-FAA5-2345-99DA-E01D7F7CFA9C}"/>
              </a:ext>
            </a:extLst>
          </p:cNvPr>
          <p:cNvSpPr txBox="1"/>
          <p:nvPr/>
        </p:nvSpPr>
        <p:spPr>
          <a:xfrm>
            <a:off x="1907704" y="27578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FDFF"/>
                </a:solidFill>
              </a:rPr>
              <a:t>18%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466B65-8165-B04E-86A4-33EEA969D8B6}"/>
              </a:ext>
            </a:extLst>
          </p:cNvPr>
          <p:cNvSpPr txBox="1"/>
          <p:nvPr/>
        </p:nvSpPr>
        <p:spPr>
          <a:xfrm>
            <a:off x="2300069" y="276772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FF00"/>
                </a:solidFill>
              </a:rPr>
              <a:t>20%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56989D-FD75-BC4C-B9EB-FF93CECE12F4}"/>
              </a:ext>
            </a:extLst>
          </p:cNvPr>
          <p:cNvSpPr txBox="1"/>
          <p:nvPr/>
        </p:nvSpPr>
        <p:spPr>
          <a:xfrm>
            <a:off x="2784961" y="21397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FDFF"/>
                </a:solidFill>
              </a:rPr>
              <a:t>33%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D923FF-4F0E-A343-BD1E-4CB717FB9CA1}"/>
              </a:ext>
            </a:extLst>
          </p:cNvPr>
          <p:cNvSpPr txBox="1"/>
          <p:nvPr/>
        </p:nvSpPr>
        <p:spPr>
          <a:xfrm>
            <a:off x="3177326" y="214957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FF00"/>
                </a:solidFill>
              </a:rPr>
              <a:t>28%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1E8B1D-FAE1-DC45-8AF4-A12DFDFB3038}"/>
              </a:ext>
            </a:extLst>
          </p:cNvPr>
          <p:cNvSpPr txBox="1"/>
          <p:nvPr/>
        </p:nvSpPr>
        <p:spPr>
          <a:xfrm>
            <a:off x="3635896" y="259408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FDFF"/>
                </a:solidFill>
              </a:rPr>
              <a:t>25%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ACC3805-B1EB-924D-9C3F-C1EFD6E2B2BF}"/>
              </a:ext>
            </a:extLst>
          </p:cNvPr>
          <p:cNvSpPr txBox="1"/>
          <p:nvPr/>
        </p:nvSpPr>
        <p:spPr>
          <a:xfrm>
            <a:off x="4028261" y="26039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FF00"/>
                </a:solidFill>
              </a:rPr>
              <a:t>25%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6CBBFD7-BF5C-9F49-ACDF-279E6AA44118}"/>
              </a:ext>
            </a:extLst>
          </p:cNvPr>
          <p:cNvSpPr txBox="1"/>
          <p:nvPr/>
        </p:nvSpPr>
        <p:spPr>
          <a:xfrm>
            <a:off x="4427984" y="290186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FDFF"/>
                </a:solidFill>
              </a:rPr>
              <a:t>19%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F3463A-6671-DB41-8945-5E458597B947}"/>
              </a:ext>
            </a:extLst>
          </p:cNvPr>
          <p:cNvSpPr txBox="1"/>
          <p:nvPr/>
        </p:nvSpPr>
        <p:spPr>
          <a:xfrm>
            <a:off x="4820349" y="291173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FF00"/>
                </a:solidFill>
              </a:rPr>
              <a:t>20%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C3E7A2-A4E3-284A-86DA-745D4089F4D2}"/>
              </a:ext>
            </a:extLst>
          </p:cNvPr>
          <p:cNvSpPr txBox="1"/>
          <p:nvPr/>
        </p:nvSpPr>
        <p:spPr>
          <a:xfrm>
            <a:off x="5220072" y="3693646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FDFF"/>
                </a:solidFill>
              </a:rPr>
              <a:t>3%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E06B097-7799-7345-8FFE-A6BB58A5A630}"/>
              </a:ext>
            </a:extLst>
          </p:cNvPr>
          <p:cNvSpPr txBox="1"/>
          <p:nvPr/>
        </p:nvSpPr>
        <p:spPr>
          <a:xfrm>
            <a:off x="5612437" y="3703519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FFF00"/>
                </a:solidFill>
              </a:rPr>
              <a:t>7%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4842C04-5585-9245-A0A3-8820A6CFBA36}"/>
              </a:ext>
            </a:extLst>
          </p:cNvPr>
          <p:cNvSpPr txBox="1"/>
          <p:nvPr/>
        </p:nvSpPr>
        <p:spPr>
          <a:xfrm>
            <a:off x="1877955" y="1397703"/>
            <a:ext cx="290664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ORR:       78% vs 73%</a:t>
            </a:r>
          </a:p>
          <a:p>
            <a:r>
              <a:rPr lang="es-ES" sz="1600" b="1" dirty="0">
                <a:solidFill>
                  <a:schemeClr val="bg1"/>
                </a:solidFill>
              </a:rPr>
              <a:t>≥ VGPR:  51% vs 48%</a:t>
            </a:r>
          </a:p>
        </p:txBody>
      </p:sp>
    </p:spTree>
    <p:extLst>
      <p:ext uri="{BB962C8B-B14F-4D97-AF65-F5344CB8AC3E}">
        <p14:creationId xmlns:p14="http://schemas.microsoft.com/office/powerpoint/2010/main" val="54921492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3000" y="112301"/>
            <a:ext cx="6858000" cy="6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GEM-</a:t>
            </a:r>
            <a:r>
              <a:rPr lang="es-ES" sz="2100" b="1" dirty="0" err="1">
                <a:solidFill>
                  <a:srgbClr val="FFFF00"/>
                </a:solidFill>
              </a:rPr>
              <a:t>KyCydex</a:t>
            </a:r>
            <a:endParaRPr lang="es-ES" sz="21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OS</a:t>
            </a:r>
          </a:p>
        </p:txBody>
      </p:sp>
      <p:cxnSp>
        <p:nvCxnSpPr>
          <p:cNvPr id="3" name="Conector recto 155"/>
          <p:cNvCxnSpPr>
            <a:cxnSpLocks noChangeShapeType="1"/>
            <a:stCxn id="10" idx="0"/>
          </p:cNvCxnSpPr>
          <p:nvPr/>
        </p:nvCxnSpPr>
        <p:spPr bwMode="auto">
          <a:xfrm>
            <a:off x="0" y="735547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uadroTexto 15"/>
          <p:cNvSpPr txBox="1"/>
          <p:nvPr/>
        </p:nvSpPr>
        <p:spPr>
          <a:xfrm>
            <a:off x="2696791" y="82797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Median </a:t>
            </a:r>
            <a:r>
              <a:rPr lang="es-ES_tradnl" sz="1600" dirty="0" err="1"/>
              <a:t>follow</a:t>
            </a:r>
            <a:r>
              <a:rPr lang="es-ES_tradnl" sz="1600" dirty="0"/>
              <a:t>-up: 15.6 (1.3-29)</a:t>
            </a:r>
          </a:p>
        </p:txBody>
      </p:sp>
      <p:graphicFrame>
        <p:nvGraphicFramePr>
          <p:cNvPr id="13" name="Tabla 20">
            <a:extLst>
              <a:ext uri="{FF2B5EF4-FFF2-40B4-BE49-F238E27FC236}">
                <a16:creationId xmlns:a16="http://schemas.microsoft.com/office/drawing/2014/main" id="{C8829ED5-430C-9B4C-8A7D-DFD530D8E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93958"/>
              </p:ext>
            </p:extLst>
          </p:nvPr>
        </p:nvGraphicFramePr>
        <p:xfrm>
          <a:off x="4752569" y="1405474"/>
          <a:ext cx="4104455" cy="131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609">
                  <a:extLst>
                    <a:ext uri="{9D8B030D-6E8A-4147-A177-3AD203B41FA5}">
                      <a16:colId xmlns:a16="http://schemas.microsoft.com/office/drawing/2014/main" val="2485673463"/>
                    </a:ext>
                  </a:extLst>
                </a:gridCol>
                <a:gridCol w="1321774">
                  <a:extLst>
                    <a:ext uri="{9D8B030D-6E8A-4147-A177-3AD203B41FA5}">
                      <a16:colId xmlns:a16="http://schemas.microsoft.com/office/drawing/2014/main" val="3364645369"/>
                    </a:ext>
                  </a:extLst>
                </a:gridCol>
                <a:gridCol w="1113072">
                  <a:extLst>
                    <a:ext uri="{9D8B030D-6E8A-4147-A177-3AD203B41FA5}">
                      <a16:colId xmlns:a16="http://schemas.microsoft.com/office/drawing/2014/main" val="1151626569"/>
                    </a:ext>
                  </a:extLst>
                </a:gridCol>
              </a:tblGrid>
              <a:tr h="291976">
                <a:tc>
                  <a:txBody>
                    <a:bodyPr/>
                    <a:lstStyle/>
                    <a:p>
                      <a:endParaRPr lang="es-ES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endParaRPr lang="es-ES" b="1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Kydex</a:t>
                      </a:r>
                      <a:endParaRPr lang="es-ES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70015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n(%)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(23%)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(25%)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12703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OS,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770866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05922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044F10F-9386-A64B-9480-D8369144B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52066"/>
            <a:ext cx="5397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8887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E813BCEA-54D4-164A-9BF7-31FA191427C7}"/>
              </a:ext>
            </a:extLst>
          </p:cNvPr>
          <p:cNvSpPr/>
          <p:nvPr/>
        </p:nvSpPr>
        <p:spPr bwMode="auto">
          <a:xfrm>
            <a:off x="3275856" y="1821372"/>
            <a:ext cx="497659" cy="36004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871C8E8-CDC1-FC4E-845A-F61216700148}"/>
              </a:ext>
            </a:extLst>
          </p:cNvPr>
          <p:cNvSpPr/>
          <p:nvPr/>
        </p:nvSpPr>
        <p:spPr bwMode="auto">
          <a:xfrm>
            <a:off x="5025050" y="1832887"/>
            <a:ext cx="497659" cy="36004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3851400-D644-FE43-A430-F0D638AFD6B0}"/>
              </a:ext>
            </a:extLst>
          </p:cNvPr>
          <p:cNvSpPr/>
          <p:nvPr/>
        </p:nvSpPr>
        <p:spPr bwMode="auto">
          <a:xfrm>
            <a:off x="4198674" y="1851670"/>
            <a:ext cx="497659" cy="36004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BBE4DB7-28C3-B945-B5CD-3D83DB4F1D7A}"/>
              </a:ext>
            </a:extLst>
          </p:cNvPr>
          <p:cNvSpPr/>
          <p:nvPr/>
        </p:nvSpPr>
        <p:spPr bwMode="auto">
          <a:xfrm>
            <a:off x="5961154" y="1832887"/>
            <a:ext cx="497659" cy="360040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6241A82-7560-5341-86E1-C004FAC6E2A7}"/>
              </a:ext>
            </a:extLst>
          </p:cNvPr>
          <p:cNvSpPr/>
          <p:nvPr/>
        </p:nvSpPr>
        <p:spPr bwMode="auto">
          <a:xfrm>
            <a:off x="3275856" y="3511675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CDB399D-402A-FD41-85B4-297411CC7917}"/>
              </a:ext>
            </a:extLst>
          </p:cNvPr>
          <p:cNvSpPr/>
          <p:nvPr/>
        </p:nvSpPr>
        <p:spPr bwMode="auto">
          <a:xfrm>
            <a:off x="4160954" y="3511675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2E35BC5-EE05-CC4A-B1DD-37619C0BD203}"/>
              </a:ext>
            </a:extLst>
          </p:cNvPr>
          <p:cNvSpPr/>
          <p:nvPr/>
        </p:nvSpPr>
        <p:spPr bwMode="auto">
          <a:xfrm>
            <a:off x="5036995" y="3511675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C210968-3161-AC4A-B15B-3D2980FE081D}"/>
              </a:ext>
            </a:extLst>
          </p:cNvPr>
          <p:cNvSpPr/>
          <p:nvPr/>
        </p:nvSpPr>
        <p:spPr bwMode="auto">
          <a:xfrm>
            <a:off x="5967551" y="3507854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25775" y="185367"/>
            <a:ext cx="6858000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995"/>
              </a:lnSpc>
            </a:pPr>
            <a:r>
              <a:rPr lang="es-ES" sz="2100" b="1" dirty="0">
                <a:solidFill>
                  <a:srgbClr val="FFFF00"/>
                </a:solidFill>
              </a:rPr>
              <a:t>GEM-</a:t>
            </a:r>
            <a:r>
              <a:rPr lang="es-ES" sz="2100" b="1" dirty="0" err="1">
                <a:solidFill>
                  <a:srgbClr val="FFFF00"/>
                </a:solidFill>
              </a:rPr>
              <a:t>KyCydex</a:t>
            </a:r>
            <a:r>
              <a:rPr lang="es-ES" sz="2100" b="1" dirty="0">
                <a:solidFill>
                  <a:srgbClr val="FFFF00"/>
                </a:solidFill>
              </a:rPr>
              <a:t>: Safety </a:t>
            </a:r>
            <a:r>
              <a:rPr lang="es-ES" sz="2100" b="1" dirty="0" err="1">
                <a:solidFill>
                  <a:srgbClr val="FFFF00"/>
                </a:solidFill>
              </a:rPr>
              <a:t>profile</a:t>
            </a:r>
            <a:endParaRPr lang="es-ES" sz="2100" b="1" dirty="0">
              <a:solidFill>
                <a:srgbClr val="FFFF00"/>
              </a:solidFill>
            </a:endParaRPr>
          </a:p>
        </p:txBody>
      </p:sp>
      <p:cxnSp>
        <p:nvCxnSpPr>
          <p:cNvPr id="10" name="Conector recto 155"/>
          <p:cNvCxnSpPr>
            <a:cxnSpLocks noChangeShapeType="1"/>
          </p:cNvCxnSpPr>
          <p:nvPr/>
        </p:nvCxnSpPr>
        <p:spPr bwMode="auto">
          <a:xfrm>
            <a:off x="0" y="735547"/>
            <a:ext cx="9144000" cy="1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uadroTexto 1"/>
          <p:cNvSpPr txBox="1"/>
          <p:nvPr/>
        </p:nvSpPr>
        <p:spPr>
          <a:xfrm>
            <a:off x="85383" y="4548988"/>
            <a:ext cx="6574848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CV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events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included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AF,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Cardiac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failure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,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Myocardial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infarct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,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other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arrythmias</a:t>
            </a:r>
            <a:endParaRPr lang="es-ES" sz="11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490965-F097-2C45-B407-9187A5997C6D}"/>
              </a:ext>
            </a:extLst>
          </p:cNvPr>
          <p:cNvSpPr txBox="1"/>
          <p:nvPr/>
        </p:nvSpPr>
        <p:spPr>
          <a:xfrm>
            <a:off x="6617580" y="766414"/>
            <a:ext cx="2588371" cy="378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b="1" dirty="0" err="1">
                <a:solidFill>
                  <a:srgbClr val="00FDFF"/>
                </a:solidFill>
                <a:ea typeface="Arial" charset="0"/>
                <a:cs typeface="Arial" charset="0"/>
              </a:rPr>
              <a:t>KyCydex</a:t>
            </a:r>
            <a:r>
              <a:rPr lang="es-ES" sz="1100" b="1" dirty="0">
                <a:solidFill>
                  <a:srgbClr val="00FDFF"/>
                </a:solidFill>
                <a:ea typeface="Arial" charset="0"/>
                <a:cs typeface="Arial" charset="0"/>
              </a:rPr>
              <a:t>: 13 </a:t>
            </a:r>
            <a:r>
              <a:rPr lang="es-ES" sz="1100" b="1" dirty="0" err="1">
                <a:solidFill>
                  <a:srgbClr val="00FDFF"/>
                </a:solidFill>
                <a:ea typeface="Arial" charset="0"/>
                <a:cs typeface="Arial" charset="0"/>
              </a:rPr>
              <a:t>pts</a:t>
            </a:r>
            <a:r>
              <a:rPr lang="es-ES" sz="1100" b="1" dirty="0">
                <a:solidFill>
                  <a:srgbClr val="00FDFF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rgbClr val="00FDFF"/>
                </a:solidFill>
                <a:ea typeface="Arial" charset="0"/>
                <a:cs typeface="Arial" charset="0"/>
              </a:rPr>
              <a:t>discontinued</a:t>
            </a:r>
            <a:r>
              <a:rPr lang="es-ES" sz="1100" b="1" dirty="0">
                <a:solidFill>
                  <a:srgbClr val="00FDFF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because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of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AEs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:</a:t>
            </a:r>
          </a:p>
          <a:p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Cardiac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failure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(4pts)</a:t>
            </a:r>
          </a:p>
          <a:p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Renal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faillure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(2pts)</a:t>
            </a:r>
          </a:p>
          <a:p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Hepatic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toxicity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(1pt)</a:t>
            </a:r>
          </a:p>
          <a:p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Neutropenia (1 pt)</a:t>
            </a:r>
          </a:p>
          <a:p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MAT (1 pt)</a:t>
            </a:r>
          </a:p>
          <a:p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Myocardial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infarct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(1pt)</a:t>
            </a:r>
          </a:p>
          <a:p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Hemolytic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anaemia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(1pt)</a:t>
            </a:r>
          </a:p>
          <a:p>
            <a:endParaRPr lang="es-ES" sz="1100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s-ES" sz="1100" b="1" dirty="0" err="1">
                <a:solidFill>
                  <a:srgbClr val="FFFF00"/>
                </a:solidFill>
                <a:ea typeface="Arial" charset="0"/>
                <a:cs typeface="Arial" charset="0"/>
              </a:rPr>
              <a:t>KyDex</a:t>
            </a:r>
            <a:r>
              <a:rPr lang="es-ES" sz="1100" b="1" dirty="0">
                <a:solidFill>
                  <a:srgbClr val="FFFF00"/>
                </a:solidFill>
                <a:ea typeface="Arial" charset="0"/>
                <a:cs typeface="Arial" charset="0"/>
              </a:rPr>
              <a:t>: 10 </a:t>
            </a:r>
            <a:r>
              <a:rPr lang="es-ES" sz="1100" b="1" dirty="0" err="1">
                <a:solidFill>
                  <a:srgbClr val="FFFF00"/>
                </a:solidFill>
                <a:ea typeface="Arial" charset="0"/>
                <a:cs typeface="Arial" charset="0"/>
              </a:rPr>
              <a:t>pts</a:t>
            </a:r>
            <a:r>
              <a:rPr lang="es-ES" sz="1100" b="1" dirty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rgbClr val="FFFF00"/>
                </a:solidFill>
                <a:ea typeface="Arial" charset="0"/>
                <a:cs typeface="Arial" charset="0"/>
              </a:rPr>
              <a:t>discontinued</a:t>
            </a:r>
            <a:r>
              <a:rPr lang="es-ES" sz="1100" b="1" dirty="0">
                <a:solidFill>
                  <a:srgbClr val="FFFF00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because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of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AEs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:</a:t>
            </a:r>
          </a:p>
          <a:p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Cardiac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failure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(3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pts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)</a:t>
            </a:r>
          </a:p>
          <a:p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Astenia (2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pts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)</a:t>
            </a:r>
          </a:p>
          <a:p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Thrombocytopenia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(1 pt)</a:t>
            </a:r>
          </a:p>
          <a:p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MAT (1 pt)</a:t>
            </a:r>
          </a:p>
          <a:p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Uremic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es-ES" sz="11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Hemolytic</a:t>
            </a:r>
            <a:r>
              <a:rPr lang="es-ES" sz="1100" b="1" dirty="0">
                <a:solidFill>
                  <a:schemeClr val="bg1"/>
                </a:solidFill>
                <a:ea typeface="Arial" charset="0"/>
                <a:cs typeface="Arial" charset="0"/>
              </a:rPr>
              <a:t> síndrome (1 pt)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B23BD58-0038-8344-8851-7607969AB0DA}"/>
              </a:ext>
            </a:extLst>
          </p:cNvPr>
          <p:cNvSpPr/>
          <p:nvPr/>
        </p:nvSpPr>
        <p:spPr bwMode="auto">
          <a:xfrm>
            <a:off x="3275856" y="3727699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04E831D-F686-A947-8952-3E44189921F0}"/>
              </a:ext>
            </a:extLst>
          </p:cNvPr>
          <p:cNvSpPr/>
          <p:nvPr/>
        </p:nvSpPr>
        <p:spPr bwMode="auto">
          <a:xfrm>
            <a:off x="4160954" y="3727699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E4FC529-E3F2-B348-8DED-1F65F93FE6B9}"/>
              </a:ext>
            </a:extLst>
          </p:cNvPr>
          <p:cNvSpPr/>
          <p:nvPr/>
        </p:nvSpPr>
        <p:spPr bwMode="auto">
          <a:xfrm>
            <a:off x="5036995" y="3727699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4287356-119C-6A40-9642-87283CD5FBE6}"/>
              </a:ext>
            </a:extLst>
          </p:cNvPr>
          <p:cNvSpPr/>
          <p:nvPr/>
        </p:nvSpPr>
        <p:spPr bwMode="auto">
          <a:xfrm>
            <a:off x="5967551" y="3723878"/>
            <a:ext cx="497659" cy="288032"/>
          </a:xfrm>
          <a:prstGeom prst="ellipse">
            <a:avLst/>
          </a:prstGeom>
          <a:solidFill>
            <a:srgbClr val="0432FF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542CE7-8E78-4440-9EA1-5FB284C65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43462"/>
              </p:ext>
            </p:extLst>
          </p:nvPr>
        </p:nvGraphicFramePr>
        <p:xfrm>
          <a:off x="128184" y="809026"/>
          <a:ext cx="6489246" cy="370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24">
                  <a:extLst>
                    <a:ext uri="{9D8B030D-6E8A-4147-A177-3AD203B41FA5}">
                      <a16:colId xmlns:a16="http://schemas.microsoft.com/office/drawing/2014/main" val="183356907"/>
                    </a:ext>
                  </a:extLst>
                </a:gridCol>
                <a:gridCol w="1039908">
                  <a:extLst>
                    <a:ext uri="{9D8B030D-6E8A-4147-A177-3AD203B41FA5}">
                      <a16:colId xmlns:a16="http://schemas.microsoft.com/office/drawing/2014/main" val="4266540463"/>
                    </a:ext>
                  </a:extLst>
                </a:gridCol>
                <a:gridCol w="818604">
                  <a:extLst>
                    <a:ext uri="{9D8B030D-6E8A-4147-A177-3AD203B41FA5}">
                      <a16:colId xmlns:a16="http://schemas.microsoft.com/office/drawing/2014/main" val="67988901"/>
                    </a:ext>
                  </a:extLst>
                </a:gridCol>
                <a:gridCol w="876305">
                  <a:extLst>
                    <a:ext uri="{9D8B030D-6E8A-4147-A177-3AD203B41FA5}">
                      <a16:colId xmlns:a16="http://schemas.microsoft.com/office/drawing/2014/main" val="3209644033"/>
                    </a:ext>
                  </a:extLst>
                </a:gridCol>
                <a:gridCol w="876305">
                  <a:extLst>
                    <a:ext uri="{9D8B030D-6E8A-4147-A177-3AD203B41FA5}">
                      <a16:colId xmlns:a16="http://schemas.microsoft.com/office/drawing/2014/main" val="2919612662"/>
                    </a:ext>
                  </a:extLst>
                </a:gridCol>
              </a:tblGrid>
              <a:tr h="414319">
                <a:tc>
                  <a:txBody>
                    <a:bodyPr/>
                    <a:lstStyle/>
                    <a:p>
                      <a:pPr algn="l"/>
                      <a:r>
                        <a:rPr lang="es-ES" sz="1600" b="1" i="0" dirty="0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Adverse </a:t>
                      </a:r>
                      <a:r>
                        <a:rPr lang="es-ES" sz="1600" b="1" i="0" dirty="0" err="1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Events</a:t>
                      </a:r>
                      <a:endParaRPr lang="es-ES" sz="1600" b="1" i="0" dirty="0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b="1" i="0" dirty="0" err="1">
                          <a:solidFill>
                            <a:srgbClr val="00FD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KyCydex</a:t>
                      </a:r>
                      <a:endParaRPr lang="es-ES" sz="1500" b="1" i="0" dirty="0">
                        <a:solidFill>
                          <a:srgbClr val="00FDFF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s-ES" sz="1500" b="1" i="0" dirty="0">
                          <a:solidFill>
                            <a:srgbClr val="00FD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(n=97)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dirty="0" err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Kydex</a:t>
                      </a:r>
                      <a:endParaRPr lang="es-ES" sz="15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15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(n=101)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53950"/>
                  </a:ext>
                </a:extLst>
              </a:tr>
              <a:tr h="85821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/>
                        <a:buNone/>
                      </a:pPr>
                      <a:r>
                        <a:rPr lang="es-ES" sz="1200" b="1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  </a:t>
                      </a:r>
                      <a:r>
                        <a:rPr lang="es-ES" sz="1200" b="1" i="0" baseline="0" dirty="0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200" b="1" i="0" baseline="0" dirty="0" err="1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Hematological</a:t>
                      </a:r>
                      <a:r>
                        <a:rPr lang="es-ES" sz="1200" b="1" i="0" baseline="0" dirty="0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200" b="1" i="0" baseline="0" dirty="0" err="1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toxicity</a:t>
                      </a:r>
                      <a:r>
                        <a:rPr lang="es-ES" sz="1200" b="1" i="0" baseline="0" dirty="0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, n(%)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/>
                        <a:buNone/>
                      </a:pPr>
                      <a:r>
                        <a:rPr lang="es-ES" sz="12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   </a:t>
                      </a:r>
                      <a:r>
                        <a:rPr lang="es-ES" sz="11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es-ES" sz="1100" b="1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Anemia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/>
                        <a:buNone/>
                      </a:pPr>
                      <a:r>
                        <a:rPr lang="es-ES" sz="1100" b="1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 - Neutropenia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/>
                        <a:buNone/>
                      </a:pPr>
                      <a:r>
                        <a:rPr lang="es-ES" sz="1100" b="1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 - </a:t>
                      </a:r>
                      <a:r>
                        <a:rPr lang="es-ES" sz="1100" b="1" i="0" baseline="0" dirty="0" err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Thrombocytopenia</a:t>
                      </a:r>
                      <a:endParaRPr lang="es-ES" sz="1200" b="1" i="0" baseline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dirty="0" err="1">
                          <a:solidFill>
                            <a:srgbClr val="FF93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Any</a:t>
                      </a:r>
                      <a:r>
                        <a:rPr lang="es-ES" sz="1100" b="0" i="0" dirty="0">
                          <a:solidFill>
                            <a:srgbClr val="FF93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Grade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19 (20)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23 (24)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14 (14)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solidFill>
                            <a:srgbClr val="FF93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G3-4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 (4)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 (13)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 (10)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dirty="0" err="1">
                          <a:solidFill>
                            <a:srgbClr val="FF93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Any</a:t>
                      </a:r>
                      <a:r>
                        <a:rPr lang="es-ES" sz="1100" b="0" i="0" dirty="0">
                          <a:solidFill>
                            <a:srgbClr val="FF93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Grade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21 (21)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 (11)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 (10)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solidFill>
                            <a:srgbClr val="FF93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G3-4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 (7)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 (7)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 (10)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264846"/>
                  </a:ext>
                </a:extLst>
              </a:tr>
              <a:tr h="7347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   </a:t>
                      </a:r>
                      <a:r>
                        <a:rPr lang="es-ES" sz="1200" b="1" i="0" dirty="0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Non- </a:t>
                      </a:r>
                      <a:r>
                        <a:rPr lang="es-ES" sz="1200" b="1" i="0" dirty="0" err="1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Hematological</a:t>
                      </a:r>
                      <a:r>
                        <a:rPr lang="es-ES" sz="1200" b="1" i="0" dirty="0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200" b="1" i="0" dirty="0" err="1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toxicity</a:t>
                      </a:r>
                      <a:r>
                        <a:rPr lang="es-ES" sz="1200" b="1" i="0" dirty="0">
                          <a:solidFill>
                            <a:srgbClr val="FF99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, n(%)</a:t>
                      </a:r>
                      <a:endParaRPr lang="es-ES" sz="12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2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- </a:t>
                      </a:r>
                      <a:r>
                        <a:rPr lang="es-ES" sz="1100" b="0" i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Astenia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- Diarrea/</a:t>
                      </a:r>
                      <a:r>
                        <a:rPr lang="es-ES" sz="1100" b="0" i="0" baseline="0" dirty="0" err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Constipation</a:t>
                      </a:r>
                      <a:endParaRPr lang="es-ES" sz="1100" b="0" i="0" baseline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100" b="1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- </a:t>
                      </a:r>
                      <a:r>
                        <a:rPr lang="es-ES" sz="1100" b="1" i="0" baseline="0" dirty="0" err="1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Infections</a:t>
                      </a:r>
                      <a:endParaRPr lang="es-ES" sz="1100" b="1" i="0" baseline="0" dirty="0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100" b="1" i="0" baseline="0" dirty="0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- </a:t>
                      </a:r>
                      <a:r>
                        <a:rPr lang="es-ES" sz="1100" b="1" i="0" baseline="0" dirty="0" err="1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Cardiologic</a:t>
                      </a:r>
                      <a:r>
                        <a:rPr lang="es-ES" sz="1100" b="1" i="0" baseline="0" dirty="0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100" b="1" i="0" baseline="0" dirty="0" err="1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events</a:t>
                      </a:r>
                      <a:endParaRPr lang="es-ES" sz="1100" b="1" i="0" baseline="0" dirty="0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100" b="1" i="0" baseline="0" dirty="0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- </a:t>
                      </a:r>
                      <a:r>
                        <a:rPr lang="es-ES" sz="1100" b="1" i="0" baseline="0" dirty="0" err="1">
                          <a:solidFill>
                            <a:srgbClr val="FFFF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Hypertension</a:t>
                      </a:r>
                      <a:endParaRPr lang="es-ES" sz="1100" b="1" i="0" baseline="0" dirty="0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100" b="0" i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- Renal </a:t>
                      </a:r>
                      <a:r>
                        <a:rPr lang="es-ES" sz="1100" b="0" i="0" baseline="0" dirty="0" err="1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impairment</a:t>
                      </a:r>
                      <a:endParaRPr lang="es-ES" sz="1200" b="1" i="0" baseline="0" dirty="0">
                        <a:solidFill>
                          <a:srgbClr val="FFFF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31 (30)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37 (37)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29 (29)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12 (12)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10 (10)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6 (6)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s-ES" sz="1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3 (3)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1 (1)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5 (5)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5 (5)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4 (4)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2 (2)</a:t>
                      </a:r>
                    </a:p>
                  </a:txBody>
                  <a:tcPr marL="68580" marR="68580" marT="34290" marB="34290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2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21 (21)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28 (28)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28 (28)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10 (10)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>
                          <a:latin typeface="Arial" charset="0"/>
                          <a:ea typeface="Arial" charset="0"/>
                          <a:cs typeface="Arial" charset="0"/>
                        </a:rPr>
                        <a:t>20 (20)</a:t>
                      </a:r>
                      <a:endParaRPr lang="es-ES" sz="11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1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8 (8)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s-ES" sz="1200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2 (2)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2 (2)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5 (5)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2 (2)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9 (9)</a:t>
                      </a:r>
                    </a:p>
                    <a:p>
                      <a:pPr marL="0" marR="0" lvl="0" indent="0" algn="ctr" defTabSz="30479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1 (1)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65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92668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38240" y="221322"/>
            <a:ext cx="6858000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020"/>
              </a:lnSpc>
            </a:pPr>
            <a:r>
              <a:rPr lang="es-ES" sz="2100" b="1" dirty="0" err="1">
                <a:solidFill>
                  <a:srgbClr val="FFFF00"/>
                </a:solidFill>
              </a:rPr>
              <a:t>Conclusions</a:t>
            </a:r>
            <a:endParaRPr lang="es-ES" sz="2100" b="1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9992" y="1059582"/>
            <a:ext cx="879449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_tradnl" sz="1600" b="1" dirty="0" err="1"/>
              <a:t>Kd</a:t>
            </a:r>
            <a:r>
              <a:rPr lang="es-ES_tradnl" sz="1600" b="1" dirty="0"/>
              <a:t> at 70 mg/m</a:t>
            </a:r>
            <a:r>
              <a:rPr lang="es-ES_tradnl" sz="1600" b="1" baseline="30000" dirty="0"/>
              <a:t>2</a:t>
            </a:r>
            <a:r>
              <a:rPr lang="es-ES_tradnl" sz="1600" b="1" dirty="0"/>
              <a:t> once a </a:t>
            </a:r>
            <a:r>
              <a:rPr lang="es-ES_tradnl" sz="1600" b="1" dirty="0" err="1"/>
              <a:t>week</a:t>
            </a:r>
            <a:r>
              <a:rPr lang="es-ES_tradnl" sz="1600" b="1" dirty="0"/>
              <a:t> plus/</a:t>
            </a:r>
            <a:r>
              <a:rPr lang="es-ES_tradnl" sz="1600" b="1" dirty="0" err="1"/>
              <a:t>minus</a:t>
            </a:r>
            <a:r>
              <a:rPr lang="es-ES_tradnl" sz="1600" b="1" dirty="0"/>
              <a:t> </a:t>
            </a:r>
            <a:r>
              <a:rPr lang="es-ES_tradnl" sz="1600" b="1" dirty="0" err="1"/>
              <a:t>cyclophosphamide</a:t>
            </a:r>
            <a:r>
              <a:rPr lang="es-ES_tradnl" sz="1600" b="1" dirty="0"/>
              <a:t> are </a:t>
            </a:r>
            <a:r>
              <a:rPr lang="es-ES_tradnl" sz="1600" b="1" dirty="0" err="1"/>
              <a:t>effective</a:t>
            </a:r>
            <a:r>
              <a:rPr lang="es-ES_tradnl" sz="1600" b="1" dirty="0"/>
              <a:t> in RRMM </a:t>
            </a:r>
            <a:r>
              <a:rPr lang="es-ES_tradnl" sz="1600" b="1" dirty="0" err="1"/>
              <a:t>patients</a:t>
            </a:r>
            <a:r>
              <a:rPr lang="es-ES_tradnl" sz="1600" b="1" dirty="0"/>
              <a:t> </a:t>
            </a:r>
            <a:r>
              <a:rPr lang="es-ES_tradnl" sz="1600" b="1" dirty="0" err="1"/>
              <a:t>after</a:t>
            </a:r>
            <a:r>
              <a:rPr lang="es-ES_tradnl" sz="1600" b="1" dirty="0"/>
              <a:t> 1-3 prior </a:t>
            </a:r>
            <a:r>
              <a:rPr lang="es-ES_tradnl" sz="1600" b="1" dirty="0" err="1"/>
              <a:t>lines</a:t>
            </a:r>
            <a:r>
              <a:rPr lang="es-ES_tradnl" sz="1600" b="1" dirty="0"/>
              <a:t> of </a:t>
            </a:r>
            <a:r>
              <a:rPr lang="es-ES_tradnl" sz="1600" b="1" dirty="0" err="1"/>
              <a:t>therapy</a:t>
            </a:r>
            <a:r>
              <a:rPr lang="es-ES_tradnl" sz="1600" b="1" dirty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s-ES_tradnl" sz="1600" b="1" dirty="0"/>
          </a:p>
          <a:p>
            <a:pPr marL="342900" indent="-342900">
              <a:buFont typeface="Arial" charset="0"/>
              <a:buChar char="•"/>
            </a:pPr>
            <a:r>
              <a:rPr lang="es-ES_tradnl" sz="1600" b="1" dirty="0" err="1"/>
              <a:t>There</a:t>
            </a:r>
            <a:r>
              <a:rPr lang="es-ES_tradnl" sz="1600" b="1" dirty="0"/>
              <a:t> </a:t>
            </a:r>
            <a:r>
              <a:rPr lang="es-ES_tradnl" sz="1600" b="1" dirty="0" err="1"/>
              <a:t>is</a:t>
            </a:r>
            <a:r>
              <a:rPr lang="es-ES_tradnl" sz="1600" b="1" dirty="0"/>
              <a:t> a </a:t>
            </a:r>
            <a:r>
              <a:rPr lang="es-ES_tradnl" sz="1600" b="1" dirty="0" err="1"/>
              <a:t>trend</a:t>
            </a:r>
            <a:r>
              <a:rPr lang="es-ES_tradnl" sz="1600" b="1" dirty="0"/>
              <a:t> to </a:t>
            </a:r>
            <a:r>
              <a:rPr lang="es-ES_tradnl" sz="1600" b="1" dirty="0" err="1"/>
              <a:t>better</a:t>
            </a:r>
            <a:r>
              <a:rPr lang="es-ES_tradnl" sz="1600" b="1" dirty="0"/>
              <a:t> </a:t>
            </a:r>
            <a:r>
              <a:rPr lang="es-ES_tradnl" sz="1600" b="1" dirty="0" err="1"/>
              <a:t>outcome</a:t>
            </a:r>
            <a:r>
              <a:rPr lang="es-ES_tradnl" sz="1600" b="1" dirty="0"/>
              <a:t> in </a:t>
            </a:r>
            <a:r>
              <a:rPr lang="es-ES_tradnl" sz="1600" b="1" dirty="0" err="1"/>
              <a:t>terms</a:t>
            </a:r>
            <a:r>
              <a:rPr lang="es-ES_tradnl" sz="1600" b="1" dirty="0"/>
              <a:t> of PFS </a:t>
            </a:r>
            <a:r>
              <a:rPr lang="es-ES_tradnl" sz="1600" b="1" dirty="0" err="1"/>
              <a:t>for</a:t>
            </a:r>
            <a:r>
              <a:rPr lang="es-ES_tradnl" sz="1600" b="1" dirty="0"/>
              <a:t> </a:t>
            </a:r>
            <a:r>
              <a:rPr lang="es-ES_tradnl" sz="1600" b="1" dirty="0" err="1"/>
              <a:t>the</a:t>
            </a:r>
            <a:r>
              <a:rPr lang="es-ES_tradnl" sz="1600" b="1" dirty="0"/>
              <a:t> </a:t>
            </a:r>
            <a:r>
              <a:rPr lang="es-ES_tradnl" sz="1600" b="1" dirty="0" err="1"/>
              <a:t>KyCydex</a:t>
            </a:r>
            <a:r>
              <a:rPr lang="es-ES_tradnl" sz="1600" b="1" dirty="0"/>
              <a:t> </a:t>
            </a:r>
            <a:r>
              <a:rPr lang="es-ES_tradnl" sz="1600" b="1" dirty="0" err="1"/>
              <a:t>arm</a:t>
            </a:r>
            <a:r>
              <a:rPr lang="es-ES_tradnl" sz="1600" b="1" dirty="0"/>
              <a:t> and </a:t>
            </a:r>
            <a:r>
              <a:rPr lang="es-ES_tradnl" sz="1600" b="1" dirty="0" err="1"/>
              <a:t>this</a:t>
            </a:r>
            <a:r>
              <a:rPr lang="es-ES_tradnl" sz="1600" b="1" dirty="0"/>
              <a:t> </a:t>
            </a:r>
            <a:r>
              <a:rPr lang="es-ES_tradnl" sz="1600" b="1" dirty="0" err="1"/>
              <a:t>is</a:t>
            </a:r>
            <a:r>
              <a:rPr lang="es-ES_tradnl" sz="1600" b="1" dirty="0"/>
              <a:t> </a:t>
            </a:r>
            <a:r>
              <a:rPr lang="es-ES_tradnl" sz="1600" b="1" dirty="0" err="1"/>
              <a:t>especially</a:t>
            </a:r>
            <a:r>
              <a:rPr lang="es-ES_tradnl" sz="1600" b="1" dirty="0"/>
              <a:t> </a:t>
            </a:r>
            <a:r>
              <a:rPr lang="es-ES_tradnl" sz="1600" b="1" dirty="0" err="1"/>
              <a:t>significant</a:t>
            </a:r>
            <a:r>
              <a:rPr lang="es-ES_tradnl" sz="1600" b="1" dirty="0"/>
              <a:t> in </a:t>
            </a:r>
            <a:r>
              <a:rPr lang="es-ES_tradnl" sz="1600" b="1" dirty="0" err="1"/>
              <a:t>the</a:t>
            </a:r>
            <a:r>
              <a:rPr lang="es-ES_tradnl" sz="1600" b="1" dirty="0"/>
              <a:t> </a:t>
            </a:r>
            <a:r>
              <a:rPr lang="es-ES_tradnl" sz="1600" b="1" dirty="0" err="1"/>
              <a:t>lenalidomide-refractory</a:t>
            </a:r>
            <a:r>
              <a:rPr lang="es-ES_tradnl" sz="1600" b="1" dirty="0"/>
              <a:t> </a:t>
            </a:r>
            <a:r>
              <a:rPr lang="es-ES_tradnl" sz="1600" b="1" dirty="0" err="1"/>
              <a:t>population</a:t>
            </a:r>
            <a:endParaRPr lang="es-ES_tradnl" sz="1600" b="1" dirty="0"/>
          </a:p>
          <a:p>
            <a:pPr marL="342900" indent="-342900">
              <a:buFont typeface="Arial" charset="0"/>
              <a:buChar char="•"/>
            </a:pPr>
            <a:endParaRPr lang="es-ES_tradnl" sz="1600" b="1" dirty="0"/>
          </a:p>
          <a:p>
            <a:pPr marL="342900" indent="-342900">
              <a:buFont typeface="Arial" charset="0"/>
              <a:buChar char="•"/>
            </a:pPr>
            <a:r>
              <a:rPr lang="es-ES_tradnl" sz="1600" b="1" dirty="0" err="1"/>
              <a:t>Toxicity</a:t>
            </a:r>
            <a:r>
              <a:rPr lang="es-ES_tradnl" sz="1600" b="1" dirty="0"/>
              <a:t> </a:t>
            </a:r>
            <a:r>
              <a:rPr lang="es-ES_tradnl" sz="1600" b="1" dirty="0" err="1"/>
              <a:t>is</a:t>
            </a:r>
            <a:r>
              <a:rPr lang="es-ES_tradnl" sz="1600" b="1" dirty="0"/>
              <a:t> </a:t>
            </a:r>
            <a:r>
              <a:rPr lang="es-ES_tradnl" sz="1600" b="1" dirty="0" err="1"/>
              <a:t>consistent</a:t>
            </a:r>
            <a:r>
              <a:rPr lang="es-ES_tradnl" sz="1600" b="1" dirty="0"/>
              <a:t> </a:t>
            </a:r>
            <a:r>
              <a:rPr lang="es-ES_tradnl" sz="1600" b="1" dirty="0" err="1"/>
              <a:t>with</a:t>
            </a:r>
            <a:r>
              <a:rPr lang="es-ES_tradnl" sz="1600" b="1" dirty="0"/>
              <a:t> </a:t>
            </a:r>
            <a:r>
              <a:rPr lang="es-ES_tradnl" sz="1600" b="1" dirty="0" err="1"/>
              <a:t>the</a:t>
            </a:r>
            <a:r>
              <a:rPr lang="es-ES_tradnl" sz="1600" b="1" dirty="0"/>
              <a:t> </a:t>
            </a:r>
            <a:r>
              <a:rPr lang="es-ES_tradnl" sz="1600" b="1" dirty="0" err="1"/>
              <a:t>previous</a:t>
            </a:r>
            <a:r>
              <a:rPr lang="es-ES_tradnl" sz="1600" b="1" dirty="0"/>
              <a:t> </a:t>
            </a:r>
            <a:r>
              <a:rPr lang="es-ES_tradnl" sz="1600" b="1" dirty="0" err="1"/>
              <a:t>studies</a:t>
            </a:r>
            <a:r>
              <a:rPr lang="es-ES_tradnl" sz="1600" b="1" dirty="0"/>
              <a:t> and no new safety </a:t>
            </a:r>
            <a:r>
              <a:rPr lang="es-ES_tradnl" sz="1600" b="1" dirty="0" err="1"/>
              <a:t>signals</a:t>
            </a:r>
            <a:r>
              <a:rPr lang="es-ES_tradnl" sz="1600" b="1" dirty="0"/>
              <a:t> </a:t>
            </a:r>
            <a:r>
              <a:rPr lang="es-ES_tradnl" sz="1600" b="1" dirty="0" err="1"/>
              <a:t>have</a:t>
            </a:r>
            <a:r>
              <a:rPr lang="es-ES_tradnl" sz="1600" b="1" dirty="0"/>
              <a:t> </a:t>
            </a:r>
            <a:r>
              <a:rPr lang="es-ES_tradnl" sz="1600" b="1" dirty="0" err="1"/>
              <a:t>been</a:t>
            </a:r>
            <a:r>
              <a:rPr lang="es-ES_tradnl" sz="1600" b="1" dirty="0"/>
              <a:t> </a:t>
            </a:r>
            <a:r>
              <a:rPr lang="es-ES_tradnl" sz="1600" b="1" dirty="0" err="1"/>
              <a:t>observed</a:t>
            </a:r>
            <a:endParaRPr lang="es-ES_tradnl" sz="1600" b="1" dirty="0"/>
          </a:p>
          <a:p>
            <a:endParaRPr lang="es-ES_tradnl" sz="1600" b="1" dirty="0"/>
          </a:p>
          <a:p>
            <a:pPr marL="342900" indent="-342900">
              <a:buFont typeface="Arial" charset="0"/>
              <a:buChar char="•"/>
            </a:pPr>
            <a:r>
              <a:rPr lang="es-ES_tradnl" sz="1600" b="1" dirty="0"/>
              <a:t>K </a:t>
            </a:r>
            <a:r>
              <a:rPr lang="es-ES_tradnl" sz="1600" b="1" dirty="0" err="1"/>
              <a:t>given</a:t>
            </a:r>
            <a:r>
              <a:rPr lang="es-ES_tradnl" sz="1600" b="1" dirty="0"/>
              <a:t> at 70 mg/m2 once a </a:t>
            </a:r>
            <a:r>
              <a:rPr lang="es-ES_tradnl" sz="1600" b="1" dirty="0" err="1"/>
              <a:t>week</a:t>
            </a:r>
            <a:r>
              <a:rPr lang="es-ES_tradnl" sz="1600" b="1" dirty="0"/>
              <a:t> </a:t>
            </a:r>
            <a:r>
              <a:rPr lang="es-ES_tradnl" sz="1600" b="1" dirty="0" err="1"/>
              <a:t>provides</a:t>
            </a:r>
            <a:r>
              <a:rPr lang="es-ES_tradnl" sz="1600" b="1" dirty="0"/>
              <a:t> a more </a:t>
            </a:r>
            <a:r>
              <a:rPr lang="es-ES_tradnl" sz="1600" b="1" dirty="0" err="1"/>
              <a:t>convenient</a:t>
            </a:r>
            <a:r>
              <a:rPr lang="es-ES_tradnl" sz="1600" b="1" dirty="0"/>
              <a:t> </a:t>
            </a:r>
            <a:r>
              <a:rPr lang="es-ES_tradnl" sz="1600" b="1" dirty="0" err="1"/>
              <a:t>schedule</a:t>
            </a:r>
            <a:r>
              <a:rPr lang="es-ES_tradnl" sz="1600" b="1" dirty="0"/>
              <a:t> and can </a:t>
            </a:r>
            <a:r>
              <a:rPr lang="es-ES_tradnl" sz="1600" b="1" dirty="0" err="1"/>
              <a:t>improve</a:t>
            </a:r>
            <a:r>
              <a:rPr lang="es-ES_tradnl" sz="1600" b="1" dirty="0"/>
              <a:t> </a:t>
            </a:r>
            <a:r>
              <a:rPr lang="es-ES_tradnl" sz="1600" b="1" dirty="0" err="1"/>
              <a:t>access</a:t>
            </a:r>
            <a:r>
              <a:rPr lang="es-ES_tradnl" sz="1600" b="1" dirty="0"/>
              <a:t> to </a:t>
            </a:r>
            <a:r>
              <a:rPr lang="es-ES_tradnl" sz="1600" b="1" dirty="0" err="1"/>
              <a:t>an</a:t>
            </a:r>
            <a:r>
              <a:rPr lang="es-ES_tradnl" sz="1600" b="1" dirty="0"/>
              <a:t> </a:t>
            </a:r>
            <a:r>
              <a:rPr lang="es-ES_tradnl" sz="1600" b="1" dirty="0" err="1"/>
              <a:t>efficacious</a:t>
            </a:r>
            <a:r>
              <a:rPr lang="es-ES_tradnl" sz="1600" b="1" dirty="0"/>
              <a:t> </a:t>
            </a:r>
            <a:r>
              <a:rPr lang="es-ES_tradnl" sz="1600" b="1" dirty="0" err="1"/>
              <a:t>therapy</a:t>
            </a:r>
            <a:r>
              <a:rPr lang="es-ES_tradnl" sz="1600" b="1" dirty="0"/>
              <a:t> </a:t>
            </a:r>
            <a:r>
              <a:rPr lang="es-ES_tradnl" sz="1600" b="1" dirty="0" err="1"/>
              <a:t>for</a:t>
            </a:r>
            <a:r>
              <a:rPr lang="es-ES_tradnl" sz="1600" b="1" dirty="0"/>
              <a:t> </a:t>
            </a:r>
            <a:r>
              <a:rPr lang="es-ES_tradnl" sz="1600" b="1" dirty="0" err="1"/>
              <a:t>patients</a:t>
            </a:r>
            <a:r>
              <a:rPr lang="es-ES_tradnl" sz="1600" b="1" dirty="0"/>
              <a:t> </a:t>
            </a:r>
            <a:r>
              <a:rPr lang="es-ES_tradnl" sz="1600" b="1" dirty="0" err="1"/>
              <a:t>unable</a:t>
            </a:r>
            <a:r>
              <a:rPr lang="es-ES_tradnl" sz="1600" b="1" dirty="0"/>
              <a:t> to </a:t>
            </a:r>
            <a:r>
              <a:rPr lang="es-ES_tradnl" sz="1600" b="1" dirty="0" err="1"/>
              <a:t>make</a:t>
            </a:r>
            <a:r>
              <a:rPr lang="es-ES_tradnl" sz="1600" b="1" dirty="0"/>
              <a:t> </a:t>
            </a:r>
            <a:r>
              <a:rPr lang="es-ES_tradnl" sz="1600" b="1" dirty="0" err="1"/>
              <a:t>twice-weekly</a:t>
            </a:r>
            <a:r>
              <a:rPr lang="es-ES_tradnl" sz="1600" b="1" dirty="0"/>
              <a:t> </a:t>
            </a:r>
            <a:r>
              <a:rPr lang="es-ES_tradnl" sz="1600" b="1" dirty="0" err="1"/>
              <a:t>visits</a:t>
            </a:r>
            <a:r>
              <a:rPr lang="es-ES_tradnl" sz="1600" b="1" dirty="0"/>
              <a:t> to </a:t>
            </a:r>
            <a:r>
              <a:rPr lang="es-ES_tradnl" sz="1600" b="1" dirty="0" err="1"/>
              <a:t>the</a:t>
            </a:r>
            <a:r>
              <a:rPr lang="es-ES_tradnl" sz="1600" b="1" dirty="0"/>
              <a:t> </a:t>
            </a:r>
            <a:r>
              <a:rPr lang="es-ES_tradnl" sz="1600" b="1" dirty="0" err="1"/>
              <a:t>clinic</a:t>
            </a:r>
            <a:endParaRPr lang="es-ES_tradnl" sz="1600" b="1" dirty="0"/>
          </a:p>
          <a:p>
            <a:pPr marL="342900" indent="-342900">
              <a:buFont typeface="Arial" charset="0"/>
              <a:buChar char="•"/>
            </a:pPr>
            <a:endParaRPr lang="es-ES_tradnl" sz="1600" b="1" dirty="0"/>
          </a:p>
          <a:p>
            <a:pPr marL="342900" indent="-342900">
              <a:buFont typeface="Arial" charset="0"/>
              <a:buChar char="•"/>
            </a:pP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208767300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ChangeArrowheads="1"/>
          </p:cNvSpPr>
          <p:nvPr/>
        </p:nvSpPr>
        <p:spPr bwMode="auto">
          <a:xfrm>
            <a:off x="0" y="36516"/>
            <a:ext cx="9144000" cy="701675"/>
          </a:xfrm>
          <a:prstGeom prst="rect">
            <a:avLst/>
          </a:prstGeom>
          <a:gradFill rotWithShape="1">
            <a:gsLst>
              <a:gs pos="0">
                <a:srgbClr val="424850"/>
              </a:gs>
              <a:gs pos="50000">
                <a:srgbClr val="1F2125"/>
              </a:gs>
              <a:gs pos="100000">
                <a:srgbClr val="4248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sz="1334"/>
          </a:p>
        </p:txBody>
      </p:sp>
      <p:sp>
        <p:nvSpPr>
          <p:cNvPr id="106499" name="Line 7"/>
          <p:cNvSpPr>
            <a:spLocks noChangeShapeType="1"/>
          </p:cNvSpPr>
          <p:nvPr/>
        </p:nvSpPr>
        <p:spPr bwMode="auto">
          <a:xfrm flipV="1">
            <a:off x="0" y="719137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 sz="1334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title"/>
          </p:nvPr>
        </p:nvSpPr>
        <p:spPr>
          <a:xfrm>
            <a:off x="1657349" y="158222"/>
            <a:ext cx="5829300" cy="439209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Acknowledgments</a:t>
            </a:r>
          </a:p>
        </p:txBody>
      </p:sp>
      <p:pic>
        <p:nvPicPr>
          <p:cNvPr id="106501" name="Picture 5" descr="MAPA%2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878950"/>
            <a:ext cx="4925887" cy="31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1" y="4232516"/>
            <a:ext cx="8784976" cy="6223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Thanks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to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all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investigators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including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patients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in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our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clinical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trials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and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most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of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all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thanks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to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the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patients</a:t>
            </a:r>
            <a:r>
              <a:rPr lang="es-ES" sz="1600" b="1" dirty="0">
                <a:solidFill>
                  <a:srgbClr val="FFFF00"/>
                </a:solidFill>
                <a:latin typeface="Arial" charset="0"/>
              </a:rPr>
              <a:t> and </a:t>
            </a:r>
            <a:r>
              <a:rPr lang="es-ES" sz="1600" b="1" dirty="0" err="1">
                <a:solidFill>
                  <a:srgbClr val="FFFF00"/>
                </a:solidFill>
                <a:latin typeface="Arial" charset="0"/>
              </a:rPr>
              <a:t>families</a:t>
            </a:r>
            <a:endParaRPr lang="en-US" sz="135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4364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5800" y="148327"/>
            <a:ext cx="7772400" cy="857250"/>
          </a:xfrm>
        </p:spPr>
        <p:txBody>
          <a:bodyPr/>
          <a:lstStyle/>
          <a:p>
            <a:r>
              <a:rPr lang="es-ES_trad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8150" y="1167594"/>
            <a:ext cx="869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/>
              <a:t>Honoraria </a:t>
            </a:r>
            <a:r>
              <a:rPr lang="es-ES_tradnl" sz="1800" dirty="0" err="1"/>
              <a:t>derived</a:t>
            </a:r>
            <a:r>
              <a:rPr lang="es-ES_tradnl" sz="1800" dirty="0"/>
              <a:t> </a:t>
            </a:r>
            <a:r>
              <a:rPr lang="es-ES_tradnl" sz="1800" dirty="0" err="1"/>
              <a:t>from</a:t>
            </a:r>
            <a:r>
              <a:rPr lang="es-ES_tradnl" sz="1800" dirty="0"/>
              <a:t> </a:t>
            </a:r>
            <a:r>
              <a:rPr lang="es-ES_tradnl" sz="1800" dirty="0" err="1"/>
              <a:t>lectures</a:t>
            </a:r>
            <a:r>
              <a:rPr lang="es-ES_tradnl" sz="1800" dirty="0"/>
              <a:t> and </a:t>
            </a:r>
            <a:r>
              <a:rPr lang="es-ES_tradnl" sz="1800" dirty="0" err="1"/>
              <a:t>participation</a:t>
            </a:r>
            <a:r>
              <a:rPr lang="es-ES_tradnl" sz="1800" dirty="0"/>
              <a:t> in </a:t>
            </a:r>
            <a:r>
              <a:rPr lang="es-ES_tradnl" sz="1800" dirty="0" err="1"/>
              <a:t>advisory</a:t>
            </a:r>
            <a:r>
              <a:rPr lang="es-ES_tradnl" sz="1800" dirty="0"/>
              <a:t> </a:t>
            </a:r>
            <a:r>
              <a:rPr lang="es-ES_tradnl" sz="1800" dirty="0" err="1"/>
              <a:t>boards</a:t>
            </a:r>
            <a:r>
              <a:rPr lang="es-ES_tradnl" sz="1800" dirty="0"/>
              <a:t> </a:t>
            </a:r>
            <a:r>
              <a:rPr lang="es-ES_tradnl" sz="1800" dirty="0" err="1"/>
              <a:t>from</a:t>
            </a:r>
            <a:r>
              <a:rPr lang="es-ES_tradnl" sz="1800" dirty="0"/>
              <a:t> </a:t>
            </a:r>
            <a:r>
              <a:rPr lang="es-ES_tradnl" sz="1800" dirty="0" err="1"/>
              <a:t>Janssen</a:t>
            </a:r>
            <a:r>
              <a:rPr lang="es-ES_tradnl" sz="1800" dirty="0"/>
              <a:t>, </a:t>
            </a:r>
            <a:r>
              <a:rPr lang="es-ES_tradnl" sz="1800" dirty="0" err="1"/>
              <a:t>Celgene</a:t>
            </a:r>
            <a:r>
              <a:rPr lang="es-ES_tradnl" sz="1800" dirty="0"/>
              <a:t>, </a:t>
            </a:r>
            <a:r>
              <a:rPr lang="es-ES_tradnl" sz="1800" dirty="0" err="1"/>
              <a:t>Takeda</a:t>
            </a:r>
            <a:r>
              <a:rPr lang="es-ES_tradnl" sz="1800" dirty="0"/>
              <a:t>, Amgen, GSK, </a:t>
            </a:r>
            <a:r>
              <a:rPr lang="es-ES_tradnl" sz="1800" dirty="0" err="1"/>
              <a:t>Abbvie</a:t>
            </a:r>
            <a:r>
              <a:rPr lang="es-ES_tradnl" sz="1800" dirty="0"/>
              <a:t>, Pfizer, </a:t>
            </a:r>
            <a:r>
              <a:rPr lang="es-ES_tradnl" sz="1800" dirty="0" err="1"/>
              <a:t>Regeneron</a:t>
            </a:r>
            <a:r>
              <a:rPr lang="es-ES_tradnl" sz="1800" dirty="0"/>
              <a:t>, </a:t>
            </a:r>
            <a:r>
              <a:rPr lang="es-ES_tradnl" sz="1800" dirty="0" err="1"/>
              <a:t>Adaptive</a:t>
            </a:r>
            <a:r>
              <a:rPr lang="es-ES_tradnl" sz="1800" dirty="0"/>
              <a:t>, Roche, Seattle </a:t>
            </a:r>
            <a:r>
              <a:rPr lang="es-ES_tradnl" sz="1800" dirty="0" err="1"/>
              <a:t>Gennentech</a:t>
            </a:r>
            <a:endParaRPr lang="es-ES_tradnl" sz="1800" dirty="0"/>
          </a:p>
        </p:txBody>
      </p:sp>
      <p:sp>
        <p:nvSpPr>
          <p:cNvPr id="6" name="Line 19">
            <a:extLst>
              <a:ext uri="{FF2B5EF4-FFF2-40B4-BE49-F238E27FC236}">
                <a16:creationId xmlns:a16="http://schemas.microsoft.com/office/drawing/2014/main" id="{A9A56C12-0D48-44F4-8130-42AD0226C5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843558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999900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3003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9E77397-F667-BA45-9386-AEC2F1BE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734"/>
            <a:ext cx="7772400" cy="857250"/>
          </a:xfrm>
        </p:spPr>
        <p:txBody>
          <a:bodyPr/>
          <a:lstStyle/>
          <a:p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6B54D40-8C28-164E-9325-D16AB2B5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18"/>
            <a:ext cx="8496944" cy="3247208"/>
          </a:xfrm>
        </p:spPr>
        <p:txBody>
          <a:bodyPr>
            <a:noAutofit/>
          </a:bodyPr>
          <a:lstStyle/>
          <a:p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56 mg/m</a:t>
            </a:r>
            <a:r>
              <a:rPr lang="es-E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twice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 standard of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in RRMM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 prior line of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70 mg/m</a:t>
            </a:r>
            <a:r>
              <a:rPr lang="es-E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once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showed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to be superior to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27 mg/m</a:t>
            </a:r>
            <a:r>
              <a:rPr lang="es-E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twice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in RRMM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2-3 prior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70 mg/m</a:t>
            </a:r>
            <a:r>
              <a:rPr lang="es-E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once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in RRMM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1 prior line of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Champion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½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safety and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Cyclophosphamide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alkylator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proteasome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and/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inmunomodulators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immunogenic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intermitent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doses.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233228-6E8D-364F-A3A9-EE290CA6F574}"/>
              </a:ext>
            </a:extLst>
          </p:cNvPr>
          <p:cNvSpPr txBox="1"/>
          <p:nvPr/>
        </p:nvSpPr>
        <p:spPr>
          <a:xfrm>
            <a:off x="32048" y="4371950"/>
            <a:ext cx="3413114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err="1"/>
              <a:t>Dimopoulos</a:t>
            </a:r>
            <a:r>
              <a:rPr lang="es-ES" sz="800" dirty="0"/>
              <a:t> MA et al. </a:t>
            </a:r>
            <a:r>
              <a:rPr lang="es-ES" sz="800" dirty="0" err="1"/>
              <a:t>The</a:t>
            </a:r>
            <a:r>
              <a:rPr lang="es-ES" sz="800" dirty="0"/>
              <a:t> </a:t>
            </a:r>
            <a:r>
              <a:rPr lang="es-ES" sz="800" dirty="0" err="1"/>
              <a:t>Lancet</a:t>
            </a:r>
            <a:r>
              <a:rPr lang="es-ES" sz="800" dirty="0"/>
              <a:t> </a:t>
            </a:r>
            <a:r>
              <a:rPr lang="es-ES" sz="800" dirty="0" err="1"/>
              <a:t>Oncology</a:t>
            </a:r>
            <a:r>
              <a:rPr lang="es-ES" sz="800" dirty="0"/>
              <a:t> 2016; 17:27-38</a:t>
            </a:r>
          </a:p>
          <a:p>
            <a:r>
              <a:rPr lang="es-ES" sz="800" dirty="0" err="1"/>
              <a:t>Moreau</a:t>
            </a:r>
            <a:r>
              <a:rPr lang="es-ES" sz="800" dirty="0"/>
              <a:t> P, Mateos MV et al. </a:t>
            </a:r>
            <a:r>
              <a:rPr lang="es-ES" sz="800" dirty="0" err="1"/>
              <a:t>The</a:t>
            </a:r>
            <a:r>
              <a:rPr lang="es-ES" sz="800" dirty="0"/>
              <a:t> </a:t>
            </a:r>
            <a:r>
              <a:rPr lang="es-ES" sz="800" dirty="0" err="1"/>
              <a:t>Lancet</a:t>
            </a:r>
            <a:r>
              <a:rPr lang="es-ES" sz="800" dirty="0"/>
              <a:t> </a:t>
            </a:r>
            <a:r>
              <a:rPr lang="es-ES" sz="800" dirty="0" err="1"/>
              <a:t>Oncology</a:t>
            </a:r>
            <a:r>
              <a:rPr lang="es-ES" sz="800" dirty="0"/>
              <a:t> 2018; 19(7): 953-64</a:t>
            </a:r>
          </a:p>
          <a:p>
            <a:r>
              <a:rPr lang="es-ES" sz="800" dirty="0" err="1"/>
              <a:t>Berenson</a:t>
            </a:r>
            <a:r>
              <a:rPr lang="es-ES" sz="800" dirty="0"/>
              <a:t> et al. </a:t>
            </a:r>
            <a:r>
              <a:rPr lang="es-ES" sz="800" dirty="0" err="1"/>
              <a:t>Blood</a:t>
            </a:r>
            <a:r>
              <a:rPr lang="es-ES" sz="800" dirty="0"/>
              <a:t> 2016; 127(26): 3360-8</a:t>
            </a:r>
          </a:p>
          <a:p>
            <a:r>
              <a:rPr lang="es-ES" sz="800" dirty="0" err="1"/>
              <a:t>Montefusco</a:t>
            </a:r>
            <a:r>
              <a:rPr lang="es-ES" sz="800" dirty="0"/>
              <a:t> et al. Br J </a:t>
            </a:r>
            <a:r>
              <a:rPr lang="es-ES" sz="800" dirty="0" err="1"/>
              <a:t>Haem</a:t>
            </a:r>
            <a:r>
              <a:rPr lang="es-ES" sz="800" dirty="0"/>
              <a:t> 2020; 2020, 188, 907–917</a:t>
            </a:r>
          </a:p>
        </p:txBody>
      </p:sp>
    </p:spTree>
    <p:extLst>
      <p:ext uri="{BB962C8B-B14F-4D97-AF65-F5344CB8AC3E}">
        <p14:creationId xmlns:p14="http://schemas.microsoft.com/office/powerpoint/2010/main" val="208518242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36512" y="3273"/>
            <a:ext cx="9144000" cy="732274"/>
            <a:chOff x="35" y="0"/>
            <a:chExt cx="6370" cy="618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358" y="20110"/>
            <a:ext cx="6627284" cy="726017"/>
          </a:xfrm>
        </p:spPr>
        <p:txBody>
          <a:bodyPr/>
          <a:lstStyle/>
          <a:p>
            <a:r>
              <a:rPr lang="en-US" sz="2667" b="1" dirty="0">
                <a:latin typeface="Arial" pitchFamily="34" charset="0"/>
                <a:cs typeface="Arial" pitchFamily="34" charset="0"/>
              </a:rPr>
              <a:t>GEM-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KyCydex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: Study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770469"/>
            <a:ext cx="6661150" cy="320677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None/>
            </a:pPr>
            <a:r>
              <a:rPr lang="en-US" sz="1334" dirty="0">
                <a:latin typeface="Arial" pitchFamily="34" charset="0"/>
                <a:cs typeface="Arial" pitchFamily="34" charset="0"/>
              </a:rPr>
              <a:t>Multicenter, open-label, randomized phase II trial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0" y="69954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334">
              <a:solidFill>
                <a:srgbClr val="FFFFFF"/>
              </a:solidFill>
            </a:endParaRPr>
          </a:p>
        </p:txBody>
      </p:sp>
      <p:cxnSp>
        <p:nvCxnSpPr>
          <p:cNvPr id="28" name="Straight Arrow Connector 12">
            <a:extLst>
              <a:ext uri="{FF2B5EF4-FFF2-40B4-BE49-F238E27FC236}">
                <a16:creationId xmlns:a16="http://schemas.microsoft.com/office/drawing/2014/main" id="{A690CE69-0141-F443-8681-5787DA5977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7386" y="3966161"/>
            <a:ext cx="425303" cy="0"/>
          </a:xfrm>
          <a:prstGeom prst="straightConnector1">
            <a:avLst/>
          </a:prstGeom>
          <a:noFill/>
          <a:ln w="57150" algn="ctr">
            <a:solidFill>
              <a:srgbClr val="FFFF99"/>
            </a:solidFill>
            <a:round/>
            <a:headEnd type="none" w="med" len="med"/>
            <a:tailEnd type="triangle" w="med" len="med"/>
          </a:ln>
        </p:spPr>
      </p:cxn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813E0392-4E14-E345-929C-CE7A7E205F88}"/>
              </a:ext>
            </a:extLst>
          </p:cNvPr>
          <p:cNvSpPr/>
          <p:nvPr/>
        </p:nvSpPr>
        <p:spPr bwMode="auto">
          <a:xfrm>
            <a:off x="3284739" y="3219822"/>
            <a:ext cx="5256035" cy="1512165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fontAlgn="base" hangingPunct="0">
              <a:defRPr/>
            </a:pP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Kydex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(n=101)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Carfilzomib 70 mg/m</a:t>
            </a:r>
            <a:r>
              <a:rPr lang="en-US" sz="1100" b="1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</a:p>
          <a:p>
            <a:pPr>
              <a:tabLst>
                <a:tab pos="171450" algn="l"/>
              </a:tabLst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Days 1, 8 and 15 (20 mg/m</a:t>
            </a:r>
            <a:r>
              <a:rPr lang="en-US" sz="1100" b="1" i="1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1 cycle 1 only)</a:t>
            </a:r>
          </a:p>
          <a:p>
            <a:pPr>
              <a:tabLst>
                <a:tab pos="171450" algn="l"/>
              </a:tabLst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duration: 30 minutes for all doses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Dexamethasone 40 mg weekly: 20 mg the day of Ky and 20 mg the day after.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33333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28-day cycles until PD or unacceptable toxicity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3">
            <a:extLst>
              <a:ext uri="{FF2B5EF4-FFF2-40B4-BE49-F238E27FC236}">
                <a16:creationId xmlns:a16="http://schemas.microsoft.com/office/drawing/2014/main" id="{D6477046-E949-A842-9691-3E8DBD2AD3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7386" y="2068325"/>
            <a:ext cx="425303" cy="0"/>
          </a:xfrm>
          <a:prstGeom prst="straightConnector1">
            <a:avLst/>
          </a:prstGeom>
          <a:noFill/>
          <a:ln w="57150" algn="ctr">
            <a:solidFill>
              <a:srgbClr val="00FDFF"/>
            </a:solidFill>
            <a:round/>
            <a:headEnd type="none" w="med" len="med"/>
            <a:tailEnd type="triangle" w="med" len="med"/>
          </a:ln>
        </p:spPr>
      </p:cxn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0F46A8B8-C4B2-8A43-938C-883F93F4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739" y="1054059"/>
            <a:ext cx="5256035" cy="2119165"/>
          </a:xfrm>
          <a:prstGeom prst="roundRect">
            <a:avLst>
              <a:gd name="adj" fmla="val 16667"/>
            </a:avLst>
          </a:prstGeom>
          <a:solidFill>
            <a:srgbClr val="00FDFF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fontAlgn="base" hangingPunct="0"/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KyCydex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(n=97)</a:t>
            </a:r>
          </a:p>
          <a:p>
            <a:pPr marL="171450" indent="-171450" eaLnBrk="0" fontAlgn="base" hangingPunct="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Carfilzomib 70 mg/m</a:t>
            </a:r>
            <a:r>
              <a:rPr lang="en-US" sz="1100" b="1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</a:p>
          <a:p>
            <a:pPr eaLnBrk="0" fontAlgn="base" hangingPunct="0">
              <a:tabLst>
                <a:tab pos="171450" algn="l"/>
              </a:tabLst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Days 1, 8 and 15 (20 mg/m</a:t>
            </a:r>
            <a:r>
              <a:rPr lang="en-US" sz="1100" b="1" i="1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1 cycle 1 only)</a:t>
            </a:r>
          </a:p>
          <a:p>
            <a:pPr eaLnBrk="0" fontAlgn="base" hangingPunct="0">
              <a:tabLst>
                <a:tab pos="171450" algn="l"/>
              </a:tabLst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duration: 30 minutes for all doses </a:t>
            </a:r>
          </a:p>
          <a:p>
            <a:pPr marL="171450" indent="-171450" eaLnBrk="0" fontAlgn="base" hangingPunct="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Dexamethasone 40 mg weekly: 20 mg the day of Ky and 20 mg the day after.</a:t>
            </a:r>
          </a:p>
          <a:p>
            <a:pPr marL="171450" indent="-171450" eaLnBrk="0" fontAlgn="base" hangingPunct="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Cyclophosphamide 300 mg/m</a:t>
            </a:r>
            <a:r>
              <a:rPr lang="en-US" sz="1100" b="1" baseline="30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</a:p>
          <a:p>
            <a:r>
              <a:rPr lang="en-US" sz="1100" b="1" i="1" dirty="0">
                <a:solidFill>
                  <a:srgbClr val="33333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Days 1, 8 and 15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/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28-day cycles until PD or unacceptable toxicity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E3634677-DE1D-3E4A-907D-2EDE37F3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275606"/>
            <a:ext cx="2587874" cy="3393378"/>
          </a:xfrm>
          <a:prstGeom prst="roundRect">
            <a:avLst>
              <a:gd name="adj" fmla="val 11075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/>
          <a:lstStyle/>
          <a:p>
            <a:pPr algn="ctr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 1:1 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N=198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RRMM patients after 1-3 prior lines of therapy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therapy with PIs was allowed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refractory to PIs were not allowed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CrCl</a:t>
            </a: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&gt;30 mlx minute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LVEF &gt; 50%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558463-FB47-2646-BFA1-6A4D2A70BC93}"/>
              </a:ext>
            </a:extLst>
          </p:cNvPr>
          <p:cNvSpPr txBox="1"/>
          <p:nvPr/>
        </p:nvSpPr>
        <p:spPr>
          <a:xfrm>
            <a:off x="0" y="4877169"/>
            <a:ext cx="2430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/>
              <a:t>Dex</a:t>
            </a:r>
            <a:r>
              <a:rPr lang="es-ES" sz="1000" dirty="0"/>
              <a:t> 20 mg </a:t>
            </a:r>
            <a:r>
              <a:rPr lang="es-ES" sz="1000" dirty="0" err="1"/>
              <a:t>weekly</a:t>
            </a:r>
            <a:r>
              <a:rPr lang="es-ES" sz="1000" dirty="0"/>
              <a:t> </a:t>
            </a:r>
            <a:r>
              <a:rPr lang="es-ES" sz="1000" dirty="0" err="1"/>
              <a:t>for</a:t>
            </a:r>
            <a:r>
              <a:rPr lang="es-ES" sz="1000" dirty="0"/>
              <a:t> </a:t>
            </a:r>
            <a:r>
              <a:rPr lang="es-ES" sz="1000" dirty="0" err="1"/>
              <a:t>pts</a:t>
            </a:r>
            <a:r>
              <a:rPr lang="es-ES" sz="1000" dirty="0"/>
              <a:t> </a:t>
            </a:r>
            <a:r>
              <a:rPr lang="es-ES" sz="1000" dirty="0" err="1"/>
              <a:t>older</a:t>
            </a:r>
            <a:r>
              <a:rPr lang="es-ES" sz="1000" dirty="0"/>
              <a:t> </a:t>
            </a:r>
            <a:r>
              <a:rPr lang="es-ES" sz="1000" dirty="0" err="1"/>
              <a:t>than</a:t>
            </a:r>
            <a:r>
              <a:rPr lang="es-ES" sz="1000" dirty="0"/>
              <a:t> 75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E6C8A84-0506-B544-BEAB-300BABD02612}"/>
              </a:ext>
            </a:extLst>
          </p:cNvPr>
          <p:cNvSpPr txBox="1"/>
          <p:nvPr/>
        </p:nvSpPr>
        <p:spPr>
          <a:xfrm>
            <a:off x="4211960" y="4799975"/>
            <a:ext cx="3052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/>
              <a:t>Ky</a:t>
            </a:r>
            <a:r>
              <a:rPr lang="es-ES" sz="1000" dirty="0"/>
              <a:t> and </a:t>
            </a:r>
            <a:r>
              <a:rPr lang="es-ES" sz="1000" dirty="0" err="1"/>
              <a:t>Cyclo</a:t>
            </a:r>
            <a:r>
              <a:rPr lang="es-ES" sz="1000" dirty="0"/>
              <a:t> </a:t>
            </a:r>
            <a:r>
              <a:rPr lang="es-ES" sz="1000" dirty="0" err="1"/>
              <a:t>only</a:t>
            </a:r>
            <a:r>
              <a:rPr lang="es-ES" sz="1000" dirty="0"/>
              <a:t> </a:t>
            </a:r>
            <a:r>
              <a:rPr lang="es-ES" sz="1000" dirty="0" err="1"/>
              <a:t>on</a:t>
            </a:r>
            <a:r>
              <a:rPr lang="es-ES" sz="1000" dirty="0"/>
              <a:t> </a:t>
            </a:r>
            <a:r>
              <a:rPr lang="es-ES" sz="1000" dirty="0" err="1"/>
              <a:t>days</a:t>
            </a:r>
            <a:r>
              <a:rPr lang="es-ES" sz="1000" dirty="0"/>
              <a:t> 1 and 15 </a:t>
            </a:r>
            <a:r>
              <a:rPr lang="es-ES" sz="1000" dirty="0" err="1"/>
              <a:t>since</a:t>
            </a:r>
            <a:r>
              <a:rPr lang="es-ES" sz="1000" dirty="0"/>
              <a:t> </a:t>
            </a:r>
            <a:r>
              <a:rPr lang="es-ES" sz="1000" dirty="0" err="1"/>
              <a:t>cycle</a:t>
            </a:r>
            <a:r>
              <a:rPr lang="es-ES" sz="1000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74985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-36512" y="3273"/>
            <a:ext cx="9144000" cy="732274"/>
            <a:chOff x="35" y="0"/>
            <a:chExt cx="6370" cy="618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358" y="20110"/>
            <a:ext cx="6627284" cy="726017"/>
          </a:xfrm>
        </p:spPr>
        <p:txBody>
          <a:bodyPr/>
          <a:lstStyle/>
          <a:p>
            <a:r>
              <a:rPr lang="en-US" sz="2667" b="1" dirty="0">
                <a:latin typeface="Arial" pitchFamily="34" charset="0"/>
                <a:cs typeface="Arial" pitchFamily="34" charset="0"/>
              </a:rPr>
              <a:t>GEM-</a:t>
            </a:r>
            <a:r>
              <a:rPr lang="en-US" sz="2667" b="1" dirty="0" err="1">
                <a:latin typeface="Arial" pitchFamily="34" charset="0"/>
                <a:cs typeface="Arial" pitchFamily="34" charset="0"/>
              </a:rPr>
              <a:t>KyCydex</a:t>
            </a:r>
            <a:r>
              <a:rPr lang="en-US" sz="2667" b="1" dirty="0">
                <a:latin typeface="Arial" pitchFamily="34" charset="0"/>
                <a:cs typeface="Arial" pitchFamily="34" charset="0"/>
              </a:rPr>
              <a:t>: Objectives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770469"/>
            <a:ext cx="6661150" cy="320677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None/>
            </a:pPr>
            <a:r>
              <a:rPr lang="en-US" sz="1334" dirty="0">
                <a:latin typeface="Arial" pitchFamily="34" charset="0"/>
                <a:cs typeface="Arial" pitchFamily="34" charset="0"/>
              </a:rPr>
              <a:t>Multicenter, open-label, randomized phase II trial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0" y="69954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334">
              <a:solidFill>
                <a:srgbClr val="FFFFF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558463-FB47-2646-BFA1-6A4D2A70BC93}"/>
              </a:ext>
            </a:extLst>
          </p:cNvPr>
          <p:cNvSpPr txBox="1"/>
          <p:nvPr/>
        </p:nvSpPr>
        <p:spPr>
          <a:xfrm>
            <a:off x="0" y="4877169"/>
            <a:ext cx="2430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err="1"/>
              <a:t>Dex</a:t>
            </a:r>
            <a:r>
              <a:rPr lang="es-ES" sz="1000" dirty="0"/>
              <a:t> 20 mg </a:t>
            </a:r>
            <a:r>
              <a:rPr lang="es-ES" sz="1000" dirty="0" err="1"/>
              <a:t>weekly</a:t>
            </a:r>
            <a:r>
              <a:rPr lang="es-ES" sz="1000" dirty="0"/>
              <a:t> </a:t>
            </a:r>
            <a:r>
              <a:rPr lang="es-ES" sz="1000" dirty="0" err="1"/>
              <a:t>for</a:t>
            </a:r>
            <a:r>
              <a:rPr lang="es-ES" sz="1000" dirty="0"/>
              <a:t> </a:t>
            </a:r>
            <a:r>
              <a:rPr lang="es-ES" sz="1000" dirty="0" err="1"/>
              <a:t>pts</a:t>
            </a:r>
            <a:r>
              <a:rPr lang="es-ES" sz="1000" dirty="0"/>
              <a:t> </a:t>
            </a:r>
            <a:r>
              <a:rPr lang="es-ES" sz="1000" dirty="0" err="1"/>
              <a:t>older</a:t>
            </a:r>
            <a:r>
              <a:rPr lang="es-ES" sz="1000" dirty="0"/>
              <a:t> </a:t>
            </a:r>
            <a:r>
              <a:rPr lang="es-ES" sz="1000" dirty="0" err="1"/>
              <a:t>than</a:t>
            </a:r>
            <a:r>
              <a:rPr lang="es-ES" sz="1000" dirty="0"/>
              <a:t> 75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0AEF4E-73FB-584D-B64F-767444B4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34693"/>
            <a:ext cx="5859884" cy="3937000"/>
          </a:xfrm>
          <a:prstGeom prst="rect">
            <a:avLst/>
          </a:prstGeom>
        </p:spPr>
      </p:pic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7BC60ABD-2861-BF44-BA38-E725A958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054" y="1294778"/>
            <a:ext cx="2839394" cy="3393378"/>
          </a:xfrm>
          <a:prstGeom prst="roundRect">
            <a:avLst>
              <a:gd name="adj" fmla="val 11075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lIns="45720" rIns="45720" anchor="ctr"/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 point</a:t>
            </a:r>
          </a:p>
          <a:p>
            <a:pPr marL="285750" indent="-28575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Progression-free survival</a:t>
            </a:r>
          </a:p>
          <a:p>
            <a:pPr lvl="0">
              <a:spcBef>
                <a:spcPts val="800"/>
              </a:spcBef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</a:p>
          <a:p>
            <a:pPr marL="285750" indent="-28575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and the different responses categories</a:t>
            </a:r>
          </a:p>
          <a:p>
            <a:pPr marL="285750" indent="-28575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TTP</a:t>
            </a:r>
          </a:p>
          <a:p>
            <a:pPr marL="285750" indent="-28575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  <a:p>
            <a:pPr marL="285750" indent="-28575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profile</a:t>
            </a:r>
          </a:p>
        </p:txBody>
      </p:sp>
    </p:spTree>
    <p:extLst>
      <p:ext uri="{BB962C8B-B14F-4D97-AF65-F5344CB8AC3E}">
        <p14:creationId xmlns:p14="http://schemas.microsoft.com/office/powerpoint/2010/main" val="54254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1"/>
          <p:cNvGrpSpPr>
            <a:grpSpLocks/>
          </p:cNvGrpSpPr>
          <p:nvPr/>
        </p:nvGrpSpPr>
        <p:grpSpPr bwMode="auto">
          <a:xfrm>
            <a:off x="-27608" y="4234"/>
            <a:ext cx="9144000" cy="623359"/>
            <a:chOff x="35" y="0"/>
            <a:chExt cx="6370" cy="618"/>
          </a:xfrm>
        </p:grpSpPr>
        <p:sp>
          <p:nvSpPr>
            <p:cNvPr id="50186" name="Rectangle 12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s-ES_tradnl" altLang="x-none" sz="1334">
                <a:solidFill>
                  <a:srgbClr val="FFFFFF"/>
                </a:solidFill>
                <a:cs typeface=""/>
              </a:endParaRPr>
            </a:p>
          </p:txBody>
        </p:sp>
        <p:sp>
          <p:nvSpPr>
            <p:cNvPr id="50187" name="Line 13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 sz="1334">
                <a:solidFill>
                  <a:srgbClr val="FFFFFF"/>
                </a:solidFill>
                <a:ea typeface="ＭＳ Ｐゴシック" charset="-128"/>
                <a:cs typeface=""/>
              </a:endParaRPr>
            </a:p>
          </p:txBody>
        </p:sp>
      </p:grp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231808" y="100013"/>
            <a:ext cx="66251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Baseline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 </a:t>
            </a: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patients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’ </a:t>
            </a: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characteristics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 (n:198)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933610D-30DD-D342-8E29-78610016F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876237"/>
              </p:ext>
            </p:extLst>
          </p:nvPr>
        </p:nvGraphicFramePr>
        <p:xfrm>
          <a:off x="467544" y="733627"/>
          <a:ext cx="7992889" cy="42041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2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r>
                        <a:rPr lang="en-US" sz="1400" b="1" i="0" u="none" strike="noStrike" kern="1200" baseline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(n=97)</a:t>
                      </a:r>
                      <a:endParaRPr lang="en-US" sz="1400" b="1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Kdex</a:t>
                      </a:r>
                      <a:endParaRPr lang="en-US" sz="1400" b="1" i="0" u="none" strike="noStrike" kern="12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(n=101)</a:t>
                      </a:r>
                      <a:endParaRPr lang="en-US" sz="14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age, years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</a:p>
                    <a:p>
                      <a:pPr marL="58738" lvl="1" indent="1158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≥75 years, %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(39-87)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(45-87)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performance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  <a:p>
                      <a:pPr marL="58738" indent="1158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58738" indent="1158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58738" indent="1158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7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Extramedular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disease, n(%)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8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Left Ventricular Ejection Fraction,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(51-80)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(55-85)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09892"/>
                  </a:ext>
                </a:extLst>
              </a:tr>
              <a:tr h="73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Cytogenetic risk category by FISH, % </a:t>
                      </a:r>
                    </a:p>
                    <a:p>
                      <a:pPr marL="1746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(del17/17p/t(4;14)/t(14;16)*</a:t>
                      </a:r>
                    </a:p>
                    <a:p>
                      <a:pPr marL="1746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  <a:p>
                      <a:pPr marL="1746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977"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*If we consider the presence of +1q</a:t>
                      </a:r>
                    </a:p>
                    <a:p>
                      <a:pPr marL="1746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</a:p>
                    <a:p>
                      <a:pPr marL="1746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risk</a:t>
                      </a:r>
                    </a:p>
                    <a:p>
                      <a:pPr marL="1746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1200" b="0" i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availablle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99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599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1"/>
          <p:cNvGrpSpPr>
            <a:grpSpLocks/>
          </p:cNvGrpSpPr>
          <p:nvPr/>
        </p:nvGrpSpPr>
        <p:grpSpPr bwMode="auto">
          <a:xfrm>
            <a:off x="-27608" y="4234"/>
            <a:ext cx="9144000" cy="623359"/>
            <a:chOff x="35" y="0"/>
            <a:chExt cx="6370" cy="618"/>
          </a:xfrm>
        </p:grpSpPr>
        <p:sp>
          <p:nvSpPr>
            <p:cNvPr id="50186" name="Rectangle 12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s-ES_tradnl" altLang="x-none" sz="1334">
                <a:solidFill>
                  <a:srgbClr val="FFFFFF"/>
                </a:solidFill>
                <a:cs typeface=""/>
              </a:endParaRPr>
            </a:p>
          </p:txBody>
        </p:sp>
        <p:sp>
          <p:nvSpPr>
            <p:cNvPr id="50187" name="Line 13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 sz="1334">
                <a:solidFill>
                  <a:srgbClr val="FFFFFF"/>
                </a:solidFill>
                <a:ea typeface="ＭＳ Ｐゴシック" charset="-128"/>
                <a:cs typeface=""/>
              </a:endParaRPr>
            </a:p>
          </p:txBody>
        </p:sp>
      </p:grp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231808" y="100013"/>
            <a:ext cx="66251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Baseline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 </a:t>
            </a: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patients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’ </a:t>
            </a: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characteristics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 (n:198)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13FF6C6-ABFB-724E-BA5A-610B4ADCE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23819"/>
              </p:ext>
            </p:extLst>
          </p:nvPr>
        </p:nvGraphicFramePr>
        <p:xfrm>
          <a:off x="323528" y="733626"/>
          <a:ext cx="8208912" cy="4358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4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r>
                        <a:rPr lang="en-US" sz="1400" b="1" i="0" u="none" strike="noStrike" kern="1200" baseline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(n=97)</a:t>
                      </a:r>
                      <a:endParaRPr lang="en-US" sz="1400" b="1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Kdex</a:t>
                      </a:r>
                      <a:endParaRPr lang="en-US" sz="1400" b="1" i="0" u="none" strike="noStrike" kern="12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(n=101)</a:t>
                      </a:r>
                      <a:endParaRPr lang="en-US" sz="14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prior lines</a:t>
                      </a:r>
                    </a:p>
                    <a:p>
                      <a:pPr marL="58738" indent="1158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PL, %</a:t>
                      </a:r>
                    </a:p>
                    <a:p>
                      <a:pPr marL="58738" indent="1158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PL, %</a:t>
                      </a:r>
                    </a:p>
                    <a:p>
                      <a:pPr marL="58738" indent="1158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PL, %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(1-3)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(1-3)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2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PI therapy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Bortezomib/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Ixazomib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/Carfilzomib, %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therapy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antiCD38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mABs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(92%)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100/-/-</a:t>
                      </a:r>
                    </a:p>
                    <a:p>
                      <a:pPr marL="0" marR="0" lvl="0" indent="0" algn="ctr" defTabSz="304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(72%)</a:t>
                      </a:r>
                    </a:p>
                    <a:p>
                      <a:pPr marL="0" marR="0" lvl="0" indent="0" algn="ctr" defTabSz="304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4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91(92%)</a:t>
                      </a:r>
                    </a:p>
                    <a:p>
                      <a:pPr marL="0" marR="0" lvl="0" indent="0" algn="ctr" defTabSz="304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100/-/-</a:t>
                      </a:r>
                    </a:p>
                    <a:p>
                      <a:pPr marL="0" marR="0" lvl="0" indent="0" algn="ctr" defTabSz="304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(66%)</a:t>
                      </a:r>
                    </a:p>
                    <a:p>
                      <a:pPr marL="0" marR="0" lvl="0" indent="0" algn="ctr" defTabSz="304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6(6%)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4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Refractory to: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 err="1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200" b="0" i="0" baseline="0" dirty="0">
                          <a:solidFill>
                            <a:srgbClr val="FF9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therapy as part of last line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 </a:t>
                      </a:r>
                      <a:r>
                        <a:rPr lang="en-US" sz="1200" b="0" i="0" baseline="0" dirty="0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Lenalidomide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- after 1PL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- after 2PL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- after 3PL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AntiCD38 </a:t>
                      </a:r>
                      <a:r>
                        <a:rPr lang="en-US" sz="1200" b="0" i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mABs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(36%)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(11%)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(17%)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8056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1"/>
          <p:cNvGrpSpPr>
            <a:grpSpLocks/>
          </p:cNvGrpSpPr>
          <p:nvPr/>
        </p:nvGrpSpPr>
        <p:grpSpPr bwMode="auto">
          <a:xfrm>
            <a:off x="-27608" y="4234"/>
            <a:ext cx="9144000" cy="623359"/>
            <a:chOff x="35" y="0"/>
            <a:chExt cx="6370" cy="618"/>
          </a:xfrm>
        </p:grpSpPr>
        <p:sp>
          <p:nvSpPr>
            <p:cNvPr id="50186" name="Rectangle 12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s-ES_tradnl" altLang="x-none" sz="1334">
                <a:solidFill>
                  <a:srgbClr val="FFFFFF"/>
                </a:solidFill>
                <a:cs typeface=""/>
              </a:endParaRPr>
            </a:p>
          </p:txBody>
        </p:sp>
        <p:sp>
          <p:nvSpPr>
            <p:cNvPr id="50187" name="Line 13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 sz="1334">
                <a:solidFill>
                  <a:srgbClr val="FFFFFF"/>
                </a:solidFill>
                <a:ea typeface="ＭＳ Ｐゴシック" charset="-128"/>
                <a:cs typeface=""/>
              </a:endParaRPr>
            </a:p>
          </p:txBody>
        </p:sp>
      </p:grp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231808" y="100013"/>
            <a:ext cx="66251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GEM-</a:t>
            </a: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KyCydex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: </a:t>
            </a: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Patients</a:t>
            </a:r>
            <a:r>
              <a:rPr lang="es-ES" altLang="x-none" sz="2400" b="1" dirty="0">
                <a:solidFill>
                  <a:srgbClr val="FFFF00"/>
                </a:solidFill>
                <a:cs typeface=""/>
              </a:rPr>
              <a:t>’ </a:t>
            </a:r>
            <a:r>
              <a:rPr lang="es-ES" altLang="x-none" sz="2400" b="1" dirty="0" err="1">
                <a:solidFill>
                  <a:srgbClr val="FFFF00"/>
                </a:solidFill>
                <a:cs typeface=""/>
              </a:rPr>
              <a:t>disposition</a:t>
            </a:r>
            <a:endParaRPr lang="es-ES" altLang="x-none" sz="2400" b="1" dirty="0">
              <a:solidFill>
                <a:srgbClr val="FFFF00"/>
              </a:solidFill>
              <a:cs typeface="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E38D7C7-A8CC-B946-9D3E-B1C4E3058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670580"/>
              </p:ext>
            </p:extLst>
          </p:nvPr>
        </p:nvGraphicFramePr>
        <p:xfrm>
          <a:off x="803236" y="1134578"/>
          <a:ext cx="7053739" cy="308819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3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205"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disposition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50" b="1" i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endParaRPr lang="en-US" sz="1250" b="1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5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(n=97)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5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Kydex</a:t>
                      </a:r>
                      <a:br>
                        <a:rPr lang="en-US" sz="125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5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101)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55"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Discontinued, n (%)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(52%)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(63%)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55"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Progressive disease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(23%)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(33%)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855"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Death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55"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Adverse event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(13%)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(10%)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855"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Physician decision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855"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Informed Consent rejection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(6%)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04804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09608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91441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219215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524019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828823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133627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438431" algn="l" defTabSz="304804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855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1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0065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0" y="3273"/>
            <a:ext cx="9144000" cy="732274"/>
            <a:chOff x="35" y="0"/>
            <a:chExt cx="6370" cy="618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65" y="0"/>
              <a:ext cx="6324" cy="618"/>
            </a:xfrm>
            <a:prstGeom prst="rect">
              <a:avLst/>
            </a:prstGeom>
            <a:gradFill rotWithShape="1">
              <a:gsLst>
                <a:gs pos="0">
                  <a:srgbClr val="424850"/>
                </a:gs>
                <a:gs pos="50000">
                  <a:srgbClr val="1F2125"/>
                </a:gs>
                <a:gs pos="100000">
                  <a:srgbClr val="42485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34">
                <a:solidFill>
                  <a:srgbClr val="FFFFFF"/>
                </a:solidFill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35" y="618"/>
              <a:ext cx="637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sz="1334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3000" y="112301"/>
            <a:ext cx="6858000" cy="6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GEM-</a:t>
            </a:r>
            <a:r>
              <a:rPr lang="es-ES" sz="2100" b="1" dirty="0" err="1">
                <a:solidFill>
                  <a:srgbClr val="FFFF00"/>
                </a:solidFill>
              </a:rPr>
              <a:t>KyCydex</a:t>
            </a:r>
            <a:endParaRPr lang="es-ES" sz="2100" b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ts val="2020"/>
              </a:lnSpc>
            </a:pPr>
            <a:r>
              <a:rPr lang="es-ES" sz="2100" b="1" dirty="0">
                <a:solidFill>
                  <a:srgbClr val="FFFF00"/>
                </a:solidFill>
              </a:rPr>
              <a:t>PFS</a:t>
            </a:r>
          </a:p>
        </p:txBody>
      </p:sp>
      <p:cxnSp>
        <p:nvCxnSpPr>
          <p:cNvPr id="3" name="Conector recto 155"/>
          <p:cNvCxnSpPr>
            <a:cxnSpLocks noChangeShapeType="1"/>
            <a:stCxn id="10" idx="0"/>
          </p:cNvCxnSpPr>
          <p:nvPr/>
        </p:nvCxnSpPr>
        <p:spPr bwMode="auto">
          <a:xfrm>
            <a:off x="0" y="735547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uadroTexto 15"/>
          <p:cNvSpPr txBox="1"/>
          <p:nvPr/>
        </p:nvSpPr>
        <p:spPr>
          <a:xfrm>
            <a:off x="2696791" y="82797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Median </a:t>
            </a:r>
            <a:r>
              <a:rPr lang="es-ES_tradnl" sz="1600" dirty="0" err="1"/>
              <a:t>follow</a:t>
            </a:r>
            <a:r>
              <a:rPr lang="es-ES_tradnl" sz="1600" dirty="0"/>
              <a:t>-up: 15.6 (1.3-29)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E9FDBA8-5C4A-214B-82D0-DC783B9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" y="1717609"/>
            <a:ext cx="5397500" cy="3314700"/>
          </a:xfrm>
          <a:prstGeom prst="rect">
            <a:avLst/>
          </a:prstGeom>
        </p:spPr>
      </p:pic>
      <p:graphicFrame>
        <p:nvGraphicFramePr>
          <p:cNvPr id="13" name="Tabla 20">
            <a:extLst>
              <a:ext uri="{FF2B5EF4-FFF2-40B4-BE49-F238E27FC236}">
                <a16:creationId xmlns:a16="http://schemas.microsoft.com/office/drawing/2014/main" id="{C8829ED5-430C-9B4C-8A7D-DFD530D8E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09740"/>
              </p:ext>
            </p:extLst>
          </p:nvPr>
        </p:nvGraphicFramePr>
        <p:xfrm>
          <a:off x="4430679" y="1358793"/>
          <a:ext cx="435703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352">
                  <a:extLst>
                    <a:ext uri="{9D8B030D-6E8A-4147-A177-3AD203B41FA5}">
                      <a16:colId xmlns:a16="http://schemas.microsoft.com/office/drawing/2014/main" val="2485673463"/>
                    </a:ext>
                  </a:extLst>
                </a:gridCol>
                <a:gridCol w="1403112">
                  <a:extLst>
                    <a:ext uri="{9D8B030D-6E8A-4147-A177-3AD203B41FA5}">
                      <a16:colId xmlns:a16="http://schemas.microsoft.com/office/drawing/2014/main" val="3364645369"/>
                    </a:ext>
                  </a:extLst>
                </a:gridCol>
                <a:gridCol w="1181567">
                  <a:extLst>
                    <a:ext uri="{9D8B030D-6E8A-4147-A177-3AD203B41FA5}">
                      <a16:colId xmlns:a16="http://schemas.microsoft.com/office/drawing/2014/main" val="1151626569"/>
                    </a:ext>
                  </a:extLst>
                </a:gridCol>
              </a:tblGrid>
              <a:tr h="291976">
                <a:tc>
                  <a:txBody>
                    <a:bodyPr/>
                    <a:lstStyle/>
                    <a:p>
                      <a:endParaRPr lang="es-ES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 err="1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KyCydex</a:t>
                      </a:r>
                      <a:endParaRPr lang="es-ES" b="1" i="0" dirty="0">
                        <a:solidFill>
                          <a:srgbClr val="00FD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Kydex</a:t>
                      </a:r>
                      <a:endParaRPr lang="es-ES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170015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and/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n(%)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(39%)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(47%)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12703"/>
                  </a:ext>
                </a:extLst>
              </a:tr>
              <a:tr h="291976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95% CI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</a:p>
                    <a:p>
                      <a:pPr algn="ctr"/>
                      <a:r>
                        <a:rPr lang="es-ES" b="1" i="0" dirty="0">
                          <a:solidFill>
                            <a:srgbClr val="00FD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(14.5-27.0)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</a:p>
                    <a:p>
                      <a:pPr algn="ctr"/>
                      <a:r>
                        <a:rPr lang="es-ES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(5.1-25.4)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770866"/>
                  </a:ext>
                </a:extLst>
              </a:tr>
              <a:tr h="271751">
                <a:tc>
                  <a:txBody>
                    <a:bodyPr/>
                    <a:lstStyle/>
                    <a:p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95% CI,  P-</a:t>
                      </a:r>
                      <a:r>
                        <a:rPr lang="es-ES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(0.8-1.9),  0.24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05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220668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heme/theme1.xml><?xml version="1.0" encoding="utf-8"?>
<a:theme xmlns:a="http://schemas.openxmlformats.org/drawingml/2006/main" name="Plantilla grises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gris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 gri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gris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s">
  <a:themeElements>
    <a:clrScheme name="Custom 25">
      <a:dk1>
        <a:srgbClr val="0FB2D9"/>
      </a:dk1>
      <a:lt1>
        <a:srgbClr val="FFFFFF"/>
      </a:lt1>
      <a:dk2>
        <a:srgbClr val="00279F"/>
      </a:dk2>
      <a:lt2>
        <a:srgbClr val="FFFF00"/>
      </a:lt2>
      <a:accent1>
        <a:srgbClr val="CC99FF"/>
      </a:accent1>
      <a:accent2>
        <a:srgbClr val="F4B643"/>
      </a:accent2>
      <a:accent3>
        <a:srgbClr val="FFFF00"/>
      </a:accent3>
      <a:accent4>
        <a:srgbClr val="00CC99"/>
      </a:accent4>
      <a:accent5>
        <a:srgbClr val="00FFFF"/>
      </a:accent5>
      <a:accent6>
        <a:srgbClr val="C0C0C0"/>
      </a:accent6>
      <a:hlink>
        <a:srgbClr val="FFFF00"/>
      </a:hlink>
      <a:folHlink>
        <a:srgbClr val="00CC99"/>
      </a:folHlink>
    </a:clrScheme>
    <a:fontScheme name="1_soarin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soarin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s 8">
        <a:dk1>
          <a:srgbClr val="000000"/>
        </a:dk1>
        <a:lt1>
          <a:srgbClr val="FFFFFF"/>
        </a:lt1>
        <a:dk2>
          <a:srgbClr val="00279F"/>
        </a:dk2>
        <a:lt2>
          <a:srgbClr val="F6BF69"/>
        </a:lt2>
        <a:accent1>
          <a:srgbClr val="00FFFF"/>
        </a:accent1>
        <a:accent2>
          <a:srgbClr val="FAFD00"/>
        </a:accent2>
        <a:accent3>
          <a:srgbClr val="AAACCD"/>
        </a:accent3>
        <a:accent4>
          <a:srgbClr val="DADADA"/>
        </a:accent4>
        <a:accent5>
          <a:srgbClr val="AAFFFF"/>
        </a:accent5>
        <a:accent6>
          <a:srgbClr val="E3E500"/>
        </a:accent6>
        <a:hlink>
          <a:srgbClr val="FC0128"/>
        </a:hlink>
        <a:folHlink>
          <a:srgbClr val="3365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14">
      <a:dk1>
        <a:srgbClr val="60602B"/>
      </a:dk1>
      <a:lt1>
        <a:srgbClr val="FFFFFF"/>
      </a:lt1>
      <a:dk2>
        <a:srgbClr val="007679"/>
      </a:dk2>
      <a:lt2>
        <a:srgbClr val="BBDCE3"/>
      </a:lt2>
      <a:accent1>
        <a:srgbClr val="12828C"/>
      </a:accent1>
      <a:accent2>
        <a:srgbClr val="F0642E"/>
      </a:accent2>
      <a:accent3>
        <a:srgbClr val="4B4D4F"/>
      </a:accent3>
      <a:accent4>
        <a:srgbClr val="61C1BB"/>
      </a:accent4>
      <a:accent5>
        <a:srgbClr val="F9AA27"/>
      </a:accent5>
      <a:accent6>
        <a:srgbClr val="9D9FA3"/>
      </a:accent6>
      <a:hlink>
        <a:srgbClr val="12818B"/>
      </a:hlink>
      <a:folHlink>
        <a:srgbClr val="9D9F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8EC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lantilla grises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gris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 gri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gris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grises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C:\MISDOC~1\DIAPOS~1\PLANTI~1.POT</Template>
  <TotalTime>22900</TotalTime>
  <Words>2529</Words>
  <Application>Microsoft Macintosh PowerPoint</Application>
  <PresentationFormat>Presentación en pantalla (16:9)</PresentationFormat>
  <Paragraphs>543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Lucida Grande</vt:lpstr>
      <vt:lpstr>Times New Roman</vt:lpstr>
      <vt:lpstr>Verdana</vt:lpstr>
      <vt:lpstr>Wingdings</vt:lpstr>
      <vt:lpstr>Plantilla grises</vt:lpstr>
      <vt:lpstr>1_soarings</vt:lpstr>
      <vt:lpstr>2_Office Theme</vt:lpstr>
      <vt:lpstr>3_Plantilla grises</vt:lpstr>
      <vt:lpstr>Randomized phase 2 study of weekly Carfilzomib 70 mg/m2 and dexamethasone with or without cyclophosphamide in Relapsed and/or Refractory Multiple (MM) patients (GEM-KyCyDex)</vt:lpstr>
      <vt:lpstr>Conflict of Interest</vt:lpstr>
      <vt:lpstr>Rationale</vt:lpstr>
      <vt:lpstr>GEM-KyCydex: Study Design</vt:lpstr>
      <vt:lpstr>GEM-KyCydex: 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Acknowledgments</vt:lpstr>
    </vt:vector>
  </TitlesOfParts>
  <Company>Hospital Universitario de Salamanca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Secretaría2 Hematología</dc:creator>
  <cp:lastModifiedBy>Mariví Mateos</cp:lastModifiedBy>
  <cp:revision>834</cp:revision>
  <cp:lastPrinted>2019-12-01T11:38:46Z</cp:lastPrinted>
  <dcterms:created xsi:type="dcterms:W3CDTF">2010-05-11T10:25:12Z</dcterms:created>
  <dcterms:modified xsi:type="dcterms:W3CDTF">2020-11-17T18:35:58Z</dcterms:modified>
</cp:coreProperties>
</file>