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 id="2147483860" r:id="rId2"/>
    <p:sldMasterId id="2147483771" r:id="rId3"/>
    <p:sldMasterId id="2147483815" r:id="rId4"/>
  </p:sldMasterIdLst>
  <p:notesMasterIdLst>
    <p:notesMasterId r:id="rId16"/>
  </p:notesMasterIdLst>
  <p:handoutMasterIdLst>
    <p:handoutMasterId r:id="rId17"/>
  </p:handoutMasterIdLst>
  <p:sldIdLst>
    <p:sldId id="1636" r:id="rId5"/>
    <p:sldId id="1682" r:id="rId6"/>
    <p:sldId id="1649" r:id="rId7"/>
    <p:sldId id="1685" r:id="rId8"/>
    <p:sldId id="1681" r:id="rId9"/>
    <p:sldId id="1673" r:id="rId10"/>
    <p:sldId id="1676" r:id="rId11"/>
    <p:sldId id="1666" r:id="rId12"/>
    <p:sldId id="1638" r:id="rId13"/>
    <p:sldId id="1683" r:id="rId14"/>
    <p:sldId id="1677" r:id="rId15"/>
  </p:sldIdLst>
  <p:sldSz cx="9144000" cy="5143500" type="screen16x9"/>
  <p:notesSz cx="7010400" cy="9236075"/>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08" userDrawn="1">
          <p15:clr>
            <a:srgbClr val="A4A3A4"/>
          </p15:clr>
        </p15:guide>
        <p15:guide id="4" orient="horz" pos="3173"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Morgan" initials="T9S" lastIdx="19" clrIdx="0"/>
  <p:cmAuthor id="2" name="Team 9 Science" initials="T9S" lastIdx="534" clrIdx="1"/>
  <p:cmAuthor id="3" name="Quah, Cheng Seok" initials="QCS" lastIdx="13" clrIdx="2"/>
  <p:cmAuthor id="4" name="Munugalavadla, Veerendra" initials="MV" lastIdx="1" clrIdx="3"/>
  <p:cmAuthor id="5" name="Nexus" initials="T9S" lastIdx="7" clrIdx="4"/>
  <p:cmAuthor id="6" name="Team 9" initials="T9S" lastIdx="29" clrIdx="5"/>
  <p:cmAuthor id="7" name="Wang, Min Hui" initials="WMH" lastIdx="3" clrIdx="6"/>
  <p:cmAuthor id="8" name="Team9 " initials="T9S" lastIdx="314" clrIdx="7"/>
  <p:cmAuthor id="9" name="Team9Science" initials="T9S" lastIdx="17" clrIdx="8"/>
  <p:cmAuthor id="10" name="Patel, Priti" initials="PP" lastIdx="150" clrIdx="9"/>
  <p:cmAuthor id="11" name="Liang, Wei" initials="LW" lastIdx="7" clrIdx="10"/>
  <p:cmAuthor id="12" name="Abhyankar, Sarang" initials="AS" lastIdx="16" clrIdx="11"/>
  <p:cmAuthor id="13" name="Anne Marie Corgan, PhD" initials="AMCP" lastIdx="7" clrIdx="12"/>
  <p:cmAuthor id="14" name="Allison Green" initials="AG" lastIdx="49" clrIdx="13"/>
  <p:cmAuthor id="15" name="Jennifer Darby" initials="JD" lastIdx="22" clrIdx="14">
    <p:extLst>
      <p:ext uri="{19B8F6BF-5375-455C-9EA6-DF929625EA0E}">
        <p15:presenceInfo xmlns:p15="http://schemas.microsoft.com/office/powerpoint/2012/main" userId="S::JDarby@pelotonadvantage.com::bff7574e-93b8-443d-ad9c-d9843c7debf1" providerId="AD"/>
      </p:ext>
    </p:extLst>
  </p:cmAuthor>
  <p:cmAuthor id="16" name="Jim Wood" initials="JW" lastIdx="2" clrIdx="15">
    <p:extLst>
      <p:ext uri="{19B8F6BF-5375-455C-9EA6-DF929625EA0E}">
        <p15:presenceInfo xmlns:p15="http://schemas.microsoft.com/office/powerpoint/2012/main" userId="S::JWood@pelotonadvantage.com::f20ffa16-fda3-4ba8-8ed2-3cc51f0f0dd3" providerId="AD"/>
      </p:ext>
    </p:extLst>
  </p:cmAuthor>
  <p:cmAuthor id="17" name="Cindy Gobbel" initials="CG" lastIdx="23" clrIdx="16">
    <p:extLst>
      <p:ext uri="{19B8F6BF-5375-455C-9EA6-DF929625EA0E}">
        <p15:presenceInfo xmlns:p15="http://schemas.microsoft.com/office/powerpoint/2012/main" userId="S::CGobbel@pelotonadvantage.com::4a114d82-950a-4d6e-80d1-cdfd0191e61d" providerId="AD"/>
      </p:ext>
    </p:extLst>
  </p:cmAuthor>
  <p:cmAuthor id="18" name="Kelly Montenegro" initials="KM" lastIdx="3" clrIdx="17">
    <p:extLst>
      <p:ext uri="{19B8F6BF-5375-455C-9EA6-DF929625EA0E}">
        <p15:presenceInfo xmlns:p15="http://schemas.microsoft.com/office/powerpoint/2012/main" userId="S::KMontenegro@pelotonadvantage.com::aa5b412c-ddf7-4c55-8895-be64d60040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431"/>
    <a:srgbClr val="780045"/>
    <a:srgbClr val="8A1352"/>
    <a:srgbClr val="FFFF58"/>
    <a:srgbClr val="FFFF3F"/>
    <a:srgbClr val="FFB036"/>
    <a:srgbClr val="7ED3E0"/>
    <a:srgbClr val="D3D5D6"/>
    <a:srgbClr val="3366FF"/>
    <a:srgbClr val="D8DC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81" autoAdjust="0"/>
    <p:restoredTop sz="93792" autoAdjust="0"/>
  </p:normalViewPr>
  <p:slideViewPr>
    <p:cSldViewPr snapToGrid="0" snapToObjects="1" showGuides="1">
      <p:cViewPr varScale="1">
        <p:scale>
          <a:sx n="214" d="100"/>
          <a:sy n="214" d="100"/>
        </p:scale>
        <p:origin x="1344" y="174"/>
      </p:cViewPr>
      <p:guideLst>
        <p:guide pos="208"/>
        <p:guide orient="horz" pos="3173"/>
      </p:guideLst>
    </p:cSldViewPr>
  </p:slideViewPr>
  <p:outlineViewPr>
    <p:cViewPr>
      <p:scale>
        <a:sx n="33" d="100"/>
        <a:sy n="33" d="100"/>
      </p:scale>
      <p:origin x="0" y="-8312"/>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p:scale>
          <a:sx n="150" d="100"/>
          <a:sy n="150" d="100"/>
        </p:scale>
        <p:origin x="408" y="-255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1804"/>
          </a:xfrm>
          <a:prstGeom prst="rect">
            <a:avLst/>
          </a:prstGeom>
        </p:spPr>
        <p:txBody>
          <a:bodyPr vert="horz" lIns="91440" tIns="45720" rIns="91440" bIns="45720" rtlCol="0"/>
          <a:lstStyle>
            <a:lvl1pPr algn="r">
              <a:defRPr sz="1200"/>
            </a:lvl1pPr>
          </a:lstStyle>
          <a:p>
            <a:fld id="{3BBED7E8-0829-F34C-B479-A757805E6C1B}" type="datetimeFigureOut">
              <a:rPr lang="en-US" smtClean="0"/>
              <a:pPr/>
              <a:t>11/12/2020</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772668"/>
            <a:ext cx="3037840" cy="461804"/>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dirty="0"/>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7" y="0"/>
            <a:ext cx="3037840" cy="461804"/>
          </a:xfrm>
          <a:prstGeom prst="rect">
            <a:avLst/>
          </a:prstGeom>
        </p:spPr>
        <p:txBody>
          <a:bodyPr vert="horz" lIns="91440" tIns="45720" rIns="91440" bIns="45720" rtlCol="0"/>
          <a:lstStyle>
            <a:lvl1pPr algn="r">
              <a:defRPr sz="1200"/>
            </a:lvl1pPr>
          </a:lstStyle>
          <a:p>
            <a:fld id="{6C7E4F11-7667-5045-A00B-01970EA44BB5}" type="datetimeFigureOut">
              <a:rPr lang="en-US" smtClean="0"/>
              <a:pPr/>
              <a:t>11/12/2020</a:t>
            </a:fld>
            <a:endParaRPr lang="en-US" dirty="0"/>
          </a:p>
        </p:txBody>
      </p:sp>
      <p:sp>
        <p:nvSpPr>
          <p:cNvPr id="4" name="Slide Image Placeholder 3"/>
          <p:cNvSpPr>
            <a:spLocks noGrp="1" noRot="1" noChangeAspect="1"/>
          </p:cNvSpPr>
          <p:nvPr>
            <p:ph type="sldImg" idx="2"/>
          </p:nvPr>
        </p:nvSpPr>
        <p:spPr>
          <a:xfrm>
            <a:off x="427038" y="693738"/>
            <a:ext cx="6156325"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772668"/>
            <a:ext cx="3037840" cy="461804"/>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dirty="0"/>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inicaltrials.gov/ct2/show/NCT0247769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a:t>
            </a:fld>
            <a:endParaRPr lang="en-US" dirty="0"/>
          </a:p>
        </p:txBody>
      </p:sp>
    </p:spTree>
    <p:extLst>
      <p:ext uri="{BB962C8B-B14F-4D97-AF65-F5344CB8AC3E}">
        <p14:creationId xmlns:p14="http://schemas.microsoft.com/office/powerpoint/2010/main" val="343312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10</a:t>
            </a:fld>
            <a:endParaRPr lang="en-US" dirty="0"/>
          </a:p>
        </p:txBody>
      </p:sp>
    </p:spTree>
    <p:extLst>
      <p:ext uri="{BB962C8B-B14F-4D97-AF65-F5344CB8AC3E}">
        <p14:creationId xmlns:p14="http://schemas.microsoft.com/office/powerpoint/2010/main" val="345999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Annotation for update to footnote a: Brown 2017 p2B, p6 Fig 2A; Calculation of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incidence with ibrutinib from Brown Fig 2C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Annotation for fact-check: ASH 2020 Pooled CV Abstract FINAL 8.6.20_to AZ 9.22.20</a:t>
            </a:r>
            <a:r>
              <a:rPr lang="en-US" dirty="0"/>
              <a:t>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bullet 1: Brown 2017 p2A and p4A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a:t>
            </a: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p1900 (total # of pts with any grade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=34); t_eci_card_6mon_new 10-21-20 (# with any grade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in first 6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=10); calculation: 10/34=0.294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2: t_eci_card_6mon_new 10-21-20 (53 pts with any grade cardiac events within 6 months);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p1900 (# of pts with any grade cardiac AEs in Mono CLL cohort=129); calculation: 53/129=41%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Footnote a: Brown 2017 p2A and p4A</a:t>
            </a:r>
          </a:p>
        </p:txBody>
      </p:sp>
      <p:sp>
        <p:nvSpPr>
          <p:cNvPr id="4" name="Slide Number Placeholder 3"/>
          <p:cNvSpPr>
            <a:spLocks noGrp="1"/>
          </p:cNvSpPr>
          <p:nvPr>
            <p:ph type="sldNum" sz="quarter" idx="10"/>
          </p:nvPr>
        </p:nvSpPr>
        <p:spPr/>
        <p:txBody>
          <a:bodyPr/>
          <a:lstStyle/>
          <a:p>
            <a:fld id="{FAD751AE-7ABC-314D-AFAD-47B860ED6FFE}" type="slidenum">
              <a:rPr lang="en-US" smtClean="0"/>
              <a:pPr/>
              <a:t>11</a:t>
            </a:fld>
            <a:endParaRPr lang="en-US" dirty="0"/>
          </a:p>
        </p:txBody>
      </p:sp>
    </p:spTree>
    <p:extLst>
      <p:ext uri="{BB962C8B-B14F-4D97-AF65-F5344CB8AC3E}">
        <p14:creationId xmlns:p14="http://schemas.microsoft.com/office/powerpoint/2010/main" val="408644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Annotation for new </a:t>
            </a:r>
            <a:r>
              <a:rPr lang="en-US" strike="noStrike" dirty="0" err="1"/>
              <a:t>subbullet</a:t>
            </a:r>
            <a:r>
              <a:rPr lang="en-US" strike="noStrike" dirty="0"/>
              <a:t>: Dickerson 2019, p5A, p9A, p10A, p12A</a:t>
            </a:r>
          </a:p>
          <a:p>
            <a:endParaRPr lang="en-US" strike="noStrike" dirty="0"/>
          </a:p>
          <a:p>
            <a:r>
              <a:rPr lang="en-US" strike="sngStrike" dirty="0"/>
              <a:t>Bullet 1: </a:t>
            </a:r>
            <a:r>
              <a:rPr lang="en-US" sz="1200" strike="sngStrike" kern="1200" dirty="0">
                <a:solidFill>
                  <a:schemeClr val="tx1"/>
                </a:solidFill>
                <a:effectLst/>
                <a:latin typeface="+mn-lt"/>
                <a:ea typeface="+mn-ea"/>
                <a:cs typeface="+mn-cs"/>
              </a:rPr>
              <a:t>Imbruvica PI 2019 p1A</a:t>
            </a:r>
            <a:r>
              <a:rPr lang="en-US" strike="sngStrike" dirty="0"/>
              <a:t> √</a:t>
            </a:r>
            <a:r>
              <a:rPr lang="en-US" sz="1200" strike="sngStrike" kern="1200" dirty="0">
                <a:solidFill>
                  <a:schemeClr val="tx1"/>
                </a:solidFill>
                <a:effectLst/>
                <a:latin typeface="+mn-lt"/>
                <a:ea typeface="+mn-ea"/>
                <a:cs typeface="+mn-cs"/>
              </a:rPr>
              <a:t> </a:t>
            </a:r>
            <a:r>
              <a:rPr lang="en-US" sz="1200" strike="sngStrike" kern="1200" dirty="0" err="1">
                <a:solidFill>
                  <a:schemeClr val="tx1"/>
                </a:solidFill>
                <a:effectLst/>
                <a:latin typeface="+mn-lt"/>
                <a:ea typeface="+mn-ea"/>
                <a:cs typeface="+mn-cs"/>
              </a:rPr>
              <a:t>calquence</a:t>
            </a:r>
            <a:r>
              <a:rPr lang="en-US" sz="1200" strike="sngStrike" kern="1200" dirty="0">
                <a:solidFill>
                  <a:schemeClr val="tx1"/>
                </a:solidFill>
                <a:effectLst/>
                <a:latin typeface="+mn-lt"/>
                <a:ea typeface="+mn-ea"/>
                <a:cs typeface="+mn-cs"/>
              </a:rPr>
              <a:t> prescribing information 2019</a:t>
            </a:r>
            <a:r>
              <a:rPr lang="en-US" strike="sngStrike" dirty="0"/>
              <a:t> √</a:t>
            </a:r>
            <a:endParaRPr lang="en-US" sz="1200" strike="sng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Bullet 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Pal Singh 2018 p11A</a:t>
            </a:r>
            <a:r>
              <a:rPr lang="en-US" dirty="0"/>
              <a:t> √</a:t>
            </a: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Bullet 2: Barf 2017 p240A, p241A, p245A,B, p246A; Byrd 2016 p326A</a:t>
            </a:r>
            <a:r>
              <a:rPr lang="en-US" dirty="0"/>
              <a:t> √</a:t>
            </a:r>
            <a:r>
              <a:rPr lang="en-US" sz="1200" kern="1200" dirty="0">
                <a:solidFill>
                  <a:schemeClr val="tx1"/>
                </a:solidFill>
                <a:effectLst/>
                <a:latin typeface="+mn-lt"/>
                <a:ea typeface="+mn-ea"/>
                <a:cs typeface="+mn-cs"/>
              </a:rPr>
              <a:t> Pal Singh 2018 p11A;</a:t>
            </a:r>
            <a:r>
              <a:rPr lang="en-US" dirty="0"/>
              <a:t> √</a:t>
            </a:r>
            <a:r>
              <a:rPr lang="en-US" sz="1200" kern="1200" dirty="0">
                <a:solidFill>
                  <a:schemeClr val="tx1"/>
                </a:solidFill>
                <a:effectLst/>
                <a:latin typeface="+mn-lt"/>
                <a:ea typeface="+mn-ea"/>
                <a:cs typeface="+mn-cs"/>
              </a:rPr>
              <a:t> Byrd 2016 NEJM p331A;</a:t>
            </a:r>
            <a:r>
              <a:rPr lang="en-US" sz="1200" kern="1200" baseline="0" dirty="0">
                <a:solidFill>
                  <a:schemeClr val="tx1"/>
                </a:solidFill>
                <a:effectLst/>
                <a:latin typeface="+mn-lt"/>
                <a:ea typeface="+mn-ea"/>
                <a:cs typeface="+mn-cs"/>
              </a:rPr>
              <a:t> </a:t>
            </a:r>
            <a:r>
              <a:rPr lang="en-US" dirty="0"/>
              <a:t>√ </a:t>
            </a:r>
            <a:r>
              <a:rPr lang="en-US" sz="1200" kern="1200" dirty="0">
                <a:solidFill>
                  <a:schemeClr val="tx1"/>
                </a:solidFill>
                <a:effectLst/>
                <a:latin typeface="+mn-lt"/>
                <a:ea typeface="+mn-ea"/>
                <a:cs typeface="+mn-cs"/>
              </a:rPr>
              <a:t>Byrd NEJM 2013 p35B, p37C, supplement p11A; Byrd NEJM 2014 p6B,C</a:t>
            </a:r>
            <a:r>
              <a:rPr lang="en-US" dirty="0"/>
              <a:t>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a:t>
            </a:r>
            <a:r>
              <a:rPr lang="en-US" sz="1200" kern="1200" dirty="0" err="1">
                <a:solidFill>
                  <a:schemeClr val="tx1"/>
                </a:solidFill>
                <a:effectLst/>
                <a:latin typeface="+mn-lt"/>
                <a:ea typeface="+mn-ea"/>
                <a:cs typeface="+mn-cs"/>
              </a:rPr>
              <a:t>Kaptein_ASH</a:t>
            </a:r>
            <a:r>
              <a:rPr lang="en-US" sz="1200" kern="1200" dirty="0">
                <a:solidFill>
                  <a:schemeClr val="tx1"/>
                </a:solidFill>
                <a:effectLst/>
                <a:latin typeface="+mn-lt"/>
                <a:ea typeface="+mn-ea"/>
                <a:cs typeface="+mn-cs"/>
              </a:rPr>
              <a:t> 2018 abstract, Figure 1</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2</a:t>
            </a:fld>
            <a:endParaRPr lang="en-US" dirty="0"/>
          </a:p>
        </p:txBody>
      </p:sp>
    </p:spTree>
    <p:extLst>
      <p:ext uri="{BB962C8B-B14F-4D97-AF65-F5344CB8AC3E}">
        <p14:creationId xmlns:p14="http://schemas.microsoft.com/office/powerpoint/2010/main" val="93039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Annotation for updates to Bullet 2: 11-6-20_From </a:t>
            </a:r>
            <a:r>
              <a:rPr lang="en-US" dirty="0" err="1"/>
              <a:t>Marshall_RE</a:t>
            </a:r>
            <a:r>
              <a:rPr lang="en-US" dirty="0"/>
              <a:t> Data Questions ASH Pooled CV Poster, </a:t>
            </a:r>
          </a:p>
          <a:p>
            <a:r>
              <a:rPr lang="en-US" dirty="0"/>
              <a:t>Annotation for updates to footnote b: 11-6-20_From </a:t>
            </a:r>
            <a:r>
              <a:rPr lang="en-US" dirty="0" err="1"/>
              <a:t>Marshall_RE</a:t>
            </a:r>
            <a:r>
              <a:rPr lang="en-US" dirty="0"/>
              <a:t> Data Questions ASH Pooled CV Poster, t_subj_only100, t_sub_to100 (total of 762 pts; 596 only received 100 mg BID dose (per only100 doc) and 166 started on a dose other than 100 mg BID (per to100 doc) with 106 switching to 100 mg BID dose (also per to100 doc)</a:t>
            </a:r>
          </a:p>
          <a:p>
            <a:endParaRPr lang="en-US" dirty="0"/>
          </a:p>
          <a:p>
            <a:r>
              <a:rPr lang="en-US" dirty="0"/>
              <a:t>Bullet 1: </a:t>
            </a:r>
            <a:r>
              <a:rPr lang="en-US" sz="1200" kern="1200" dirty="0">
                <a:solidFill>
                  <a:schemeClr val="tx1"/>
                </a:solidFill>
                <a:effectLst/>
                <a:latin typeface="+mn-lt"/>
                <a:ea typeface="+mn-ea"/>
                <a:cs typeface="+mn-cs"/>
              </a:rPr>
              <a:t>CLL_ISS_SAP_final_05232019, p6A</a:t>
            </a:r>
            <a:r>
              <a:rPr lang="en-US" dirty="0"/>
              <a:t> √ New value: 762 for Mono CLL population: </a:t>
            </a:r>
            <a:r>
              <a:rPr lang="en-US" dirty="0" err="1"/>
              <a:t>ISS_Tables</a:t>
            </a:r>
            <a:r>
              <a:rPr lang="en-US" dirty="0"/>
              <a:t> table 2 p 47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Bullet 2: </a:t>
            </a:r>
            <a:r>
              <a:rPr lang="en-US" sz="1200" kern="1200" dirty="0" err="1">
                <a:solidFill>
                  <a:schemeClr val="tx1"/>
                </a:solidFill>
                <a:effectLst/>
                <a:latin typeface="+mn-lt"/>
                <a:ea typeface="+mn-ea"/>
                <a:cs typeface="+mn-cs"/>
              </a:rPr>
              <a:t>t_acala_dose</a:t>
            </a:r>
            <a:r>
              <a:rPr lang="en-US" dirty="0"/>
              <a:t>√</a:t>
            </a:r>
            <a:r>
              <a:rPr lang="en-US" sz="1200" kern="1200" dirty="0">
                <a:solidFill>
                  <a:schemeClr val="tx1"/>
                </a:solidFill>
                <a:effectLst/>
                <a:latin typeface="+mn-lt"/>
                <a:ea typeface="+mn-ea"/>
                <a:cs typeface="+mn-cs"/>
              </a:rPr>
              <a:t>; Priti FW URGENT ASH 2020 Pooled CV Abstract Author Comment Adjudication and Data Needs (green highlighted part</a:t>
            </a:r>
            <a:r>
              <a:rPr lang="en-US" dirty="0"/>
              <a:t>√</a:t>
            </a:r>
            <a:r>
              <a:rPr lang="en-US" sz="1200" kern="1200" dirty="0">
                <a:solidFill>
                  <a:schemeClr val="tx1"/>
                </a:solidFill>
                <a:effectLst/>
                <a:latin typeface="+mn-lt"/>
                <a:ea typeface="+mn-ea"/>
                <a:cs typeface="+mn-cs"/>
              </a:rPr>
              <a:t>); new text: calculated from 10.30.20_From </a:t>
            </a:r>
            <a:r>
              <a:rPr lang="en-US" sz="1200" kern="1200" dirty="0" err="1">
                <a:solidFill>
                  <a:schemeClr val="tx1"/>
                </a:solidFill>
                <a:effectLst/>
                <a:latin typeface="+mn-lt"/>
                <a:ea typeface="+mn-ea"/>
                <a:cs typeface="+mn-cs"/>
              </a:rPr>
              <a:t>Marshall_dose</a:t>
            </a:r>
            <a:r>
              <a:rPr lang="en-US" sz="1200" kern="1200" dirty="0">
                <a:solidFill>
                  <a:schemeClr val="tx1"/>
                </a:solidFill>
                <a:effectLst/>
                <a:latin typeface="+mn-lt"/>
                <a:ea typeface="+mn-ea"/>
                <a:cs typeface="+mn-cs"/>
              </a:rPr>
              <a:t> info (denominator of 762 used for Mono CLL population: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table 2 p 47)</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 CLL_ISS_SAP_final_05232019, p5</a:t>
            </a:r>
            <a:r>
              <a:rPr lang="en-US" dirty="0"/>
              <a:t>√</a:t>
            </a:r>
            <a:r>
              <a:rPr lang="en-US" sz="1200" kern="1200" dirty="0">
                <a:solidFill>
                  <a:schemeClr val="tx1"/>
                </a:solidFill>
                <a:effectLst/>
                <a:latin typeface="+mn-lt"/>
                <a:ea typeface="+mn-ea"/>
                <a:cs typeface="+mn-cs"/>
              </a:rPr>
              <a:t>; v1.0 19ACA009 ASCO ISS-10 Abstract Draft 1.3.20 Internal </a:t>
            </a:r>
            <a:r>
              <a:rPr lang="en-US" sz="1200" kern="1200" dirty="0" err="1">
                <a:solidFill>
                  <a:schemeClr val="tx1"/>
                </a:solidFill>
                <a:effectLst/>
                <a:latin typeface="+mn-lt"/>
                <a:ea typeface="+mn-ea"/>
                <a:cs typeface="+mn-cs"/>
              </a:rPr>
              <a:t>Review_mbaek</a:t>
            </a:r>
            <a:r>
              <a:rPr lang="en-US" sz="1200" kern="1200" dirty="0">
                <a:solidFill>
                  <a:schemeClr val="tx1"/>
                </a:solidFill>
                <a:effectLst/>
                <a:latin typeface="+mn-lt"/>
                <a:ea typeface="+mn-ea"/>
                <a:cs typeface="+mn-cs"/>
              </a:rPr>
              <a:t> (for n’s)</a:t>
            </a:r>
            <a:r>
              <a:rPr lang="en-US" dirty="0"/>
              <a: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TN vs RR </a:t>
            </a:r>
            <a:r>
              <a:rPr lang="en-US" sz="1200" kern="1200" dirty="0" err="1">
                <a:solidFill>
                  <a:schemeClr val="tx1"/>
                </a:solidFill>
                <a:effectLst/>
                <a:latin typeface="+mn-lt"/>
                <a:ea typeface="+mn-ea"/>
                <a:cs typeface="+mn-cs"/>
              </a:rPr>
              <a:t>pt</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t_tn_rr</a:t>
            </a:r>
            <a:r>
              <a:rPr lang="en-US" dirty="0"/>
              <a:t>√</a:t>
            </a: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Footnote b: Brown 2017 p4A</a:t>
            </a:r>
            <a:r>
              <a:rPr lang="en-US" dirty="0"/>
              <a:t>√</a:t>
            </a:r>
          </a:p>
          <a:p>
            <a:pPr lvl="0">
              <a:defRPr/>
            </a:pPr>
            <a:r>
              <a:rPr lang="en-US" sz="1200" kern="1200" dirty="0">
                <a:solidFill>
                  <a:schemeClr val="tx1"/>
                </a:solidFill>
                <a:effectLst/>
                <a:latin typeface="+mn-lt"/>
                <a:ea typeface="+mn-ea"/>
                <a:cs typeface="+mn-cs"/>
              </a:rPr>
              <a:t>Footnote c: 10.30.20_From </a:t>
            </a:r>
            <a:r>
              <a:rPr lang="en-US" sz="1200" kern="1200" dirty="0" err="1">
                <a:solidFill>
                  <a:schemeClr val="tx1"/>
                </a:solidFill>
                <a:effectLst/>
                <a:latin typeface="+mn-lt"/>
                <a:ea typeface="+mn-ea"/>
                <a:cs typeface="+mn-cs"/>
              </a:rPr>
              <a:t>Marshall_dose</a:t>
            </a:r>
            <a:r>
              <a:rPr lang="en-US" sz="1200" kern="1200" dirty="0">
                <a:solidFill>
                  <a:schemeClr val="tx1"/>
                </a:solidFill>
                <a:effectLst/>
                <a:latin typeface="+mn-lt"/>
                <a:ea typeface="+mn-ea"/>
                <a:cs typeface="+mn-cs"/>
              </a:rPr>
              <a:t> info</a:t>
            </a:r>
          </a:p>
          <a:p>
            <a:pPr lvl="0">
              <a:defRPr/>
            </a:pPr>
            <a:endParaRPr lang="en-US" dirty="0"/>
          </a:p>
          <a:p>
            <a:r>
              <a:rPr lang="en-US" sz="1200" kern="1200" dirty="0">
                <a:effectLst/>
                <a:latin typeface="+mn-lt"/>
                <a:ea typeface="+mn-ea"/>
                <a:cs typeface="+mn-cs"/>
              </a:rPr>
              <a:t>New </a:t>
            </a:r>
            <a:r>
              <a:rPr lang="en-US" sz="1200" kern="1200" dirty="0" err="1">
                <a:effectLst/>
                <a:latin typeface="+mn-lt"/>
                <a:ea typeface="+mn-ea"/>
                <a:cs typeface="+mn-cs"/>
              </a:rPr>
              <a:t>subbullets</a:t>
            </a:r>
            <a:r>
              <a:rPr lang="en-US" sz="1200" kern="1200" dirty="0">
                <a:effectLst/>
                <a:latin typeface="+mn-lt"/>
                <a:ea typeface="+mn-ea"/>
                <a:cs typeface="+mn-cs"/>
              </a:rPr>
              <a:t>: Info in previous table (TN vs RR </a:t>
            </a:r>
            <a:r>
              <a:rPr lang="en-US" sz="1200" kern="1200" dirty="0" err="1">
                <a:effectLst/>
                <a:latin typeface="+mn-lt"/>
                <a:ea typeface="+mn-ea"/>
                <a:cs typeface="+mn-cs"/>
              </a:rPr>
              <a:t>pt</a:t>
            </a:r>
            <a:r>
              <a:rPr lang="en-US" sz="1200" kern="1200" dirty="0">
                <a:effectLst/>
                <a:latin typeface="+mn-lt"/>
                <a:ea typeface="+mn-ea"/>
                <a:cs typeface="+mn-cs"/>
              </a:rPr>
              <a:t> #s: </a:t>
            </a:r>
            <a:r>
              <a:rPr lang="en-US" sz="1200" kern="1200" dirty="0" err="1">
                <a:effectLst/>
                <a:latin typeface="+mn-lt"/>
                <a:ea typeface="+mn-ea"/>
                <a:cs typeface="+mn-cs"/>
              </a:rPr>
              <a:t>t_tn_rr</a:t>
            </a:r>
            <a:r>
              <a:rPr lang="en-US" sz="1200" kern="1200" dirty="0">
                <a:effectLst/>
                <a:latin typeface="+mn-lt"/>
                <a:ea typeface="+mn-ea"/>
                <a:cs typeface="+mn-cs"/>
              </a:rPr>
              <a:t>); additional info from NCT entries: NCT02029443 p1, p2, p3; </a:t>
            </a:r>
            <a:r>
              <a:rPr lang="en-US" sz="1200" dirty="0"/>
              <a:t>NCT02475681, p1, p2, p3</a:t>
            </a:r>
            <a:r>
              <a:rPr lang="en-US" dirty="0"/>
              <a:t>√</a:t>
            </a:r>
            <a:r>
              <a:rPr lang="en-US" sz="1200" dirty="0"/>
              <a:t>; NCT02970318, p1, p2, p3</a:t>
            </a:r>
            <a:r>
              <a:rPr lang="en-US" dirty="0"/>
              <a:t>√</a:t>
            </a:r>
            <a:r>
              <a:rPr lang="en-US" sz="1200" dirty="0"/>
              <a:t>; NCT02337829, p1, p2, p3</a:t>
            </a:r>
            <a:r>
              <a:rPr lang="en-US" dirty="0"/>
              <a:t>√</a:t>
            </a:r>
            <a:endParaRPr lang="en-US" sz="1200" kern="1200" dirty="0">
              <a:effectLst/>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3</a:t>
            </a:fld>
            <a:endParaRPr lang="en-US" dirty="0"/>
          </a:p>
        </p:txBody>
      </p:sp>
    </p:spTree>
    <p:extLst>
      <p:ext uri="{BB962C8B-B14F-4D97-AF65-F5344CB8AC3E}">
        <p14:creationId xmlns:p14="http://schemas.microsoft.com/office/powerpoint/2010/main" val="60948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Annotation for updates to Bullet 2 and footnote b: 11-6-20_From </a:t>
            </a:r>
            <a:r>
              <a:rPr lang="en-US" dirty="0" err="1"/>
              <a:t>Marshall_RE</a:t>
            </a:r>
            <a:r>
              <a:rPr lang="en-US" dirty="0"/>
              <a:t> Data Questions ASH Pooled CV Poster, t_subj_only100, t_sub_to100</a:t>
            </a:r>
          </a:p>
          <a:p>
            <a:r>
              <a:rPr lang="en-US" dirty="0"/>
              <a:t>Bullet 1: </a:t>
            </a:r>
            <a:r>
              <a:rPr lang="en-US" sz="1200" kern="1200" dirty="0">
                <a:solidFill>
                  <a:schemeClr val="tx1"/>
                </a:solidFill>
                <a:effectLst/>
                <a:latin typeface="+mn-lt"/>
                <a:ea typeface="+mn-ea"/>
                <a:cs typeface="+mn-cs"/>
              </a:rPr>
              <a:t>CLL_ISS_SAP_final_05232019, p6A</a:t>
            </a:r>
            <a:r>
              <a:rPr lang="en-US" dirty="0"/>
              <a:t> √ New value: 762 for Mono CLL population: </a:t>
            </a:r>
            <a:r>
              <a:rPr lang="en-US" dirty="0" err="1"/>
              <a:t>ISS_Tables</a:t>
            </a:r>
            <a:r>
              <a:rPr lang="en-US" dirty="0"/>
              <a:t> table 2 p 47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Bullet 2: </a:t>
            </a:r>
            <a:r>
              <a:rPr lang="en-US" sz="1200" kern="1200" dirty="0" err="1">
                <a:solidFill>
                  <a:schemeClr val="tx1"/>
                </a:solidFill>
                <a:effectLst/>
                <a:latin typeface="+mn-lt"/>
                <a:ea typeface="+mn-ea"/>
                <a:cs typeface="+mn-cs"/>
              </a:rPr>
              <a:t>t_acala_dose</a:t>
            </a:r>
            <a:r>
              <a:rPr lang="en-US" dirty="0"/>
              <a:t>√</a:t>
            </a:r>
            <a:r>
              <a:rPr lang="en-US" sz="1200" kern="1200" dirty="0">
                <a:solidFill>
                  <a:schemeClr val="tx1"/>
                </a:solidFill>
                <a:effectLst/>
                <a:latin typeface="+mn-lt"/>
                <a:ea typeface="+mn-ea"/>
                <a:cs typeface="+mn-cs"/>
              </a:rPr>
              <a:t>; Priti FW URGENT ASH 2020 Pooled CV Abstract Author Comment Adjudication and Data Needs (green highlighted part</a:t>
            </a:r>
            <a:r>
              <a:rPr lang="en-US" dirty="0"/>
              <a:t>√</a:t>
            </a:r>
            <a:r>
              <a:rPr lang="en-US" sz="1200" kern="1200" dirty="0">
                <a:solidFill>
                  <a:schemeClr val="tx1"/>
                </a:solidFill>
                <a:effectLst/>
                <a:latin typeface="+mn-lt"/>
                <a:ea typeface="+mn-ea"/>
                <a:cs typeface="+mn-cs"/>
              </a:rPr>
              <a:t>); new text: calculated from 10.30.20_From </a:t>
            </a:r>
            <a:r>
              <a:rPr lang="en-US" sz="1200" kern="1200" dirty="0" err="1">
                <a:solidFill>
                  <a:schemeClr val="tx1"/>
                </a:solidFill>
                <a:effectLst/>
                <a:latin typeface="+mn-lt"/>
                <a:ea typeface="+mn-ea"/>
                <a:cs typeface="+mn-cs"/>
              </a:rPr>
              <a:t>Marshall_dose</a:t>
            </a:r>
            <a:r>
              <a:rPr lang="en-US" sz="1200" kern="1200" dirty="0">
                <a:solidFill>
                  <a:schemeClr val="tx1"/>
                </a:solidFill>
                <a:effectLst/>
                <a:latin typeface="+mn-lt"/>
                <a:ea typeface="+mn-ea"/>
                <a:cs typeface="+mn-cs"/>
              </a:rPr>
              <a:t> info (denominator of 762 used for Mono CLL population: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table 2 p 47)</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 CLL_ISS_SAP_final_05232019, p5</a:t>
            </a:r>
            <a:r>
              <a:rPr lang="en-US" dirty="0"/>
              <a:t>√</a:t>
            </a:r>
            <a:r>
              <a:rPr lang="en-US" sz="1200" kern="1200" dirty="0">
                <a:solidFill>
                  <a:schemeClr val="tx1"/>
                </a:solidFill>
                <a:effectLst/>
                <a:latin typeface="+mn-lt"/>
                <a:ea typeface="+mn-ea"/>
                <a:cs typeface="+mn-cs"/>
              </a:rPr>
              <a:t>; v1.0 19ACA009 ASCO ISS-10 Abstract Draft 1.3.20 Internal </a:t>
            </a:r>
            <a:r>
              <a:rPr lang="en-US" sz="1200" kern="1200" dirty="0" err="1">
                <a:solidFill>
                  <a:schemeClr val="tx1"/>
                </a:solidFill>
                <a:effectLst/>
                <a:latin typeface="+mn-lt"/>
                <a:ea typeface="+mn-ea"/>
                <a:cs typeface="+mn-cs"/>
              </a:rPr>
              <a:t>Review_mbaek</a:t>
            </a:r>
            <a:r>
              <a:rPr lang="en-US" sz="1200" kern="1200" dirty="0">
                <a:solidFill>
                  <a:schemeClr val="tx1"/>
                </a:solidFill>
                <a:effectLst/>
                <a:latin typeface="+mn-lt"/>
                <a:ea typeface="+mn-ea"/>
                <a:cs typeface="+mn-cs"/>
              </a:rPr>
              <a:t> (for n’s)</a:t>
            </a:r>
            <a:r>
              <a:rPr lang="en-US" dirty="0"/>
              <a: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TN vs RR </a:t>
            </a:r>
            <a:r>
              <a:rPr lang="en-US" sz="1200" kern="1200" dirty="0" err="1">
                <a:solidFill>
                  <a:schemeClr val="tx1"/>
                </a:solidFill>
                <a:effectLst/>
                <a:latin typeface="+mn-lt"/>
                <a:ea typeface="+mn-ea"/>
                <a:cs typeface="+mn-cs"/>
              </a:rPr>
              <a:t>pt</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t_tn_rr</a:t>
            </a:r>
            <a:r>
              <a:rPr lang="en-US" dirty="0"/>
              <a:t>√</a:t>
            </a: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Footnote b: Brown 2017 p4A</a:t>
            </a:r>
            <a:r>
              <a:rPr lang="en-US" dirty="0"/>
              <a:t>√</a:t>
            </a:r>
          </a:p>
          <a:p>
            <a:pPr lvl="0">
              <a:defRPr/>
            </a:pPr>
            <a:r>
              <a:rPr lang="en-US" sz="1200" kern="1200" dirty="0">
                <a:solidFill>
                  <a:schemeClr val="tx1"/>
                </a:solidFill>
                <a:effectLst/>
                <a:latin typeface="+mn-lt"/>
                <a:ea typeface="+mn-ea"/>
                <a:cs typeface="+mn-cs"/>
              </a:rPr>
              <a:t>Footnote c: 10.30.20_From </a:t>
            </a:r>
            <a:r>
              <a:rPr lang="en-US" sz="1200" kern="1200" dirty="0" err="1">
                <a:solidFill>
                  <a:schemeClr val="tx1"/>
                </a:solidFill>
                <a:effectLst/>
                <a:latin typeface="+mn-lt"/>
                <a:ea typeface="+mn-ea"/>
                <a:cs typeface="+mn-cs"/>
              </a:rPr>
              <a:t>Marshall_dose</a:t>
            </a:r>
            <a:r>
              <a:rPr lang="en-US" sz="1200" kern="1200" dirty="0">
                <a:solidFill>
                  <a:schemeClr val="tx1"/>
                </a:solidFill>
                <a:effectLst/>
                <a:latin typeface="+mn-lt"/>
                <a:ea typeface="+mn-ea"/>
                <a:cs typeface="+mn-cs"/>
              </a:rPr>
              <a:t> info</a:t>
            </a:r>
          </a:p>
          <a:p>
            <a:pPr lvl="0">
              <a:defRPr/>
            </a:pPr>
            <a:endParaRPr lang="en-US" dirty="0"/>
          </a:p>
          <a:p>
            <a:r>
              <a:rPr lang="en-US" sz="1200" kern="1200" dirty="0">
                <a:effectLst/>
                <a:latin typeface="+mn-lt"/>
                <a:ea typeface="+mn-ea"/>
                <a:cs typeface="+mn-cs"/>
              </a:rPr>
              <a:t>New </a:t>
            </a:r>
            <a:r>
              <a:rPr lang="en-US" sz="1200" kern="1200" dirty="0" err="1">
                <a:effectLst/>
                <a:latin typeface="+mn-lt"/>
                <a:ea typeface="+mn-ea"/>
                <a:cs typeface="+mn-cs"/>
              </a:rPr>
              <a:t>subbullets</a:t>
            </a:r>
            <a:r>
              <a:rPr lang="en-US" sz="1200" kern="1200" dirty="0">
                <a:effectLst/>
                <a:latin typeface="+mn-lt"/>
                <a:ea typeface="+mn-ea"/>
                <a:cs typeface="+mn-cs"/>
              </a:rPr>
              <a:t>: Info in previous table (TN vs RR </a:t>
            </a:r>
            <a:r>
              <a:rPr lang="en-US" sz="1200" kern="1200" dirty="0" err="1">
                <a:effectLst/>
                <a:latin typeface="+mn-lt"/>
                <a:ea typeface="+mn-ea"/>
                <a:cs typeface="+mn-cs"/>
              </a:rPr>
              <a:t>pt</a:t>
            </a:r>
            <a:r>
              <a:rPr lang="en-US" sz="1200" kern="1200" dirty="0">
                <a:effectLst/>
                <a:latin typeface="+mn-lt"/>
                <a:ea typeface="+mn-ea"/>
                <a:cs typeface="+mn-cs"/>
              </a:rPr>
              <a:t> #s: </a:t>
            </a:r>
            <a:r>
              <a:rPr lang="en-US" sz="1200" kern="1200" dirty="0" err="1">
                <a:effectLst/>
                <a:latin typeface="+mn-lt"/>
                <a:ea typeface="+mn-ea"/>
                <a:cs typeface="+mn-cs"/>
              </a:rPr>
              <a:t>t_tn_rr</a:t>
            </a:r>
            <a:r>
              <a:rPr lang="en-US" sz="1200" kern="1200" dirty="0">
                <a:effectLst/>
                <a:latin typeface="+mn-lt"/>
                <a:ea typeface="+mn-ea"/>
                <a:cs typeface="+mn-cs"/>
              </a:rPr>
              <a:t>); additional info from NCT entries: NCT02029443 p1, p2, p3; </a:t>
            </a:r>
            <a:r>
              <a:rPr lang="en-US" sz="1200" dirty="0"/>
              <a:t>NCT02475681, p1, p2, p3</a:t>
            </a:r>
            <a:r>
              <a:rPr lang="en-US" dirty="0"/>
              <a:t>√</a:t>
            </a:r>
            <a:r>
              <a:rPr lang="en-US" sz="1200" dirty="0"/>
              <a:t>; NCT02970318, p1, p2, p3</a:t>
            </a:r>
            <a:r>
              <a:rPr lang="en-US" dirty="0"/>
              <a:t>√</a:t>
            </a:r>
            <a:r>
              <a:rPr lang="en-US" sz="1200" dirty="0"/>
              <a:t>; NCT02337829, p1, p2, p3</a:t>
            </a:r>
            <a:r>
              <a:rPr lang="en-US" dirty="0"/>
              <a:t>√</a:t>
            </a:r>
            <a:endParaRPr lang="en-US" sz="1200" kern="1200" dirty="0">
              <a:effectLst/>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a:t>
            </a:fld>
            <a:endParaRPr lang="en-US" dirty="0"/>
          </a:p>
        </p:txBody>
      </p:sp>
    </p:spTree>
    <p:extLst>
      <p:ext uri="{BB962C8B-B14F-4D97-AF65-F5344CB8AC3E}">
        <p14:creationId xmlns:p14="http://schemas.microsoft.com/office/powerpoint/2010/main" val="77674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5325"/>
            <a:ext cx="6156325" cy="34623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footnote b: Incident of card risks among cardiac and non cardiac AEs plus hypertension (green highlight p1 and p3-6 [all PTs except those for the SOCs of cardiac disorders, respiratory thoracic and mediastinal disorders</a:t>
            </a:r>
            <a:r>
              <a:rPr lang="en-US" sz="1200" kern="1200">
                <a:solidFill>
                  <a:schemeClr val="tx1"/>
                </a:solidFill>
                <a:effectLst/>
                <a:latin typeface="+mn-lt"/>
                <a:ea typeface="+mn-ea"/>
                <a:cs typeface="+mn-cs"/>
              </a:rPr>
              <a:t>, surgical </a:t>
            </a:r>
            <a:r>
              <a:rPr lang="en-US" sz="1200" kern="1200" dirty="0">
                <a:solidFill>
                  <a:schemeClr val="tx1"/>
                </a:solidFill>
                <a:effectLst/>
                <a:latin typeface="+mn-lt"/>
                <a:ea typeface="+mn-ea"/>
                <a:cs typeface="+mn-cs"/>
              </a:rPr>
              <a:t>and medical procedures, and vascular disorders listed in full)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addition to </a:t>
            </a: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2: </a:t>
            </a:r>
            <a:r>
              <a:rPr lang="en-US" sz="1200" kern="1200" baseline="0" dirty="0">
                <a:solidFill>
                  <a:schemeClr val="tx1"/>
                </a:solidFill>
                <a:effectLst/>
                <a:latin typeface="+mn-lt"/>
                <a:ea typeface="+mn-ea"/>
                <a:cs typeface="+mn-cs"/>
              </a:rPr>
              <a:t>ISS Tables, Table 1 p2</a:t>
            </a:r>
            <a:r>
              <a:rPr lang="en-US" dirty="0"/>
              <a:t>√ (newly added data also on p2)</a:t>
            </a: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Bullet 1: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able</a:t>
            </a:r>
            <a:r>
              <a:rPr lang="en-US" sz="1200" kern="1200" baseline="0" dirty="0">
                <a:solidFill>
                  <a:schemeClr val="tx1"/>
                </a:solidFill>
                <a:effectLst/>
                <a:latin typeface="+mn-lt"/>
                <a:ea typeface="+mn-ea"/>
                <a:cs typeface="+mn-cs"/>
              </a:rPr>
              <a:t> 1 p2</a:t>
            </a:r>
          </a:p>
          <a:p>
            <a:pPr lvl="0">
              <a:defRPr/>
            </a:pPr>
            <a:r>
              <a:rPr lang="en-US" sz="1200" kern="1200" baseline="0" dirty="0" err="1">
                <a:solidFill>
                  <a:schemeClr val="tx1"/>
                </a:solidFill>
                <a:effectLst/>
                <a:latin typeface="+mn-lt"/>
                <a:ea typeface="+mn-ea"/>
                <a:cs typeface="+mn-cs"/>
              </a:rPr>
              <a:t>Subbullet</a:t>
            </a:r>
            <a:r>
              <a:rPr lang="en-US" sz="1200" kern="1200" baseline="0" dirty="0">
                <a:solidFill>
                  <a:schemeClr val="tx1"/>
                </a:solidFill>
                <a:effectLst/>
                <a:latin typeface="+mn-lt"/>
                <a:ea typeface="+mn-ea"/>
                <a:cs typeface="+mn-cs"/>
              </a:rPr>
              <a:t> 1: ISS Tables, Table 1 p2</a:t>
            </a:r>
            <a:r>
              <a:rPr lang="en-US" dirty="0"/>
              <a:t>√ (newly added data also on p2)</a:t>
            </a:r>
            <a:endParaRPr lang="en-US" sz="1200" kern="1200" baseline="0" dirty="0">
              <a:solidFill>
                <a:schemeClr val="tx1"/>
              </a:solidFill>
              <a:effectLst/>
              <a:latin typeface="+mn-lt"/>
              <a:ea typeface="+mn-ea"/>
              <a:cs typeface="+mn-cs"/>
            </a:endParaRPr>
          </a:p>
          <a:p>
            <a:pPr lvl="0">
              <a:defRPr/>
            </a:pPr>
            <a:r>
              <a:rPr lang="en-US" sz="1200" kern="1200" baseline="0" dirty="0" err="1">
                <a:solidFill>
                  <a:schemeClr val="tx1"/>
                </a:solidFill>
                <a:effectLst/>
                <a:latin typeface="+mn-lt"/>
                <a:ea typeface="+mn-ea"/>
                <a:cs typeface="+mn-cs"/>
              </a:rPr>
              <a:t>Subbullet</a:t>
            </a:r>
            <a:r>
              <a:rPr lang="en-US" sz="1200" kern="1200" baseline="0" dirty="0">
                <a:solidFill>
                  <a:schemeClr val="tx1"/>
                </a:solidFill>
                <a:effectLst/>
                <a:latin typeface="+mn-lt"/>
                <a:ea typeface="+mn-ea"/>
                <a:cs typeface="+mn-cs"/>
              </a:rPr>
              <a:t> 2: </a:t>
            </a:r>
            <a:r>
              <a:rPr lang="en-US" sz="1200" kern="1200" baseline="0" dirty="0" err="1">
                <a:solidFill>
                  <a:schemeClr val="tx1"/>
                </a:solidFill>
                <a:effectLst/>
                <a:latin typeface="+mn-lt"/>
                <a:ea typeface="+mn-ea"/>
                <a:cs typeface="+mn-cs"/>
              </a:rPr>
              <a:t>ISS_Tables</a:t>
            </a:r>
            <a:r>
              <a:rPr lang="en-US" sz="1200" kern="1200" baseline="0" dirty="0">
                <a:solidFill>
                  <a:schemeClr val="tx1"/>
                </a:solidFill>
                <a:effectLst/>
                <a:latin typeface="+mn-lt"/>
                <a:ea typeface="+mn-ea"/>
                <a:cs typeface="+mn-cs"/>
              </a:rPr>
              <a:t>, table 4.1 p208</a:t>
            </a:r>
            <a:r>
              <a:rPr lang="en-US" dirty="0"/>
              <a:t>√</a:t>
            </a:r>
            <a:endParaRPr lang="en-US" sz="1200" kern="1200" baseline="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Bullet 2: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p1900</a:t>
            </a:r>
            <a:r>
              <a:rPr lang="en-US" dirty="0"/>
              <a:t>√</a:t>
            </a:r>
            <a:endParaRPr lang="en-US" sz="1200" kern="1200" dirty="0">
              <a:solidFill>
                <a:schemeClr val="tx1"/>
              </a:solidFill>
              <a:effectLst/>
              <a:latin typeface="+mn-lt"/>
              <a:ea typeface="+mn-ea"/>
              <a:cs typeface="+mn-cs"/>
            </a:endParaRPr>
          </a:p>
          <a:p>
            <a:pPr>
              <a:defRPr/>
            </a:pP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t_eci_card_disc</a:t>
            </a:r>
            <a:r>
              <a:rPr lang="en-US" dirty="0"/>
              <a:t>√</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2 and footnote b: Incident of card risks among cardiac and non cardiac AEs plus hypertension</a:t>
            </a:r>
          </a:p>
          <a:p>
            <a:pPr lvl="0">
              <a:defRPr/>
            </a:pPr>
            <a:r>
              <a:rPr lang="en-US" sz="1200" kern="1200" dirty="0">
                <a:solidFill>
                  <a:schemeClr val="tx1"/>
                </a:solidFill>
                <a:effectLst/>
                <a:latin typeface="+mn-lt"/>
                <a:ea typeface="+mn-ea"/>
                <a:cs typeface="+mn-cs"/>
              </a:rPr>
              <a:t>Table: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table 2 p 47-9, Table 3 p116, </a:t>
            </a:r>
            <a:r>
              <a:rPr lang="en-US" sz="1200" kern="1200" dirty="0" err="1">
                <a:solidFill>
                  <a:schemeClr val="tx1"/>
                </a:solidFill>
                <a:effectLst/>
                <a:latin typeface="+mn-lt"/>
                <a:ea typeface="+mn-ea"/>
                <a:cs typeface="+mn-cs"/>
              </a:rPr>
              <a:t>t_tn_rr</a:t>
            </a:r>
            <a:r>
              <a:rPr lang="en-US" dirty="0"/>
              <a:t> √</a:t>
            </a:r>
          </a:p>
          <a:p>
            <a:pPr lvl="0">
              <a:defRPr/>
            </a:pPr>
            <a:endParaRPr lang="en-US" dirty="0"/>
          </a:p>
          <a:p>
            <a:pPr lvl="0">
              <a:defRPr/>
            </a:pPr>
            <a:r>
              <a:rPr lang="en-US" dirty="0"/>
              <a:t>New table data: </a:t>
            </a:r>
            <a:r>
              <a:rPr lang="en-US" dirty="0" err="1"/>
              <a:t>t_bchar_cv</a:t>
            </a:r>
            <a:r>
              <a:rPr lang="en-US" dirty="0"/>
              <a:t>; </a:t>
            </a:r>
            <a:r>
              <a:rPr lang="en-US" dirty="0" err="1"/>
              <a:t>t_dem_cv</a:t>
            </a:r>
            <a:r>
              <a:rPr lang="en-US" dirty="0"/>
              <a:t>; </a:t>
            </a:r>
            <a:r>
              <a:rPr lang="en-US" dirty="0" err="1"/>
              <a:t>t_cv_rrtn</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5</a:t>
            </a:fld>
            <a:endParaRPr lang="en-US" dirty="0"/>
          </a:p>
        </p:txBody>
      </p:sp>
    </p:spTree>
    <p:extLst>
      <p:ext uri="{BB962C8B-B14F-4D97-AF65-F5344CB8AC3E}">
        <p14:creationId xmlns:p14="http://schemas.microsoft.com/office/powerpoint/2010/main" val="141404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Annotation for number of events in table: abstract for 199 events overall and 51 grade &gt;=3; </a:t>
            </a:r>
            <a:r>
              <a:rPr lang="en-US" sz="1200" kern="1200" dirty="0" err="1">
                <a:solidFill>
                  <a:schemeClr val="tx1"/>
                </a:solidFill>
                <a:effectLst/>
                <a:latin typeface="+mn-lt"/>
                <a:ea typeface="+mn-ea"/>
                <a:cs typeface="+mn-cs"/>
              </a:rPr>
              <a:t>l_eci_card_anygr_with</a:t>
            </a:r>
            <a:r>
              <a:rPr lang="en-US" sz="1200" kern="1200" dirty="0">
                <a:solidFill>
                  <a:schemeClr val="tx1"/>
                </a:solidFill>
                <a:effectLst/>
                <a:latin typeface="+mn-lt"/>
                <a:ea typeface="+mn-ea"/>
                <a:cs typeface="+mn-cs"/>
              </a:rPr>
              <a:t> hl (most common events in table color coded in listing)</a:t>
            </a:r>
          </a:p>
          <a:p>
            <a:r>
              <a:rPr lang="en-US" sz="1200" kern="1200" dirty="0">
                <a:solidFill>
                  <a:schemeClr val="tx1"/>
                </a:solidFill>
                <a:effectLst/>
                <a:latin typeface="+mn-lt"/>
                <a:ea typeface="+mn-ea"/>
                <a:cs typeface="+mn-cs"/>
              </a:rPr>
              <a:t>Annotation for newly added data in </a:t>
            </a: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1: CLL pop – Filtered for DC (has been filtered for action taken [column K] to equal drug withdrawn)</a:t>
            </a:r>
          </a:p>
          <a:p>
            <a:r>
              <a:rPr lang="en-US" sz="1200" kern="1200" dirty="0">
                <a:solidFill>
                  <a:schemeClr val="tx1"/>
                </a:solidFill>
                <a:effectLst/>
                <a:latin typeface="+mn-lt"/>
                <a:ea typeface="+mn-ea"/>
                <a:cs typeface="+mn-cs"/>
              </a:rPr>
              <a:t>Annotation for newly added data in footnote b: 10-29-20_From </a:t>
            </a:r>
            <a:r>
              <a:rPr lang="en-US" sz="1200" kern="1200" dirty="0" err="1">
                <a:solidFill>
                  <a:schemeClr val="tx1"/>
                </a:solidFill>
                <a:effectLst/>
                <a:latin typeface="+mn-lt"/>
                <a:ea typeface="+mn-ea"/>
                <a:cs typeface="+mn-cs"/>
              </a:rPr>
              <a:t>Marshall_FW</a:t>
            </a:r>
            <a:r>
              <a:rPr lang="en-US" sz="1200" kern="1200" dirty="0">
                <a:solidFill>
                  <a:schemeClr val="tx1"/>
                </a:solidFill>
                <a:effectLst/>
                <a:latin typeface="+mn-lt"/>
                <a:ea typeface="+mn-ea"/>
                <a:cs typeface="+mn-cs"/>
              </a:rPr>
              <a:t> Data Questions ASH Pooled CV Poster (highlighted text)</a:t>
            </a:r>
          </a:p>
          <a:p>
            <a:r>
              <a:rPr lang="en-US" sz="1200" kern="1200" dirty="0">
                <a:solidFill>
                  <a:schemeClr val="tx1"/>
                </a:solidFill>
                <a:effectLst/>
                <a:latin typeface="+mn-lt"/>
                <a:ea typeface="+mn-ea"/>
                <a:cs typeface="+mn-cs"/>
              </a:rPr>
              <a:t>Annotation for newly added data in footnote d: 10-30-20_From </a:t>
            </a:r>
            <a:r>
              <a:rPr lang="en-US" sz="1200" kern="1200" dirty="0" err="1">
                <a:solidFill>
                  <a:schemeClr val="tx1"/>
                </a:solidFill>
                <a:effectLst/>
                <a:latin typeface="+mn-lt"/>
                <a:ea typeface="+mn-ea"/>
                <a:cs typeface="+mn-cs"/>
              </a:rPr>
              <a:t>Nataliya_FW</a:t>
            </a:r>
            <a:r>
              <a:rPr lang="en-US" sz="1200" kern="1200" dirty="0">
                <a:solidFill>
                  <a:schemeClr val="tx1"/>
                </a:solidFill>
                <a:effectLst/>
                <a:latin typeface="+mn-lt"/>
                <a:ea typeface="+mn-ea"/>
                <a:cs typeface="+mn-cs"/>
              </a:rPr>
              <a:t> Data Questions ASH Pooled CV Poster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Annotation for fact-check: ASH 2020 Pooled CV Abstract FINAL 8.6.20_to AZ 9.22.20 </a:t>
            </a:r>
            <a:r>
              <a:rPr lang="en-US" sz="1200" kern="1200" dirty="0" err="1">
                <a:effectLst/>
                <a:latin typeface="+mn-lt"/>
                <a:ea typeface="+mn-ea"/>
                <a:cs typeface="+mn-cs"/>
              </a:rPr>
              <a:t>ISS_Tables</a:t>
            </a:r>
            <a:r>
              <a:rPr lang="en-US" sz="1200" kern="1200" dirty="0">
                <a:effectLst/>
                <a:latin typeface="+mn-lt"/>
                <a:ea typeface="+mn-ea"/>
                <a:cs typeface="+mn-cs"/>
              </a:rPr>
              <a:t>, p1900</a:t>
            </a:r>
            <a:r>
              <a:rPr lang="en-US" dirty="0"/>
              <a:t> √</a:t>
            </a:r>
            <a:endParaRPr lang="en-US" sz="1200" kern="1200" dirty="0">
              <a:effectLst/>
              <a:latin typeface="+mn-lt"/>
              <a:ea typeface="+mn-ea"/>
              <a:cs typeface="+mn-cs"/>
            </a:endParaRPr>
          </a:p>
          <a:p>
            <a:r>
              <a:rPr lang="en-US" sz="1200" kern="1200" dirty="0">
                <a:solidFill>
                  <a:schemeClr val="tx1"/>
                </a:solidFill>
                <a:effectLst/>
                <a:latin typeface="+mn-lt"/>
                <a:ea typeface="+mn-ea"/>
                <a:cs typeface="+mn-cs"/>
              </a:rPr>
              <a:t>CLL pop - All grade 3 or greater cardiac AEs -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and other (column K, orange cells).</a:t>
            </a:r>
          </a:p>
          <a:p>
            <a:r>
              <a:rPr lang="en-US" sz="1200" kern="1200" dirty="0">
                <a:solidFill>
                  <a:schemeClr val="tx1"/>
                </a:solidFill>
                <a:effectLst/>
                <a:latin typeface="+mn-lt"/>
                <a:ea typeface="+mn-ea"/>
                <a:cs typeface="+mn-cs"/>
              </a:rPr>
              <a:t>For footnote d: CLL pop - Filtered for gr 5 AEs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Full annotation: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Footnote a: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p1900; </a:t>
            </a:r>
            <a:r>
              <a:rPr lang="en-US" sz="1200" kern="1200" dirty="0" err="1">
                <a:solidFill>
                  <a:schemeClr val="tx1"/>
                </a:solidFill>
                <a:effectLst/>
                <a:latin typeface="+mn-lt"/>
                <a:ea typeface="+mn-ea"/>
                <a:cs typeface="+mn-cs"/>
              </a:rPr>
              <a:t>l_eci_card_anygr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Footnote b: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p1900</a:t>
            </a:r>
          </a:p>
          <a:p>
            <a:r>
              <a:rPr lang="en-US" sz="1200" kern="1200" dirty="0">
                <a:solidFill>
                  <a:schemeClr val="tx1"/>
                </a:solidFill>
                <a:effectLst/>
                <a:latin typeface="+mn-lt"/>
                <a:ea typeface="+mn-ea"/>
                <a:cs typeface="+mn-cs"/>
              </a:rPr>
              <a:t>Bullet 1 and footnote c: CLL pop - All grade 3 or greater cardiac AEs -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and other (all grade &gt;=3 tab, unique pts with last dose date (column D) of 'ongoing' for pts continuing treatment; unique patients with “DRUG WITHDRAWN” in column K); </a:t>
            </a:r>
            <a:r>
              <a:rPr lang="en-US" sz="1200" kern="1200" dirty="0" err="1">
                <a:solidFill>
                  <a:schemeClr val="tx1"/>
                </a:solidFill>
                <a:effectLst/>
                <a:latin typeface="+mn-lt"/>
                <a:ea typeface="+mn-ea"/>
                <a:cs typeface="+mn-cs"/>
              </a:rPr>
              <a:t>l_disc_card</a:t>
            </a:r>
            <a:r>
              <a:rPr lang="en-US" sz="1200" kern="1200" dirty="0">
                <a:solidFill>
                  <a:schemeClr val="tx1"/>
                </a:solidFill>
                <a:effectLst/>
                <a:latin typeface="+mn-lt"/>
                <a:ea typeface="+mn-ea"/>
                <a:cs typeface="+mn-cs"/>
              </a:rPr>
              <a:t> (note </a:t>
            </a:r>
            <a:r>
              <a:rPr lang="en-US" sz="1200" kern="1200" dirty="0" err="1">
                <a:solidFill>
                  <a:schemeClr val="tx1"/>
                </a:solidFill>
                <a:effectLst/>
                <a:latin typeface="+mn-lt"/>
                <a:ea typeface="+mn-ea"/>
                <a:cs typeface="+mn-cs"/>
              </a:rPr>
              <a:t>pt</a:t>
            </a:r>
            <a:r>
              <a:rPr lang="en-US" sz="1200" kern="1200" dirty="0">
                <a:solidFill>
                  <a:schemeClr val="tx1"/>
                </a:solidFill>
                <a:effectLst/>
                <a:latin typeface="+mn-lt"/>
                <a:ea typeface="+mn-ea"/>
                <a:cs typeface="+mn-cs"/>
              </a:rPr>
              <a:t> ACE-CL-001-01-002 [on p1] ACE-CL-007-040-2504 [p2] and ACE-CL-007-288-2506 [p3] are repeated in left column)</a:t>
            </a:r>
          </a:p>
          <a:p>
            <a:r>
              <a:rPr lang="en-US" sz="1200" kern="1200" dirty="0">
                <a:solidFill>
                  <a:schemeClr val="tx1"/>
                </a:solidFill>
                <a:effectLst/>
                <a:latin typeface="+mn-lt"/>
                <a:ea typeface="+mn-ea"/>
                <a:cs typeface="+mn-cs"/>
              </a:rPr>
              <a:t>Events resulting in DC-CLL pop SS – These events are highlighted in the </a:t>
            </a:r>
            <a:r>
              <a:rPr lang="en-US" sz="1200" kern="1200" dirty="0" err="1">
                <a:solidFill>
                  <a:schemeClr val="tx1"/>
                </a:solidFill>
                <a:effectLst/>
                <a:latin typeface="+mn-lt"/>
                <a:ea typeface="+mn-ea"/>
                <a:cs typeface="+mn-cs"/>
              </a:rPr>
              <a:t>l_disc_card</a:t>
            </a:r>
            <a:r>
              <a:rPr lang="en-US" sz="1200" kern="1200" dirty="0">
                <a:solidFill>
                  <a:schemeClr val="tx1"/>
                </a:solidFill>
                <a:effectLst/>
                <a:latin typeface="+mn-lt"/>
                <a:ea typeface="+mn-ea"/>
                <a:cs typeface="+mn-cs"/>
              </a:rPr>
              <a:t> listing. Total of 10 pts who dc due to AEs in </a:t>
            </a:r>
            <a:r>
              <a:rPr lang="en-US" sz="1200" kern="1200" dirty="0" err="1">
                <a:solidFill>
                  <a:schemeClr val="tx1"/>
                </a:solidFill>
                <a:effectLst/>
                <a:latin typeface="+mn-lt"/>
                <a:ea typeface="+mn-ea"/>
                <a:cs typeface="+mn-cs"/>
              </a:rPr>
              <a:t>l_disc_card</a:t>
            </a:r>
            <a:r>
              <a:rPr lang="en-US" sz="1200" kern="1200" dirty="0">
                <a:solidFill>
                  <a:schemeClr val="tx1"/>
                </a:solidFill>
                <a:effectLst/>
                <a:latin typeface="+mn-lt"/>
                <a:ea typeface="+mn-ea"/>
                <a:cs typeface="+mn-cs"/>
              </a:rPr>
              <a:t> table minus the 6 pts who dc due to grade &gt;=3 AEs equals 4 pts who dc due to other AEs.</a:t>
            </a:r>
          </a:p>
          <a:p>
            <a:r>
              <a:rPr lang="en-US" sz="1200" kern="1200" dirty="0">
                <a:solidFill>
                  <a:schemeClr val="tx1"/>
                </a:solidFill>
                <a:effectLst/>
                <a:latin typeface="+mn-lt"/>
                <a:ea typeface="+mn-ea"/>
                <a:cs typeface="+mn-cs"/>
              </a:rPr>
              <a:t>Bullet 2, </a:t>
            </a:r>
            <a:r>
              <a:rPr lang="en-US" sz="1200" kern="1200" dirty="0" err="1">
                <a:solidFill>
                  <a:schemeClr val="tx1"/>
                </a:solidFill>
                <a:effectLst/>
                <a:latin typeface="+mn-lt"/>
                <a:ea typeface="+mn-ea"/>
                <a:cs typeface="+mn-cs"/>
              </a:rPr>
              <a:t>subbullets</a:t>
            </a:r>
            <a:r>
              <a:rPr lang="en-US" sz="1200" kern="1200" dirty="0">
                <a:solidFill>
                  <a:schemeClr val="tx1"/>
                </a:solidFill>
                <a:effectLst/>
                <a:latin typeface="+mn-lt"/>
                <a:ea typeface="+mn-ea"/>
                <a:cs typeface="+mn-cs"/>
              </a:rPr>
              <a:t>, and footnote d: CLL pop - All grade 3 or greater cardiac AEs -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and other (created based on </a:t>
            </a:r>
            <a:r>
              <a:rPr lang="en-US" sz="1200" kern="1200" dirty="0" err="1">
                <a:solidFill>
                  <a:schemeClr val="tx1"/>
                </a:solidFill>
                <a:effectLst/>
                <a:latin typeface="+mn-lt"/>
                <a:ea typeface="+mn-ea"/>
                <a:cs typeface="+mn-cs"/>
              </a:rPr>
              <a:t>l_eci_afib</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l_eci_card_excluding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listings)</a:t>
            </a:r>
          </a:p>
          <a:p>
            <a:r>
              <a:rPr lang="en-US" sz="1200" kern="1200" dirty="0">
                <a:solidFill>
                  <a:schemeClr val="tx1"/>
                </a:solidFill>
                <a:effectLst/>
                <a:latin typeface="+mn-lt"/>
                <a:ea typeface="+mn-ea"/>
                <a:cs typeface="+mn-cs"/>
              </a:rPr>
              <a:t>all grade &gt;=3 tab sorted by action taken (column K); RE 20ACA020 ASH 2020 Pooled CV Abstract (Review Requested by July 6) - </a:t>
            </a:r>
            <a:r>
              <a:rPr lang="en-US" sz="1200" kern="1200" dirty="0" err="1">
                <a:solidFill>
                  <a:schemeClr val="tx1"/>
                </a:solidFill>
                <a:effectLst/>
                <a:latin typeface="+mn-lt"/>
                <a:ea typeface="+mn-ea"/>
                <a:cs typeface="+mn-cs"/>
              </a:rPr>
              <a:t>Baek</a:t>
            </a:r>
            <a:r>
              <a:rPr lang="en-US" sz="1200" kern="1200" dirty="0">
                <a:solidFill>
                  <a:schemeClr val="tx1"/>
                </a:solidFill>
                <a:effectLst/>
                <a:latin typeface="+mn-lt"/>
                <a:ea typeface="+mn-ea"/>
                <a:cs typeface="+mn-cs"/>
              </a:rPr>
              <a:t> Query Response 7.2.20 (that none of the patients with missing 'action taken' had dosing changes and that the gr 5 cardiac failure should be counted as both a delay and discontinuation); Per Marshall, dose delay and dose interruption are the same thing: Marshall 7.17 FW Urgent Request from Dr. Brown ASH Pooled CV abstract; Resolved - CLL pop - All grade 3 or greater cardiac AEs -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and other (highlighted rows; dose interruption=dose delay and empty cell = no dose change).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6</a:t>
            </a:fld>
            <a:endParaRPr lang="en-US" dirty="0"/>
          </a:p>
        </p:txBody>
      </p:sp>
    </p:spTree>
    <p:extLst>
      <p:ext uri="{BB962C8B-B14F-4D97-AF65-F5344CB8AC3E}">
        <p14:creationId xmlns:p14="http://schemas.microsoft.com/office/powerpoint/2010/main" val="270592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Annotation for addition to footnote b: </a:t>
            </a:r>
            <a:r>
              <a:rPr lang="en-US" sz="1200" kern="1200" dirty="0">
                <a:solidFill>
                  <a:schemeClr val="tx1"/>
                </a:solidFill>
                <a:effectLst/>
                <a:latin typeface="+mn-lt"/>
                <a:ea typeface="+mn-ea"/>
                <a:cs typeface="+mn-cs"/>
              </a:rPr>
              <a:t>Incident of card risks among cardiac and non cardiac AEs plus hypertension (green highlight p2)</a:t>
            </a:r>
          </a:p>
          <a:p>
            <a:pPr>
              <a:defRPr/>
            </a:pPr>
            <a:endParaRPr lang="en-US" dirty="0"/>
          </a:p>
          <a:p>
            <a:pPr>
              <a:defRPr/>
            </a:pPr>
            <a:r>
              <a:rPr lang="en-US" dirty="0"/>
              <a:t>Annotations:</a:t>
            </a:r>
          </a:p>
          <a:p>
            <a:pPr lvl="0">
              <a:defRPr/>
            </a:pPr>
            <a:r>
              <a:rPr lang="en-US" sz="1200" kern="1200" dirty="0">
                <a:solidFill>
                  <a:schemeClr val="tx1"/>
                </a:solidFill>
                <a:effectLst/>
                <a:latin typeface="+mn-lt"/>
                <a:ea typeface="+mn-ea"/>
                <a:cs typeface="+mn-cs"/>
              </a:rPr>
              <a:t>Failure plots: </a:t>
            </a:r>
            <a:r>
              <a:rPr lang="en-US" sz="1200" kern="1200" dirty="0" err="1">
                <a:solidFill>
                  <a:schemeClr val="tx1"/>
                </a:solidFill>
                <a:effectLst/>
                <a:latin typeface="+mn-lt"/>
                <a:ea typeface="+mn-ea"/>
                <a:cs typeface="+mn-cs"/>
              </a:rPr>
              <a:t>f_ttonset_cv_months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f_ttonset_afib_months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f_ttonset_htn_months</a:t>
            </a: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Inset text within cardiac failure plot: </a:t>
            </a:r>
            <a:r>
              <a:rPr lang="en-US" sz="1200" kern="1200" dirty="0" err="1">
                <a:solidFill>
                  <a:schemeClr val="tx1"/>
                </a:solidFill>
                <a:effectLst/>
                <a:latin typeface="+mn-lt"/>
                <a:ea typeface="+mn-ea"/>
                <a:cs typeface="+mn-cs"/>
              </a:rPr>
              <a:t>t_tte_cv</a:t>
            </a: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Inset text within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/flutter and </a:t>
            </a:r>
            <a:r>
              <a:rPr lang="en-US" sz="1200" kern="1200" dirty="0" err="1">
                <a:solidFill>
                  <a:schemeClr val="tx1"/>
                </a:solidFill>
                <a:effectLst/>
                <a:latin typeface="+mn-lt"/>
                <a:ea typeface="+mn-ea"/>
                <a:cs typeface="+mn-cs"/>
              </a:rPr>
              <a:t>htn</a:t>
            </a:r>
            <a:r>
              <a:rPr lang="en-US" sz="1200" kern="1200" dirty="0">
                <a:solidFill>
                  <a:schemeClr val="tx1"/>
                </a:solidFill>
                <a:effectLst/>
                <a:latin typeface="+mn-lt"/>
                <a:ea typeface="+mn-ea"/>
                <a:cs typeface="+mn-cs"/>
              </a:rPr>
              <a:t> failure plot: </a:t>
            </a:r>
            <a:r>
              <a:rPr lang="en-US" sz="1200" kern="1200" dirty="0" err="1">
                <a:solidFill>
                  <a:schemeClr val="tx1"/>
                </a:solidFill>
                <a:effectLst/>
                <a:latin typeface="+mn-lt"/>
                <a:ea typeface="+mn-ea"/>
                <a:cs typeface="+mn-cs"/>
              </a:rPr>
              <a:t>t_tte_afib_months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t_tte_htn_months</a:t>
            </a:r>
            <a:endParaRPr lang="en-US" sz="1200" kern="1200" dirty="0">
              <a:solidFill>
                <a:schemeClr val="tx1"/>
              </a:solidFill>
              <a:effectLst/>
              <a:latin typeface="+mn-lt"/>
              <a:ea typeface="+mn-ea"/>
              <a:cs typeface="+mn-cs"/>
            </a:endParaRPr>
          </a:p>
          <a:p>
            <a:pPr>
              <a:defRPr/>
            </a:pPr>
            <a:r>
              <a:rPr lang="en-US" dirty="0"/>
              <a:t>Bullet 1: </a:t>
            </a:r>
            <a:r>
              <a:rPr lang="en-US" dirty="0" err="1"/>
              <a:t>ISS_Tables</a:t>
            </a:r>
            <a:r>
              <a:rPr lang="en-US" dirty="0"/>
              <a:t>, p1869 (for incidence); </a:t>
            </a:r>
            <a:r>
              <a:rPr lang="en-US" sz="1200" kern="1200" dirty="0" err="1">
                <a:solidFill>
                  <a:schemeClr val="tx1"/>
                </a:solidFill>
                <a:effectLst/>
                <a:latin typeface="+mn-lt"/>
                <a:ea typeface="+mn-ea"/>
                <a:cs typeface="+mn-cs"/>
              </a:rPr>
              <a:t>l_afib_mh</a:t>
            </a:r>
            <a:r>
              <a:rPr lang="en-US" sz="1200" kern="1200" dirty="0">
                <a:solidFill>
                  <a:schemeClr val="tx1"/>
                </a:solidFill>
                <a:effectLst/>
                <a:latin typeface="+mn-lt"/>
                <a:ea typeface="+mn-ea"/>
                <a:cs typeface="+mn-cs"/>
              </a:rPr>
              <a:t> (sorted to show pts with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events from 4 included studies who had history of arrhythmia/</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/flutter)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Bullet 2: </a:t>
            </a:r>
            <a:r>
              <a:rPr lang="en-US" dirty="0" err="1"/>
              <a:t>ISS_Tables</a:t>
            </a:r>
            <a:r>
              <a:rPr lang="en-US" dirty="0"/>
              <a:t>, p1869 (for incidence); </a:t>
            </a:r>
            <a:r>
              <a:rPr lang="en-US" sz="1200" kern="1200" dirty="0">
                <a:solidFill>
                  <a:schemeClr val="tx1"/>
                </a:solidFill>
                <a:effectLst/>
                <a:latin typeface="+mn-lt"/>
                <a:ea typeface="+mn-ea"/>
                <a:cs typeface="+mn-cs"/>
              </a:rPr>
              <a:t>Incident of card risks among cardiac and non cardiac AEs plus hypertension</a:t>
            </a:r>
            <a:r>
              <a:rPr lang="en-US" dirty="0"/>
              <a:t> √</a:t>
            </a:r>
          </a:p>
          <a:p>
            <a:pPr>
              <a:defRPr/>
            </a:pPr>
            <a:endParaRPr lang="en-US" dirty="0"/>
          </a:p>
          <a:p>
            <a:pPr>
              <a:defRPr/>
            </a:pPr>
            <a:endParaRPr lang="en-US" dirty="0"/>
          </a:p>
          <a:p>
            <a:pPr>
              <a:defRPr/>
            </a:pPr>
            <a:r>
              <a:rPr lang="en-US" dirty="0"/>
              <a:t>Bullet </a:t>
            </a:r>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p1932 </a:t>
            </a:r>
            <a:r>
              <a:rPr lang="en-US" dirty="0"/>
              <a:t>√</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l_afib_mh</a:t>
            </a:r>
            <a:r>
              <a:rPr lang="en-US" sz="1200" kern="1200" dirty="0">
                <a:solidFill>
                  <a:schemeClr val="tx1"/>
                </a:solidFill>
                <a:effectLst/>
                <a:latin typeface="+mn-lt"/>
                <a:ea typeface="+mn-ea"/>
                <a:cs typeface="+mn-cs"/>
              </a:rPr>
              <a:t> (sorted to show pts with </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 events from 4 included studies who had history of arrhythmia/</a:t>
            </a:r>
            <a:r>
              <a:rPr lang="en-US" sz="1200" kern="1200" dirty="0" err="1">
                <a:solidFill>
                  <a:schemeClr val="tx1"/>
                </a:solidFill>
                <a:effectLst/>
                <a:latin typeface="+mn-lt"/>
                <a:ea typeface="+mn-ea"/>
                <a:cs typeface="+mn-cs"/>
              </a:rPr>
              <a:t>afib</a:t>
            </a:r>
            <a:r>
              <a:rPr lang="en-US" sz="1200" kern="1200" dirty="0">
                <a:solidFill>
                  <a:schemeClr val="tx1"/>
                </a:solidFill>
                <a:effectLst/>
                <a:latin typeface="+mn-lt"/>
                <a:ea typeface="+mn-ea"/>
                <a:cs typeface="+mn-cs"/>
              </a:rPr>
              <a:t>/flutter)</a:t>
            </a:r>
          </a:p>
          <a:p>
            <a:pPr lvl="0">
              <a:defRPr/>
            </a:pPr>
            <a:r>
              <a:rPr lang="en-US" sz="1200" kern="1200" dirty="0">
                <a:solidFill>
                  <a:schemeClr val="tx1"/>
                </a:solidFill>
                <a:effectLst/>
                <a:latin typeface="+mn-lt"/>
                <a:ea typeface="+mn-ea"/>
                <a:cs typeface="+mn-cs"/>
              </a:rPr>
              <a:t>Bullet 2: </a:t>
            </a:r>
            <a:r>
              <a:rPr lang="en-US" sz="1200" kern="1200" dirty="0" err="1">
                <a:solidFill>
                  <a:schemeClr val="tx1"/>
                </a:solidFill>
                <a:effectLst/>
                <a:latin typeface="+mn-lt"/>
                <a:ea typeface="+mn-ea"/>
                <a:cs typeface="+mn-cs"/>
              </a:rPr>
              <a:t>ISS_Tables</a:t>
            </a:r>
            <a:r>
              <a:rPr lang="en-US" sz="1200" kern="1200" dirty="0">
                <a:solidFill>
                  <a:schemeClr val="tx1"/>
                </a:solidFill>
                <a:effectLst/>
                <a:latin typeface="+mn-lt"/>
                <a:ea typeface="+mn-ea"/>
                <a:cs typeface="+mn-cs"/>
              </a:rPr>
              <a:t>, p1869</a:t>
            </a:r>
            <a:r>
              <a:rPr lang="en-US" dirty="0"/>
              <a:t> √</a:t>
            </a:r>
            <a:endParaRPr lang="en-US" sz="1200" kern="1200" dirty="0">
              <a:solidFill>
                <a:schemeClr val="tx1"/>
              </a:solidFill>
              <a:effectLst/>
              <a:latin typeface="+mn-lt"/>
              <a:ea typeface="+mn-ea"/>
              <a:cs typeface="+mn-cs"/>
            </a:endParaRPr>
          </a:p>
          <a:p>
            <a:pPr lvl="0">
              <a:defRPr/>
            </a:pPr>
            <a:r>
              <a:rPr lang="en-US" sz="1200" kern="1200" dirty="0" err="1">
                <a:solidFill>
                  <a:schemeClr val="tx1"/>
                </a:solidFill>
                <a:effectLst/>
                <a:latin typeface="+mn-lt"/>
                <a:ea typeface="+mn-ea"/>
                <a:cs typeface="+mn-cs"/>
              </a:rPr>
              <a:t>Subbullet</a:t>
            </a:r>
            <a:r>
              <a:rPr lang="en-US" sz="1200" kern="1200" dirty="0">
                <a:solidFill>
                  <a:schemeClr val="tx1"/>
                </a:solidFill>
                <a:effectLst/>
                <a:latin typeface="+mn-lt"/>
                <a:ea typeface="+mn-ea"/>
                <a:cs typeface="+mn-cs"/>
              </a:rPr>
              <a:t>: </a:t>
            </a:r>
            <a:r>
              <a:rPr lang="en-US" dirty="0"/>
              <a:t>ISS Tables, p1932 √</a:t>
            </a:r>
          </a:p>
          <a:p>
            <a:pPr lvl="0">
              <a:defRPr/>
            </a:pPr>
            <a:r>
              <a:rPr lang="en-US" sz="1200" kern="1200" dirty="0">
                <a:solidFill>
                  <a:schemeClr val="tx1"/>
                </a:solidFill>
                <a:effectLst/>
                <a:latin typeface="+mn-lt"/>
                <a:ea typeface="+mn-ea"/>
                <a:cs typeface="+mn-cs"/>
              </a:rPr>
              <a:t>Footnote a: Incident of card risks among cardiac and non cardiac AEs plus hypertension</a:t>
            </a:r>
            <a:r>
              <a:rPr lang="en-US" dirty="0"/>
              <a:t> √</a:t>
            </a:r>
          </a:p>
          <a:p>
            <a:pPr lvl="0">
              <a:defRPr/>
            </a:pP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Failure plot: </a:t>
            </a:r>
            <a:r>
              <a:rPr lang="en-US" sz="1200" kern="1200" dirty="0" err="1">
                <a:solidFill>
                  <a:schemeClr val="tx1"/>
                </a:solidFill>
                <a:effectLst/>
                <a:latin typeface="+mn-lt"/>
                <a:ea typeface="+mn-ea"/>
                <a:cs typeface="+mn-cs"/>
              </a:rPr>
              <a:t>f_ttonset_cv</a:t>
            </a: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Inset text within failure plot: </a:t>
            </a:r>
            <a:r>
              <a:rPr lang="en-US" sz="1200" kern="1200" dirty="0" err="1">
                <a:solidFill>
                  <a:schemeClr val="tx1"/>
                </a:solidFill>
                <a:effectLst/>
                <a:latin typeface="+mn-lt"/>
                <a:ea typeface="+mn-ea"/>
                <a:cs typeface="+mn-cs"/>
              </a:rPr>
              <a:t>t_tte_cv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7</a:t>
            </a:fld>
            <a:endParaRPr lang="en-US" dirty="0"/>
          </a:p>
        </p:txBody>
      </p:sp>
    </p:spTree>
    <p:extLst>
      <p:ext uri="{BB962C8B-B14F-4D97-AF65-F5344CB8AC3E}">
        <p14:creationId xmlns:p14="http://schemas.microsoft.com/office/powerpoint/2010/main" val="315579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New annotation for change to bullet 2: </a:t>
            </a:r>
            <a:r>
              <a:rPr lang="en-US" sz="1200" kern="1200" dirty="0" err="1">
                <a:solidFill>
                  <a:schemeClr val="tx1"/>
                </a:solidFill>
                <a:effectLst/>
                <a:latin typeface="+mn-lt"/>
                <a:ea typeface="+mn-ea"/>
                <a:cs typeface="+mn-cs"/>
              </a:rPr>
              <a:t>Shanafelt</a:t>
            </a:r>
            <a:r>
              <a:rPr lang="en-US" sz="1200" kern="1200" dirty="0">
                <a:solidFill>
                  <a:schemeClr val="tx1"/>
                </a:solidFill>
                <a:effectLst/>
                <a:latin typeface="+mn-lt"/>
                <a:ea typeface="+mn-ea"/>
                <a:cs typeface="+mn-cs"/>
              </a:rPr>
              <a:t> 2017, p4B</a:t>
            </a:r>
            <a:endParaRPr lang="en-US" dirty="0"/>
          </a:p>
          <a:p>
            <a:endParaRPr lang="en-US" dirty="0"/>
          </a:p>
          <a:p>
            <a:r>
              <a:rPr lang="en-US" dirty="0"/>
              <a:t>Annotation for change to bullet 2: </a:t>
            </a:r>
            <a:r>
              <a:rPr lang="en-US" sz="1200" kern="1200" dirty="0" err="1">
                <a:solidFill>
                  <a:schemeClr val="tx1"/>
                </a:solidFill>
                <a:effectLst/>
                <a:latin typeface="+mn-lt"/>
                <a:ea typeface="+mn-ea"/>
                <a:cs typeface="+mn-cs"/>
              </a:rPr>
              <a:t>Shanafelt</a:t>
            </a:r>
            <a:r>
              <a:rPr lang="en-US" sz="1200" kern="1200" dirty="0">
                <a:solidFill>
                  <a:schemeClr val="tx1"/>
                </a:solidFill>
                <a:effectLst/>
                <a:latin typeface="+mn-lt"/>
                <a:ea typeface="+mn-ea"/>
                <a:cs typeface="+mn-cs"/>
              </a:rPr>
              <a:t> 2017, p4A</a:t>
            </a:r>
            <a:r>
              <a:rPr lang="en-US" dirty="0"/>
              <a:t> </a:t>
            </a:r>
          </a:p>
          <a:p>
            <a:r>
              <a:rPr lang="en-US" dirty="0"/>
              <a:t>Annotation for change to bullet 4: </a:t>
            </a:r>
            <a:r>
              <a:rPr lang="en-US" sz="1200" u="sng" kern="1200" dirty="0">
                <a:solidFill>
                  <a:schemeClr val="tx1"/>
                </a:solidFill>
                <a:effectLst/>
                <a:latin typeface="+mn-lt"/>
                <a:ea typeface="+mn-ea"/>
                <a:cs typeface="+mn-cs"/>
                <a:hlinkClick r:id="rId3"/>
              </a:rPr>
              <a:t>https://clinicaltrials.gov/ct2/show/NCT02477696</a:t>
            </a:r>
            <a:r>
              <a:rPr lang="en-US" sz="1200" u="sng" kern="1200" dirty="0">
                <a:solidFill>
                  <a:schemeClr val="tx1"/>
                </a:solidFill>
                <a:effectLst/>
                <a:latin typeface="+mn-lt"/>
                <a:ea typeface="+mn-ea"/>
                <a:cs typeface="+mn-cs"/>
              </a:rPr>
              <a:t> (eligibility criteria) </a:t>
            </a:r>
            <a:endParaRPr lang="en-US" dirty="0"/>
          </a:p>
          <a:p>
            <a:endParaRPr lang="en-US" dirty="0"/>
          </a:p>
          <a:p>
            <a:r>
              <a:rPr lang="en-US" dirty="0"/>
              <a:t>Bullet 2: </a:t>
            </a:r>
            <a:r>
              <a:rPr lang="en-US" sz="1200" kern="1200" dirty="0" err="1">
                <a:solidFill>
                  <a:schemeClr val="tx1"/>
                </a:solidFill>
                <a:effectLst/>
                <a:latin typeface="+mn-lt"/>
                <a:ea typeface="+mn-ea"/>
                <a:cs typeface="+mn-cs"/>
              </a:rPr>
              <a:t>Shanafelt</a:t>
            </a:r>
            <a:r>
              <a:rPr lang="en-US" sz="1200" kern="1200" dirty="0">
                <a:solidFill>
                  <a:schemeClr val="tx1"/>
                </a:solidFill>
                <a:effectLst/>
                <a:latin typeface="+mn-lt"/>
                <a:ea typeface="+mn-ea"/>
                <a:cs typeface="+mn-cs"/>
              </a:rPr>
              <a:t> 2017, p4A</a:t>
            </a:r>
            <a:r>
              <a:rPr lang="en-US" dirty="0"/>
              <a:t> √ (p3A for treatment-naïve)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Bullet 4: </a:t>
            </a:r>
            <a:r>
              <a:rPr lang="en-US" sz="1200" u="sng" kern="1200" dirty="0">
                <a:solidFill>
                  <a:schemeClr val="tx1"/>
                </a:solidFill>
                <a:effectLst/>
                <a:latin typeface="+mn-lt"/>
                <a:ea typeface="+mn-ea"/>
                <a:cs typeface="+mn-cs"/>
                <a:hlinkClick r:id="rId3"/>
              </a:rPr>
              <a:t>https://clinicaltrials.gov/ct2/show/NCT02477696</a:t>
            </a:r>
            <a:r>
              <a:rPr lang="en-US" sz="1200" u="sng" kern="1200" dirty="0">
                <a:solidFill>
                  <a:schemeClr val="tx1"/>
                </a:solidFill>
                <a:effectLst/>
                <a:latin typeface="+mn-lt"/>
                <a:ea typeface="+mn-ea"/>
                <a:cs typeface="+mn-cs"/>
              </a:rPr>
              <a:t> (eligibility criteria for mutation information)</a:t>
            </a:r>
            <a:endParaRPr lang="en-US" dirty="0"/>
          </a:p>
          <a:p>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8</a:t>
            </a:fld>
            <a:endParaRPr lang="en-US" dirty="0"/>
          </a:p>
        </p:txBody>
      </p:sp>
    </p:spTree>
    <p:extLst>
      <p:ext uri="{BB962C8B-B14F-4D97-AF65-F5344CB8AC3E}">
        <p14:creationId xmlns:p14="http://schemas.microsoft.com/office/powerpoint/2010/main" val="374513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9</a:t>
            </a:fld>
            <a:endParaRPr lang="en-US" dirty="0"/>
          </a:p>
        </p:txBody>
      </p:sp>
    </p:spTree>
    <p:extLst>
      <p:ext uri="{BB962C8B-B14F-4D97-AF65-F5344CB8AC3E}">
        <p14:creationId xmlns:p14="http://schemas.microsoft.com/office/powerpoint/2010/main" val="212390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aemat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3" name="Picture 2" descr="AZ1250_PP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1789"/>
            <a:ext cx="8856000" cy="2132012"/>
          </a:xfrm>
          <a:prstGeom prst="rect">
            <a:avLst/>
          </a:prstGeom>
        </p:spPr>
      </p:pic>
    </p:spTree>
    <p:extLst>
      <p:ext uri="{BB962C8B-B14F-4D97-AF65-F5344CB8AC3E}">
        <p14:creationId xmlns:p14="http://schemas.microsoft.com/office/powerpoint/2010/main" val="394549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9"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35948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9"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51665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312570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341417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Title - Blank">
    <p:spTree>
      <p:nvGrpSpPr>
        <p:cNvPr id="1" name=""/>
        <p:cNvGrpSpPr/>
        <p:nvPr/>
      </p:nvGrpSpPr>
      <p:grpSpPr>
        <a:xfrm>
          <a:off x="0" y="0"/>
          <a:ext cx="0" cy="0"/>
          <a:chOff x="0" y="0"/>
          <a:chExt cx="0" cy="0"/>
        </a:xfrm>
      </p:grpSpPr>
      <p:sp>
        <p:nvSpPr>
          <p:cNvPr id="16"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chemeClr val="accent1"/>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rgbClr val="000000"/>
                </a:solidFill>
                <a:latin typeface="Arial" pitchFamily="34" charset="0"/>
                <a:cs typeface="Arial" pitchFamily="34" charset="0"/>
              </a:defRPr>
            </a:lvl1pPr>
          </a:lstStyle>
          <a:p>
            <a:pPr lvl="0"/>
            <a:r>
              <a:rPr lang="en-GB" noProof="0" dirty="0"/>
              <a:t>Click to add speaker title</a:t>
            </a:r>
          </a:p>
        </p:txBody>
      </p:sp>
      <p:sp>
        <p:nvSpPr>
          <p:cNvPr id="12"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Click to add event title</a:t>
            </a:r>
          </a:p>
        </p:txBody>
      </p:sp>
      <p:sp>
        <p:nvSpPr>
          <p:cNvPr id="13"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rgbClr val="000000"/>
                </a:solidFill>
                <a:latin typeface="Arial" pitchFamily="34" charset="0"/>
                <a:cs typeface="Arial" pitchFamily="34" charset="0"/>
              </a:defRPr>
            </a:lvl1pPr>
          </a:lstStyle>
          <a:p>
            <a:pPr lvl="0"/>
            <a:r>
              <a:rPr lang="en-GB" noProof="0" dirty="0"/>
              <a:t>Confidential statement</a:t>
            </a:r>
          </a:p>
        </p:txBody>
      </p:sp>
      <p:sp>
        <p:nvSpPr>
          <p:cNvPr id="14"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0520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emat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AZ1250_PP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1789"/>
            <a:ext cx="8856000" cy="2132012"/>
          </a:xfrm>
          <a:prstGeom prst="rect">
            <a:avLst/>
          </a:prstGeom>
        </p:spPr>
      </p:pic>
    </p:spTree>
    <p:extLst>
      <p:ext uri="{BB962C8B-B14F-4D97-AF65-F5344CB8AC3E}">
        <p14:creationId xmlns:p14="http://schemas.microsoft.com/office/powerpoint/2010/main" val="144253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90546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22438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85365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26405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11926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73602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82303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112300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45491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504425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48807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3235027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23595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86557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79059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3" name="Picture 2"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90539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3016375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2716853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19680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4045222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2415561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6733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29355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1612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452447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73103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3586800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455951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1" y="1164064"/>
            <a:ext cx="7023713" cy="3051939"/>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GB" noProof="0" dirty="0"/>
              <a:t>Click to add introduction text</a:t>
            </a:r>
          </a:p>
        </p:txBody>
      </p:sp>
      <p:sp>
        <p:nvSpPr>
          <p:cNvPr id="8"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29428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ts val="2100"/>
              </a:lnSpc>
              <a:spcBef>
                <a:spcPts val="450"/>
              </a:spcBef>
              <a:buNone/>
              <a:defRPr sz="1800" b="1">
                <a:solidFill>
                  <a:schemeClr val="tx2"/>
                </a:solidFill>
                <a:latin typeface="Arial" pitchFamily="34" charset="0"/>
                <a:cs typeface="Arial" pitchFamily="34" charset="0"/>
              </a:defRPr>
            </a:lvl1pPr>
          </a:lstStyle>
          <a:p>
            <a:pPr lvl="0"/>
            <a:r>
              <a:rPr lang="en-GB" noProof="0" dirty="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6</a:t>
            </a:r>
          </a:p>
        </p:txBody>
      </p:sp>
      <p:sp>
        <p:nvSpPr>
          <p:cNvPr id="29"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1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895022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2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90016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3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98276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4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99190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5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17279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6"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6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2084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Rectangle 8"/>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10" name="Rectangle 9"/>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8615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32835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8866189" y="4798164"/>
            <a:ext cx="277812" cy="310500"/>
          </a:xfrm>
          <a:prstGeom prst="rect">
            <a:avLst/>
          </a:prstGeom>
        </p:spPr>
        <p:txBody>
          <a:bodyPr vert="horz" lIns="0" tIns="0" rIns="0" bIns="0" rtlCol="0" anchor="b" anchorCtr="0"/>
          <a:lstStyle>
            <a:lvl1pPr algn="ctr">
              <a:defRPr sz="800" b="0">
                <a:solidFill>
                  <a:schemeClr val="tx1"/>
                </a:solidFill>
                <a:latin typeface="Arial" pitchFamily="34" charset="0"/>
                <a:cs typeface="Arial" pitchFamily="34" charset="0"/>
              </a:defRPr>
            </a:lvl1pPr>
          </a:lstStyle>
          <a:p>
            <a:fld id="{345B8B01-2A90-46D1-BCFB-0022759DFE43}" type="slidenum">
              <a:rPr lang="en-GB" smtClean="0"/>
              <a:pPr/>
              <a:t>‹#›</a:t>
            </a:fld>
            <a:endParaRPr lang="en-GB" dirty="0"/>
          </a:p>
        </p:txBody>
      </p:sp>
      <p:sp>
        <p:nvSpPr>
          <p:cNvPr id="7" name="Content Placeholder 2"/>
          <p:cNvSpPr>
            <a:spLocks noGrp="1"/>
          </p:cNvSpPr>
          <p:nvPr>
            <p:ph idx="16" hasCustomPrompt="1"/>
          </p:nvPr>
        </p:nvSpPr>
        <p:spPr>
          <a:xfrm>
            <a:off x="237599" y="944100"/>
            <a:ext cx="8628927" cy="1618488"/>
          </a:xfrm>
          <a:prstGeom prst="rect">
            <a:avLst/>
          </a:prstGeom>
        </p:spPr>
        <p:txBody>
          <a:bodyPr/>
          <a:lstStyle>
            <a:lvl1pPr marL="180000" indent="-180000">
              <a:lnSpc>
                <a:spcPct val="100000"/>
              </a:lnSpc>
              <a:spcBef>
                <a:spcPts val="0"/>
              </a:spcBef>
              <a:spcAft>
                <a:spcPts val="600"/>
              </a:spcAft>
              <a:buClr>
                <a:schemeClr val="tx2"/>
              </a:buClr>
              <a:buFont typeface="Arial" pitchFamily="34" charset="0"/>
              <a:buChar char="•"/>
              <a:defRPr sz="1700">
                <a:solidFill>
                  <a:schemeClr val="tx1"/>
                </a:solidFill>
                <a:latin typeface="Arial" pitchFamily="34" charset="0"/>
                <a:cs typeface="Arial" pitchFamily="34" charset="0"/>
              </a:defRPr>
            </a:lvl1pPr>
            <a:lvl2pPr marL="540000" indent="-180000">
              <a:lnSpc>
                <a:spcPct val="100000"/>
              </a:lnSpc>
              <a:spcBef>
                <a:spcPts val="0"/>
              </a:spcBef>
              <a:spcAft>
                <a:spcPts val="600"/>
              </a:spcAft>
              <a:defRPr sz="15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3" name="TextBox 2">
            <a:extLst>
              <a:ext uri="{FF2B5EF4-FFF2-40B4-BE49-F238E27FC236}">
                <a16:creationId xmlns:a16="http://schemas.microsoft.com/office/drawing/2014/main" id="{3696DDB0-79DC-4F31-AE8D-5F8D532B158F}"/>
              </a:ext>
            </a:extLst>
          </p:cNvPr>
          <p:cNvSpPr txBox="1"/>
          <p:nvPr userDrawn="1"/>
        </p:nvSpPr>
        <p:spPr>
          <a:xfrm>
            <a:off x="8088704" y="-834"/>
            <a:ext cx="1056700" cy="230832"/>
          </a:xfrm>
          <a:prstGeom prst="rect">
            <a:avLst/>
          </a:prstGeom>
          <a:noFill/>
        </p:spPr>
        <p:txBody>
          <a:bodyPr wrap="none" rtlCol="0">
            <a:spAutoFit/>
          </a:bodyPr>
          <a:lstStyle/>
          <a:p>
            <a:pPr algn="r"/>
            <a:r>
              <a:rPr lang="en-US" sz="900" dirty="0">
                <a:solidFill>
                  <a:schemeClr val="tx1">
                    <a:lumMod val="50000"/>
                    <a:lumOff val="50000"/>
                  </a:schemeClr>
                </a:solidFill>
              </a:rPr>
              <a:t>Ghia, ICML 2019</a:t>
            </a:r>
          </a:p>
        </p:txBody>
      </p:sp>
      <p:sp>
        <p:nvSpPr>
          <p:cNvPr id="8" name="Text Placeholder 7">
            <a:extLst>
              <a:ext uri="{FF2B5EF4-FFF2-40B4-BE49-F238E27FC236}">
                <a16:creationId xmlns:a16="http://schemas.microsoft.com/office/drawing/2014/main" id="{17378C36-0FB5-4946-A509-EA00CD9F928A}"/>
              </a:ext>
            </a:extLst>
          </p:cNvPr>
          <p:cNvSpPr>
            <a:spLocks noGrp="1"/>
          </p:cNvSpPr>
          <p:nvPr>
            <p:ph type="body" sz="quarter" idx="17"/>
          </p:nvPr>
        </p:nvSpPr>
        <p:spPr>
          <a:xfrm>
            <a:off x="100538" y="4817755"/>
            <a:ext cx="8765650" cy="303212"/>
          </a:xfrm>
          <a:prstGeom prst="rect">
            <a:avLst/>
          </a:prstGeom>
        </p:spPr>
        <p:txBody>
          <a:bodyPr anchor="b"/>
          <a:lstStyle>
            <a:lvl1pPr marL="0" indent="0">
              <a:spcBef>
                <a:spcPts val="0"/>
              </a:spcBef>
              <a:buNone/>
              <a:defRPr sz="800"/>
            </a:lvl1pPr>
            <a:lvl2pPr>
              <a:defRPr sz="1000"/>
            </a:lvl2pPr>
            <a:lvl3pPr>
              <a:defRPr sz="1000"/>
            </a:lvl3pPr>
            <a:lvl4pPr>
              <a:defRPr sz="1000"/>
            </a:lvl4pPr>
            <a:lvl5pPr>
              <a:defRPr sz="1000"/>
            </a:lvl5pPr>
          </a:lstStyle>
          <a:p>
            <a:pPr lvl="0"/>
            <a:r>
              <a:rPr lang="en-US" dirty="0"/>
              <a:t>Click to edit Master text styles</a:t>
            </a:r>
          </a:p>
        </p:txBody>
      </p:sp>
    </p:spTree>
    <p:extLst>
      <p:ext uri="{BB962C8B-B14F-4D97-AF65-F5344CB8AC3E}">
        <p14:creationId xmlns:p14="http://schemas.microsoft.com/office/powerpoint/2010/main" val="366425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3" name="Picture 2"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499383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10"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49016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974"/>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744746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40295"/>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09325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4440"/>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2"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3"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668966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8536"/>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1396016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40295"/>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40295"/>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378401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8032"/>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10"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29075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40295"/>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11"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44162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710871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138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138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3" name="Text Placeholder 3"/>
          <p:cNvSpPr>
            <a:spLocks noGrp="1"/>
          </p:cNvSpPr>
          <p:nvPr>
            <p:ph type="body" sz="quarter" idx="13"/>
          </p:nvPr>
        </p:nvSpPr>
        <p:spPr>
          <a:xfrm>
            <a:off x="3240000" y="13138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1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8"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19617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287133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8116"/>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3"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667264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40100"/>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9"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726790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1500"/>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46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8" name="Picture 7"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3832385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1500"/>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42116"/>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Picture Placeholder 16"/>
          <p:cNvSpPr>
            <a:spLocks noGrp="1"/>
          </p:cNvSpPr>
          <p:nvPr>
            <p:ph type="pic" sz="quarter" idx="16"/>
          </p:nvPr>
        </p:nvSpPr>
        <p:spPr>
          <a:xfrm>
            <a:off x="331995" y="2761500"/>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pic>
        <p:nvPicPr>
          <p:cNvPr id="9" name="Picture 8"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1567344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1500"/>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1500"/>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9" name="Picture Placeholder 16"/>
          <p:cNvSpPr>
            <a:spLocks noGrp="1"/>
          </p:cNvSpPr>
          <p:nvPr>
            <p:ph type="pic" sz="quarter" idx="16"/>
          </p:nvPr>
        </p:nvSpPr>
        <p:spPr>
          <a:xfrm>
            <a:off x="6067748" y="2761500"/>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1" name="Text Placeholder 2"/>
          <p:cNvSpPr>
            <a:spLocks noGrp="1"/>
          </p:cNvSpPr>
          <p:nvPr>
            <p:ph type="body" sz="quarter" idx="13"/>
          </p:nvPr>
        </p:nvSpPr>
        <p:spPr>
          <a:xfrm>
            <a:off x="236537" y="1237471"/>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10" name="Picture 9"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2913285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contents title</a:t>
            </a:r>
          </a:p>
        </p:txBody>
      </p:sp>
      <p:sp>
        <p:nvSpPr>
          <p:cNvPr id="7" name="Content Placeholder 2"/>
          <p:cNvSpPr>
            <a:spLocks noGrp="1"/>
          </p:cNvSpPr>
          <p:nvPr>
            <p:ph idx="1" hasCustomPrompt="1"/>
          </p:nvPr>
        </p:nvSpPr>
        <p:spPr>
          <a:xfrm>
            <a:off x="236537" y="1242616"/>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9" name="Picture 8"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635314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5"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6" name="Picture 5"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2386408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23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0"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636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63332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0"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280760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1.jpe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4.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8" name="Picture 7" descr="AZ_SYMBOL_RGB.jp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4287666872"/>
      </p:ext>
    </p:extLst>
  </p:cSld>
  <p:clrMap bg1="lt1" tx1="dk1" bg2="lt2" tx2="dk2" accent1="accent1" accent2="accent2" accent3="accent3" accent4="accent4" accent5="accent5" accent6="accent6" hlink="hlink" folHlink="folHlink"/>
  <p:sldLayoutIdLst>
    <p:sldLayoutId id="2147483884"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80" r:id="rId12"/>
    <p:sldLayoutId id="2147483882" r:id="rId13"/>
    <p:sldLayoutId id="214748384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Z_SYMBOL_RGB.jp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5"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941264101"/>
      </p:ext>
    </p:extLst>
  </p:cSld>
  <p:clrMap bg1="lt1" tx1="dk1" bg2="lt2" tx2="dk2" accent1="accent1" accent2="accent2" accent3="accent3" accent4="accent4" accent5="accent5" accent6="accent6" hlink="hlink" folHlink="folHlink"/>
  <p:sldLayoutIdLst>
    <p:sldLayoutId id="2147483885" r:id="rId1"/>
    <p:sldLayoutId id="2147483862" r:id="rId2"/>
    <p:sldLayoutId id="2147483863" r:id="rId3"/>
    <p:sldLayoutId id="2147483864" r:id="rId4"/>
    <p:sldLayoutId id="2147483865" r:id="rId5"/>
    <p:sldLayoutId id="2147483866" r:id="rId6"/>
    <p:sldLayoutId id="2147483868" r:id="rId7"/>
    <p:sldLayoutId id="2147483869" r:id="rId8"/>
    <p:sldLayoutId id="2147483870" r:id="rId9"/>
    <p:sldLayoutId id="2147483871" r:id="rId10"/>
    <p:sldLayoutId id="2147483867" r:id="rId11"/>
    <p:sldLayoutId id="2147483881" r:id="rId12"/>
    <p:sldLayoutId id="2147483883"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Z_SYMBOL_RGB.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5"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45847822"/>
      </p:ext>
    </p:extLst>
  </p:cSld>
  <p:clrMap bg1="lt1" tx1="dk1" bg2="lt2" tx2="dk2" accent1="accent1" accent2="accent2" accent3="accent3" accent4="accent4" accent5="accent5" accent6="accent6" hlink="hlink" folHlink="folHlink"/>
  <p:sldLayoutIdLst>
    <p:sldLayoutId id="2147483789" r:id="rId1"/>
    <p:sldLayoutId id="2147483844" r:id="rId2"/>
    <p:sldLayoutId id="2147483848" r:id="rId3"/>
    <p:sldLayoutId id="2147483845" r:id="rId4"/>
    <p:sldLayoutId id="2147483846"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3429460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090" y="542178"/>
            <a:ext cx="8658006" cy="504000"/>
          </a:xfrm>
        </p:spPr>
        <p:txBody>
          <a:bodyPr/>
          <a:lstStyle/>
          <a:p>
            <a:pPr algn="ctr"/>
            <a:r>
              <a:rPr lang="en-US" dirty="0">
                <a:solidFill>
                  <a:srgbClr val="780045"/>
                </a:solidFill>
              </a:rPr>
              <a:t>Pooled Analysis of Cardiovascular Events From Clinical Trials Evaluating </a:t>
            </a:r>
            <a:r>
              <a:rPr lang="en-US" dirty="0" err="1">
                <a:solidFill>
                  <a:srgbClr val="780045"/>
                </a:solidFill>
              </a:rPr>
              <a:t>Acalabrutinib</a:t>
            </a:r>
            <a:r>
              <a:rPr lang="en-US" dirty="0">
                <a:solidFill>
                  <a:srgbClr val="780045"/>
                </a:solidFill>
              </a:rPr>
              <a:t> Monotherapy in Patients With Chronic Lymphocytic Leukemia (CLL)</a:t>
            </a:r>
          </a:p>
        </p:txBody>
      </p:sp>
      <p:sp>
        <p:nvSpPr>
          <p:cNvPr id="9" name="Text Placeholder 1">
            <a:extLst>
              <a:ext uri="{FF2B5EF4-FFF2-40B4-BE49-F238E27FC236}">
                <a16:creationId xmlns:a16="http://schemas.microsoft.com/office/drawing/2014/main" id="{0D60DB97-95AF-4FCC-A07A-B9D830F3E474}"/>
              </a:ext>
            </a:extLst>
          </p:cNvPr>
          <p:cNvSpPr txBox="1">
            <a:spLocks/>
          </p:cNvSpPr>
          <p:nvPr/>
        </p:nvSpPr>
        <p:spPr>
          <a:xfrm>
            <a:off x="0" y="2193561"/>
            <a:ext cx="9144000" cy="946744"/>
          </a:xfrm>
          <a:prstGeom prst="rect">
            <a:avLst/>
          </a:prstGeom>
        </p:spPr>
        <p:txBody>
          <a:bodyPr vert="horz"/>
          <a:lstStyle>
            <a:lvl1pPr marL="0" indent="0" algn="l" defTabSz="457200" rtl="0" eaLnBrk="1" latinLnBrk="0" hangingPunct="1">
              <a:lnSpc>
                <a:spcPts val="1100"/>
              </a:lnSpc>
              <a:spcBef>
                <a:spcPts val="0"/>
              </a:spcBef>
              <a:buFont typeface="Arial"/>
              <a:buNone/>
              <a:defRPr sz="1400" b="1" kern="1200">
                <a:solidFill>
                  <a:srgbClr val="000000"/>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pPr>
            <a:r>
              <a:rPr lang="en-US" sz="1200" b="0" dirty="0">
                <a:solidFill>
                  <a:srgbClr val="780045"/>
                </a:solidFill>
              </a:rPr>
              <a:t>Jennifer R. Brown,</a:t>
            </a:r>
            <a:r>
              <a:rPr lang="en-US" sz="1200" b="0" baseline="30000" dirty="0">
                <a:solidFill>
                  <a:srgbClr val="780045"/>
                </a:solidFill>
              </a:rPr>
              <a:t>1 </a:t>
            </a:r>
            <a:r>
              <a:rPr lang="en-US" sz="1200" b="0" dirty="0">
                <a:solidFill>
                  <a:srgbClr val="780045"/>
                </a:solidFill>
              </a:rPr>
              <a:t>John C. Byrd,</a:t>
            </a:r>
            <a:r>
              <a:rPr lang="en-US" sz="1200" b="0" baseline="30000" dirty="0">
                <a:solidFill>
                  <a:srgbClr val="780045"/>
                </a:solidFill>
              </a:rPr>
              <a:t>2</a:t>
            </a:r>
            <a:r>
              <a:rPr lang="en-US" sz="1200" b="0" dirty="0">
                <a:solidFill>
                  <a:srgbClr val="780045"/>
                </a:solidFill>
              </a:rPr>
              <a:t> Paolo Ghia,</a:t>
            </a:r>
            <a:r>
              <a:rPr lang="en-US" sz="1200" b="0" baseline="30000" dirty="0">
                <a:solidFill>
                  <a:srgbClr val="780045"/>
                </a:solidFill>
              </a:rPr>
              <a:t>3</a:t>
            </a:r>
            <a:r>
              <a:rPr lang="en-US" sz="1200" b="0" dirty="0">
                <a:solidFill>
                  <a:srgbClr val="780045"/>
                </a:solidFill>
              </a:rPr>
              <a:t> Jeff P. Sharman,</a:t>
            </a:r>
            <a:r>
              <a:rPr lang="en-US" sz="1200" b="0" baseline="30000" dirty="0">
                <a:solidFill>
                  <a:srgbClr val="780045"/>
                </a:solidFill>
              </a:rPr>
              <a:t>4 </a:t>
            </a:r>
            <a:br>
              <a:rPr lang="en-US" sz="1200" b="0" baseline="30000" dirty="0">
                <a:solidFill>
                  <a:srgbClr val="780045"/>
                </a:solidFill>
              </a:rPr>
            </a:br>
            <a:r>
              <a:rPr lang="en-US" sz="1200" b="0" dirty="0">
                <a:solidFill>
                  <a:srgbClr val="780045"/>
                </a:solidFill>
              </a:rPr>
              <a:t>Peter Hillmen,</a:t>
            </a:r>
            <a:r>
              <a:rPr lang="en-US" sz="1200" b="0" baseline="30000" dirty="0">
                <a:solidFill>
                  <a:srgbClr val="780045"/>
                </a:solidFill>
              </a:rPr>
              <a:t>5 </a:t>
            </a:r>
            <a:r>
              <a:rPr lang="en-US" sz="1200" b="0" dirty="0">
                <a:solidFill>
                  <a:srgbClr val="780045"/>
                </a:solidFill>
              </a:rPr>
              <a:t>Deborah M. Stephens,</a:t>
            </a:r>
            <a:r>
              <a:rPr lang="en-US" sz="1200" b="0" baseline="30000" dirty="0">
                <a:solidFill>
                  <a:srgbClr val="780045"/>
                </a:solidFill>
              </a:rPr>
              <a:t>6</a:t>
            </a:r>
            <a:r>
              <a:rPr lang="en-US" sz="1200" b="0" dirty="0">
                <a:solidFill>
                  <a:srgbClr val="780045"/>
                </a:solidFill>
              </a:rPr>
              <a:t> Clare Sun,</a:t>
            </a:r>
            <a:r>
              <a:rPr lang="en-US" sz="1200" b="0" baseline="30000" dirty="0">
                <a:solidFill>
                  <a:srgbClr val="780045"/>
                </a:solidFill>
              </a:rPr>
              <a:t>7</a:t>
            </a:r>
            <a:r>
              <a:rPr lang="en-US" sz="1200" b="0" dirty="0">
                <a:solidFill>
                  <a:srgbClr val="780045"/>
                </a:solidFill>
              </a:rPr>
              <a:t> </a:t>
            </a:r>
            <a:r>
              <a:rPr lang="en-US" sz="1200" b="0" dirty="0" err="1">
                <a:solidFill>
                  <a:srgbClr val="780045"/>
                </a:solidFill>
              </a:rPr>
              <a:t>Wojciech</a:t>
            </a:r>
            <a:r>
              <a:rPr lang="en-US" sz="1200" b="0" dirty="0">
                <a:solidFill>
                  <a:srgbClr val="780045"/>
                </a:solidFill>
              </a:rPr>
              <a:t> Jurczak,</a:t>
            </a:r>
            <a:r>
              <a:rPr lang="en-US" sz="1200" b="0" baseline="30000" dirty="0">
                <a:solidFill>
                  <a:srgbClr val="780045"/>
                </a:solidFill>
              </a:rPr>
              <a:t>8</a:t>
            </a:r>
            <a:r>
              <a:rPr lang="en-US" sz="1200" b="0" dirty="0">
                <a:solidFill>
                  <a:srgbClr val="780045"/>
                </a:solidFill>
              </a:rPr>
              <a:t> John M. Pagel,</a:t>
            </a:r>
            <a:r>
              <a:rPr lang="en-US" sz="1200" b="0" baseline="30000" dirty="0">
                <a:solidFill>
                  <a:srgbClr val="780045"/>
                </a:solidFill>
              </a:rPr>
              <a:t>9</a:t>
            </a:r>
            <a:r>
              <a:rPr lang="en-US" sz="1200" b="0" dirty="0">
                <a:solidFill>
                  <a:srgbClr val="780045"/>
                </a:solidFill>
              </a:rPr>
              <a:t> Alessandra Ferrajoli,</a:t>
            </a:r>
            <a:r>
              <a:rPr lang="en-US" sz="1200" b="0" baseline="30000" dirty="0">
                <a:solidFill>
                  <a:srgbClr val="780045"/>
                </a:solidFill>
              </a:rPr>
              <a:t>10</a:t>
            </a:r>
            <a:r>
              <a:rPr lang="en-US" sz="1200" b="0" dirty="0">
                <a:solidFill>
                  <a:srgbClr val="780045"/>
                </a:solidFill>
              </a:rPr>
              <a:t> </a:t>
            </a:r>
            <a:br>
              <a:rPr lang="en-US" sz="1200" b="0" dirty="0">
                <a:solidFill>
                  <a:srgbClr val="780045"/>
                </a:solidFill>
              </a:rPr>
            </a:br>
            <a:r>
              <a:rPr lang="en-US" sz="1200" b="0" dirty="0" err="1">
                <a:solidFill>
                  <a:srgbClr val="780045"/>
                </a:solidFill>
              </a:rPr>
              <a:t>Priti</a:t>
            </a:r>
            <a:r>
              <a:rPr lang="en-US" sz="1200" b="0" dirty="0">
                <a:solidFill>
                  <a:srgbClr val="780045"/>
                </a:solidFill>
              </a:rPr>
              <a:t> Patel,</a:t>
            </a:r>
            <a:r>
              <a:rPr lang="en-US" sz="1200" b="0" baseline="30000" dirty="0">
                <a:solidFill>
                  <a:srgbClr val="780045"/>
                </a:solidFill>
              </a:rPr>
              <a:t>11</a:t>
            </a:r>
            <a:r>
              <a:rPr lang="en-US" sz="1200" b="0" dirty="0">
                <a:solidFill>
                  <a:srgbClr val="780045"/>
                </a:solidFill>
              </a:rPr>
              <a:t> Marshall Baek,</a:t>
            </a:r>
            <a:r>
              <a:rPr lang="en-US" sz="1200" b="0" baseline="30000" dirty="0">
                <a:solidFill>
                  <a:srgbClr val="780045"/>
                </a:solidFill>
              </a:rPr>
              <a:t>11</a:t>
            </a:r>
            <a:r>
              <a:rPr lang="en-US" sz="1200" b="0" dirty="0">
                <a:solidFill>
                  <a:srgbClr val="780045"/>
                </a:solidFill>
              </a:rPr>
              <a:t> Tamara Lezhava,</a:t>
            </a:r>
            <a:r>
              <a:rPr lang="en-US" sz="1200" b="0" baseline="30000" dirty="0">
                <a:solidFill>
                  <a:srgbClr val="780045"/>
                </a:solidFill>
              </a:rPr>
              <a:t>11</a:t>
            </a:r>
            <a:r>
              <a:rPr lang="en-US" sz="1200" b="0" dirty="0">
                <a:solidFill>
                  <a:srgbClr val="780045"/>
                </a:solidFill>
              </a:rPr>
              <a:t> Nataliya Kuptsova-Clarkson,</a:t>
            </a:r>
            <a:r>
              <a:rPr lang="en-US" sz="1200" b="0" baseline="30000" dirty="0">
                <a:solidFill>
                  <a:srgbClr val="780045"/>
                </a:solidFill>
              </a:rPr>
              <a:t>11</a:t>
            </a:r>
            <a:r>
              <a:rPr lang="en-US" sz="1200" b="0" dirty="0">
                <a:solidFill>
                  <a:srgbClr val="780045"/>
                </a:solidFill>
              </a:rPr>
              <a:t> Javid Moslehi,</a:t>
            </a:r>
            <a:r>
              <a:rPr lang="en-US" sz="1200" b="0" baseline="30000" dirty="0">
                <a:solidFill>
                  <a:srgbClr val="780045"/>
                </a:solidFill>
              </a:rPr>
              <a:t>12</a:t>
            </a:r>
            <a:r>
              <a:rPr lang="en-US" sz="1200" b="0" dirty="0">
                <a:solidFill>
                  <a:srgbClr val="780045"/>
                </a:solidFill>
              </a:rPr>
              <a:t> Richard R. Furman</a:t>
            </a:r>
            <a:r>
              <a:rPr lang="en-US" sz="1200" b="0" baseline="30000" dirty="0">
                <a:solidFill>
                  <a:srgbClr val="780045"/>
                </a:solidFill>
              </a:rPr>
              <a:t>13</a:t>
            </a:r>
            <a:r>
              <a:rPr lang="en-US" sz="1200" b="0" dirty="0">
                <a:solidFill>
                  <a:srgbClr val="780045"/>
                </a:solidFill>
              </a:rPr>
              <a:t> </a:t>
            </a:r>
          </a:p>
        </p:txBody>
      </p:sp>
      <p:sp>
        <p:nvSpPr>
          <p:cNvPr id="11" name="TextBox 10">
            <a:extLst>
              <a:ext uri="{FF2B5EF4-FFF2-40B4-BE49-F238E27FC236}">
                <a16:creationId xmlns:a16="http://schemas.microsoft.com/office/drawing/2014/main" id="{63E0483A-CA81-4A75-BE11-35039BE3001A}"/>
              </a:ext>
            </a:extLst>
          </p:cNvPr>
          <p:cNvSpPr txBox="1"/>
          <p:nvPr/>
        </p:nvSpPr>
        <p:spPr>
          <a:xfrm>
            <a:off x="467670" y="3323360"/>
            <a:ext cx="8376426" cy="923330"/>
          </a:xfrm>
          <a:prstGeom prst="rect">
            <a:avLst/>
          </a:prstGeom>
          <a:noFill/>
        </p:spPr>
        <p:txBody>
          <a:bodyPr wrap="square" rtlCol="0">
            <a:spAutoFit/>
          </a:bodyPr>
          <a:lstStyle/>
          <a:p>
            <a:pPr algn="ctr">
              <a:lnSpc>
                <a:spcPct val="100000"/>
              </a:lnSpc>
            </a:pPr>
            <a:r>
              <a:rPr lang="en-US" sz="900" baseline="30000" dirty="0"/>
              <a:t>1</a:t>
            </a:r>
            <a:r>
              <a:rPr lang="en-US" sz="900" dirty="0"/>
              <a:t>Dana-Farber Cancer Institute, Boston, MA, USA; </a:t>
            </a:r>
            <a:r>
              <a:rPr lang="en-GB" sz="900" baseline="30000" dirty="0"/>
              <a:t>2</a:t>
            </a:r>
            <a:r>
              <a:rPr lang="en-GB" sz="900" dirty="0"/>
              <a:t>The Ohio State University Comprehensive Cancer </a:t>
            </a:r>
            <a:r>
              <a:rPr lang="en-GB" sz="900" dirty="0" err="1"/>
              <a:t>Center</a:t>
            </a:r>
            <a:r>
              <a:rPr lang="en-GB" sz="900" dirty="0"/>
              <a:t>, Columbus, OH, USA; </a:t>
            </a:r>
            <a:r>
              <a:rPr lang="en-US" sz="900" baseline="30000" dirty="0"/>
              <a:t>3</a:t>
            </a:r>
            <a:r>
              <a:rPr lang="en-US" sz="900" dirty="0"/>
              <a:t>Università Vita-Salute San Raffaele and IRCCS </a:t>
            </a:r>
            <a:r>
              <a:rPr lang="en-US" sz="900" dirty="0" err="1"/>
              <a:t>Ospedale</a:t>
            </a:r>
            <a:r>
              <a:rPr lang="en-US" sz="900" dirty="0"/>
              <a:t> San Raffaele, Milano, Italy; </a:t>
            </a:r>
            <a:r>
              <a:rPr lang="en-US" sz="900" baseline="30000" dirty="0"/>
              <a:t>4</a:t>
            </a:r>
            <a:r>
              <a:rPr lang="en-US" sz="900" dirty="0"/>
              <a:t>Willamette Valley Cancer Institute/US Oncology, Eugene, OR, USA; </a:t>
            </a:r>
            <a:r>
              <a:rPr lang="en-US" sz="900" baseline="30000" dirty="0"/>
              <a:t>5</a:t>
            </a:r>
            <a:r>
              <a:rPr lang="en-US" sz="900" dirty="0"/>
              <a:t>St. James’s University Hospital, Leeds, United Kingdom; </a:t>
            </a:r>
            <a:r>
              <a:rPr lang="en-US" sz="900" baseline="30000" dirty="0"/>
              <a:t>6</a:t>
            </a:r>
            <a:r>
              <a:rPr lang="en-US" sz="900" dirty="0"/>
              <a:t>University of Utah Huntsman Cancer Institute, Salt Lake City, UT, USA; </a:t>
            </a:r>
            <a:r>
              <a:rPr lang="en-US" sz="900" baseline="30000" dirty="0"/>
              <a:t>7</a:t>
            </a:r>
            <a:r>
              <a:rPr lang="en-US" sz="900" dirty="0"/>
              <a:t>National Heart, Lung, and Blood Institute, Bethesda, MD, USA; </a:t>
            </a:r>
            <a:r>
              <a:rPr lang="en-US" sz="900" baseline="30000" dirty="0"/>
              <a:t>8</a:t>
            </a:r>
            <a:r>
              <a:rPr lang="en-US" sz="900" dirty="0"/>
              <a:t>Maria </a:t>
            </a:r>
            <a:r>
              <a:rPr lang="en-US" sz="900" dirty="0" err="1"/>
              <a:t>Sklodowska</a:t>
            </a:r>
            <a:r>
              <a:rPr lang="en-US" sz="900" dirty="0"/>
              <a:t>-Curie National Research Institute of Oncology, Krakow, Poland; </a:t>
            </a:r>
            <a:r>
              <a:rPr lang="en-US" sz="900" baseline="30000" dirty="0"/>
              <a:t>9</a:t>
            </a:r>
            <a:r>
              <a:rPr lang="en-US" sz="900" dirty="0"/>
              <a:t>Swedish Cancer Institute, Seattle, WA, USA; </a:t>
            </a:r>
            <a:r>
              <a:rPr lang="en-US" sz="900" baseline="30000" dirty="0"/>
              <a:t>10</a:t>
            </a:r>
            <a:r>
              <a:rPr lang="en-US" sz="900" dirty="0"/>
              <a:t>University of Texas MD Anderson Cancer Center, Houston, TX, USA; </a:t>
            </a:r>
            <a:r>
              <a:rPr lang="en-US" sz="900" baseline="30000" dirty="0"/>
              <a:t>11</a:t>
            </a:r>
            <a:r>
              <a:rPr lang="en-US" sz="900" dirty="0"/>
              <a:t>Acerta Pharma, South San Francisco, CA, USA; </a:t>
            </a:r>
            <a:r>
              <a:rPr lang="en-US" sz="900" baseline="30000" dirty="0"/>
              <a:t>12</a:t>
            </a:r>
            <a:r>
              <a:rPr lang="en-US" sz="900" dirty="0"/>
              <a:t>Vanderbilt University, Nashville, TN, USA; </a:t>
            </a:r>
            <a:r>
              <a:rPr lang="en-GB" sz="900" baseline="30000" dirty="0"/>
              <a:t>13</a:t>
            </a:r>
            <a:r>
              <a:rPr lang="en-GB" sz="900" dirty="0"/>
              <a:t>Weill Cornell Medicine, New York Presbyterian Hospital, New York, NY, USA</a:t>
            </a:r>
            <a:r>
              <a:rPr lang="en-GB" sz="900" baseline="30000" dirty="0"/>
              <a:t> </a:t>
            </a:r>
            <a:r>
              <a:rPr lang="en-US" sz="900" baseline="30000" dirty="0"/>
              <a:t> </a:t>
            </a:r>
            <a:endParaRPr lang="en-US" sz="900" dirty="0"/>
          </a:p>
        </p:txBody>
      </p:sp>
      <p:sp>
        <p:nvSpPr>
          <p:cNvPr id="4" name="Rectangle 3">
            <a:extLst>
              <a:ext uri="{FF2B5EF4-FFF2-40B4-BE49-F238E27FC236}">
                <a16:creationId xmlns:a16="http://schemas.microsoft.com/office/drawing/2014/main" id="{6F7C96DC-F055-FB40-9810-0E5B17E064B1}"/>
              </a:ext>
            </a:extLst>
          </p:cNvPr>
          <p:cNvSpPr/>
          <p:nvPr/>
        </p:nvSpPr>
        <p:spPr>
          <a:xfrm>
            <a:off x="0" y="0"/>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B825E7-C05D-4605-BD13-34C600352CB7}"/>
              </a:ext>
            </a:extLst>
          </p:cNvPr>
          <p:cNvSpPr txBox="1"/>
          <p:nvPr/>
        </p:nvSpPr>
        <p:spPr>
          <a:xfrm>
            <a:off x="57532" y="4409"/>
            <a:ext cx="1189749" cy="276999"/>
          </a:xfrm>
          <a:prstGeom prst="rect">
            <a:avLst/>
          </a:prstGeom>
          <a:noFill/>
        </p:spPr>
        <p:txBody>
          <a:bodyPr wrap="none" rtlCol="0">
            <a:spAutoFit/>
          </a:bodyPr>
          <a:lstStyle/>
          <a:p>
            <a:r>
              <a:rPr lang="en-US" sz="1200" b="1" dirty="0">
                <a:solidFill>
                  <a:schemeClr val="bg1"/>
                </a:solidFill>
              </a:rPr>
              <a:t>Abstract 3146</a:t>
            </a:r>
          </a:p>
        </p:txBody>
      </p:sp>
    </p:spTree>
    <p:extLst>
      <p:ext uri="{BB962C8B-B14F-4D97-AF65-F5344CB8AC3E}">
        <p14:creationId xmlns:p14="http://schemas.microsoft.com/office/powerpoint/2010/main" val="142210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ADE7CE-0571-41F5-9F69-CFF44F10E839}"/>
              </a:ext>
            </a:extLst>
          </p:cNvPr>
          <p:cNvSpPr>
            <a:spLocks noGrp="1"/>
          </p:cNvSpPr>
          <p:nvPr>
            <p:ph type="sldNum" sz="quarter" idx="4"/>
          </p:nvPr>
        </p:nvSpPr>
        <p:spPr>
          <a:xfrm>
            <a:off x="116775" y="4929249"/>
            <a:ext cx="396000" cy="162000"/>
          </a:xfrm>
        </p:spPr>
        <p:txBody>
          <a:bodyPr/>
          <a:lstStyle/>
          <a:p>
            <a:fld id="{3C4F54F3-C349-4609-AFEE-01462D5C7942}" type="slidenum">
              <a:rPr lang="en-GB" smtClean="0"/>
              <a:pPr/>
              <a:t>10</a:t>
            </a:fld>
            <a:endParaRPr lang="en-GB" dirty="0"/>
          </a:p>
        </p:txBody>
      </p:sp>
      <p:sp>
        <p:nvSpPr>
          <p:cNvPr id="9" name="Rectangle 8">
            <a:extLst>
              <a:ext uri="{FF2B5EF4-FFF2-40B4-BE49-F238E27FC236}">
                <a16:creationId xmlns:a16="http://schemas.microsoft.com/office/drawing/2014/main" id="{B3082ED1-288C-A248-9601-5F04290112AF}"/>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D3016DDB-F605-824C-8497-985D83797CDD}"/>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Plain Language Summary</a:t>
            </a:r>
          </a:p>
        </p:txBody>
      </p:sp>
      <p:sp>
        <p:nvSpPr>
          <p:cNvPr id="12" name="Text Placeholder 1">
            <a:extLst>
              <a:ext uri="{FF2B5EF4-FFF2-40B4-BE49-F238E27FC236}">
                <a16:creationId xmlns:a16="http://schemas.microsoft.com/office/drawing/2014/main" id="{FEC00B24-8663-41C1-9471-915533C928B7}"/>
              </a:ext>
            </a:extLst>
          </p:cNvPr>
          <p:cNvSpPr txBox="1">
            <a:spLocks/>
          </p:cNvSpPr>
          <p:nvPr/>
        </p:nvSpPr>
        <p:spPr>
          <a:xfrm>
            <a:off x="237061" y="905256"/>
            <a:ext cx="8462802" cy="3051939"/>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US" sz="1500" dirty="0"/>
              <a:t>Why was this study done? </a:t>
            </a:r>
          </a:p>
          <a:p>
            <a:pPr marL="585788" lvl="1" indent="-285750">
              <a:buFont typeface="Arial" panose="020B0604020202020204" pitchFamily="34" charset="0"/>
              <a:buChar char="•"/>
            </a:pPr>
            <a:r>
              <a:rPr lang="en-US" sz="1300" dirty="0"/>
              <a:t>Drugs that bind to and inhibit the activity of a protein called Bruton tyrosine kinase (BTK) are often used to treat CLL. However, the BTK inhibitor ibrutinib has been shown to increase heart- and blood vessel-related toxicities due in part to additional interactions with other tyrosine kinase proteins. This study examined the occurrence of heart-related toxicities after treatment with a BTK inhibitor </a:t>
            </a:r>
            <a:r>
              <a:rPr lang="en-US" sz="1300" dirty="0" err="1"/>
              <a:t>acalabrutinib</a:t>
            </a:r>
            <a:r>
              <a:rPr lang="en-US" sz="1300" dirty="0"/>
              <a:t>, which binds more specifically to its target, BTK.</a:t>
            </a:r>
          </a:p>
          <a:p>
            <a:pPr marL="285750" indent="-285750">
              <a:buFont typeface="Arial" panose="020B0604020202020204" pitchFamily="34" charset="0"/>
              <a:buChar char="•"/>
            </a:pPr>
            <a:r>
              <a:rPr lang="en-US" sz="1500" dirty="0"/>
              <a:t>How were the data collected? </a:t>
            </a:r>
          </a:p>
          <a:p>
            <a:pPr marL="585788" lvl="1" indent="-285750">
              <a:buFont typeface="Arial" panose="020B0604020202020204" pitchFamily="34" charset="0"/>
              <a:buChar char="•"/>
            </a:pPr>
            <a:r>
              <a:rPr lang="en-US" sz="1200" dirty="0"/>
              <a:t>Detailed information regarding heart-related medical toxicities were collected from patients with CLL who were treated with </a:t>
            </a:r>
            <a:r>
              <a:rPr lang="en-US" sz="1200" dirty="0" err="1"/>
              <a:t>acalabrutinib</a:t>
            </a:r>
            <a:r>
              <a:rPr lang="en-US" sz="1200" dirty="0"/>
              <a:t> alone in clinical trials. </a:t>
            </a:r>
          </a:p>
          <a:p>
            <a:pPr marL="285750" indent="-285750">
              <a:buFont typeface="Arial" panose="020B0604020202020204" pitchFamily="34" charset="0"/>
              <a:buChar char="•"/>
            </a:pPr>
            <a:r>
              <a:rPr lang="en-US" sz="1500" dirty="0">
                <a:solidFill>
                  <a:srgbClr val="000000"/>
                </a:solidFill>
              </a:rPr>
              <a:t>What were the results? </a:t>
            </a:r>
          </a:p>
          <a:p>
            <a:pPr marL="585788" lvl="1" indent="-285750">
              <a:buFont typeface="Arial" panose="020B0604020202020204" pitchFamily="34" charset="0"/>
              <a:buChar char="•"/>
            </a:pPr>
            <a:r>
              <a:rPr lang="en-US" sz="1300" dirty="0">
                <a:solidFill>
                  <a:srgbClr val="000000"/>
                </a:solidFill>
              </a:rPr>
              <a:t>After </a:t>
            </a:r>
            <a:r>
              <a:rPr lang="en-US" sz="1300" dirty="0"/>
              <a:t>most patients had received acalabrutinib for over 2 years, medical problems involving the heart were not often experienced and very rarely caused patients to stop acalabrutinib treatment. </a:t>
            </a:r>
            <a:endParaRPr lang="en-US" sz="1600" dirty="0">
              <a:solidFill>
                <a:srgbClr val="000000"/>
              </a:solidFill>
            </a:endParaRPr>
          </a:p>
          <a:p>
            <a:pPr marL="285750" indent="-285750">
              <a:buFont typeface="Arial" panose="020B0604020202020204" pitchFamily="34" charset="0"/>
              <a:buChar char="•"/>
            </a:pPr>
            <a:r>
              <a:rPr lang="en-US" sz="1500" dirty="0">
                <a:solidFill>
                  <a:srgbClr val="000000"/>
                </a:solidFill>
              </a:rPr>
              <a:t>Why do the results matter to patients and physicians? </a:t>
            </a:r>
          </a:p>
          <a:p>
            <a:pPr marL="585788" lvl="1" indent="-285750">
              <a:buFont typeface="Arial" panose="020B0604020202020204" pitchFamily="34" charset="0"/>
              <a:buChar char="•"/>
            </a:pPr>
            <a:r>
              <a:rPr lang="en-US" sz="1300" dirty="0">
                <a:solidFill>
                  <a:srgbClr val="000000"/>
                </a:solidFill>
              </a:rPr>
              <a:t>Treatment with </a:t>
            </a:r>
            <a:r>
              <a:rPr lang="en-US" sz="1300" dirty="0" err="1">
                <a:solidFill>
                  <a:srgbClr val="000000"/>
                </a:solidFill>
              </a:rPr>
              <a:t>acalabrutinib</a:t>
            </a:r>
            <a:r>
              <a:rPr lang="en-US" sz="1300" dirty="0">
                <a:solidFill>
                  <a:srgbClr val="000000"/>
                </a:solidFill>
              </a:rPr>
              <a:t> is not likely to cause heart-related medical toxicities in patients with CLL, which may be important for informing treatment decisions.</a:t>
            </a:r>
          </a:p>
          <a:p>
            <a:pPr marL="285750" indent="-285750">
              <a:buFont typeface="Arial" panose="020B0604020202020204" pitchFamily="34" charset="0"/>
              <a:buChar char="•"/>
            </a:pPr>
            <a:endParaRPr lang="en-US" sz="1900" dirty="0">
              <a:solidFill>
                <a:srgbClr val="000000"/>
              </a:solidFill>
            </a:endParaRPr>
          </a:p>
        </p:txBody>
      </p:sp>
      <p:sp>
        <p:nvSpPr>
          <p:cNvPr id="7" name="TextBox 6">
            <a:extLst>
              <a:ext uri="{FF2B5EF4-FFF2-40B4-BE49-F238E27FC236}">
                <a16:creationId xmlns:a16="http://schemas.microsoft.com/office/drawing/2014/main" id="{3EBDC1C4-5EDD-4B58-9FCB-F9A1CE94BC3F}"/>
              </a:ext>
            </a:extLst>
          </p:cNvPr>
          <p:cNvSpPr txBox="1"/>
          <p:nvPr/>
        </p:nvSpPr>
        <p:spPr>
          <a:xfrm>
            <a:off x="6854825" y="182903"/>
            <a:ext cx="2295526" cy="307777"/>
          </a:xfrm>
          <a:prstGeom prst="rect">
            <a:avLst/>
          </a:prstGeom>
          <a:solidFill>
            <a:srgbClr val="C4D600"/>
          </a:solidFill>
        </p:spPr>
        <p:txBody>
          <a:bodyPr wrap="square" rtlCol="0">
            <a:spAutoFit/>
          </a:bodyPr>
          <a:lstStyle/>
          <a:p>
            <a:r>
              <a:rPr lang="en-US" sz="1400" dirty="0"/>
              <a:t>Supplemental Information</a:t>
            </a:r>
          </a:p>
        </p:txBody>
      </p:sp>
    </p:spTree>
    <p:extLst>
      <p:ext uri="{BB962C8B-B14F-4D97-AF65-F5344CB8AC3E}">
        <p14:creationId xmlns:p14="http://schemas.microsoft.com/office/powerpoint/2010/main" val="333264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E1A062B3-4ECF-7B4F-82A8-E3F237957276}"/>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11</a:t>
            </a:fld>
            <a:endParaRPr lang="en-GB" dirty="0"/>
          </a:p>
        </p:txBody>
      </p:sp>
      <p:sp>
        <p:nvSpPr>
          <p:cNvPr id="9" name="TextBox 8">
            <a:extLst>
              <a:ext uri="{FF2B5EF4-FFF2-40B4-BE49-F238E27FC236}">
                <a16:creationId xmlns:a16="http://schemas.microsoft.com/office/drawing/2014/main" id="{3246E45A-F719-EC47-93C4-F006298D1A96}"/>
              </a:ext>
            </a:extLst>
          </p:cNvPr>
          <p:cNvSpPr txBox="1"/>
          <p:nvPr/>
        </p:nvSpPr>
        <p:spPr>
          <a:xfrm>
            <a:off x="166422" y="4701695"/>
            <a:ext cx="8464870" cy="446276"/>
          </a:xfrm>
          <a:prstGeom prst="rect">
            <a:avLst/>
          </a:prstGeom>
          <a:noFill/>
        </p:spPr>
        <p:txBody>
          <a:bodyPr wrap="square" lIns="0" tIns="0" rIns="0" bIns="0" rtlCol="0">
            <a:spAutoFit/>
          </a:bodyPr>
          <a:lstStyle/>
          <a:p>
            <a:r>
              <a:rPr lang="en-US" sz="700" baseline="30000" dirty="0" err="1"/>
              <a:t>a</a:t>
            </a:r>
            <a:r>
              <a:rPr lang="en-US" sz="700" dirty="0" err="1"/>
              <a:t>In</a:t>
            </a:r>
            <a:r>
              <a:rPr lang="en-US" sz="700" dirty="0"/>
              <a:t> a pooled analysis of data from 4 RCTs, ~63% of ibrutinib-treated pts with atrial fibrillation events had them in the first 6 months on treatment after a total time on study of 24 months.</a:t>
            </a:r>
            <a:r>
              <a:rPr lang="en-US" sz="700" baseline="30000" dirty="0"/>
              <a:t>1</a:t>
            </a:r>
          </a:p>
          <a:p>
            <a:r>
              <a:rPr lang="en-US" sz="700" baseline="30000" dirty="0" err="1"/>
              <a:t>b</a:t>
            </a:r>
            <a:r>
              <a:rPr lang="en-US" sz="700" dirty="0" err="1"/>
              <a:t>All</a:t>
            </a:r>
            <a:r>
              <a:rPr lang="en-US" sz="700" dirty="0"/>
              <a:t> but one AE (grade 4 cardiac tamponade) were managed with concomitant medications; grade 4 cardiac tamponade was managed by hospitalization.</a:t>
            </a:r>
          </a:p>
          <a:p>
            <a:r>
              <a:rPr lang="en-US" sz="700" b="1" dirty="0"/>
              <a:t>1.</a:t>
            </a:r>
            <a:r>
              <a:rPr lang="en-US" sz="700" dirty="0"/>
              <a:t> Brown JR, et al, </a:t>
            </a:r>
            <a:r>
              <a:rPr lang="en-US" sz="700" i="1" dirty="0" err="1"/>
              <a:t>Haematologica</a:t>
            </a:r>
            <a:r>
              <a:rPr lang="en-US" sz="700" dirty="0"/>
              <a:t>. 2017;102:1796.</a:t>
            </a:r>
          </a:p>
          <a:p>
            <a:r>
              <a:rPr lang="en-US" sz="700" dirty="0"/>
              <a:t>AEs, adverse events; pts, patients.</a:t>
            </a:r>
          </a:p>
        </p:txBody>
      </p:sp>
      <p:sp>
        <p:nvSpPr>
          <p:cNvPr id="10" name="Rectangle 9">
            <a:extLst>
              <a:ext uri="{FF2B5EF4-FFF2-40B4-BE49-F238E27FC236}">
                <a16:creationId xmlns:a16="http://schemas.microsoft.com/office/drawing/2014/main" id="{D6085A70-C28F-754B-A40F-9D44E5456769}"/>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895ECE03-45F4-A948-9E0C-4D58D04A2334}"/>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Grade ≥3 Cardiac AEs in the First 6 Months</a:t>
            </a:r>
          </a:p>
        </p:txBody>
      </p:sp>
      <p:sp>
        <p:nvSpPr>
          <p:cNvPr id="12" name="Text Placeholder 1">
            <a:extLst>
              <a:ext uri="{FF2B5EF4-FFF2-40B4-BE49-F238E27FC236}">
                <a16:creationId xmlns:a16="http://schemas.microsoft.com/office/drawing/2014/main" id="{0C18FA41-B5B1-E141-8FCB-0FCD3C8234A2}"/>
              </a:ext>
            </a:extLst>
          </p:cNvPr>
          <p:cNvSpPr txBox="1">
            <a:spLocks/>
          </p:cNvSpPr>
          <p:nvPr/>
        </p:nvSpPr>
        <p:spPr>
          <a:xfrm>
            <a:off x="285679" y="550712"/>
            <a:ext cx="8572641" cy="1159967"/>
          </a:xfrm>
          <a:prstGeom prst="rect">
            <a:avLst/>
          </a:prstGeom>
        </p:spPr>
        <p:txBody>
          <a:bodyPr wrap="square" lIns="0" tIns="0" rIns="0" bIns="0">
            <a:normAutofit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indent="-173736">
              <a:lnSpc>
                <a:spcPct val="110000"/>
              </a:lnSpc>
              <a:spcBef>
                <a:spcPts val="300"/>
              </a:spcBef>
              <a:buClr>
                <a:srgbClr val="780045"/>
              </a:buClr>
              <a:buFont typeface="Arial" panose="020B0604020202020204" pitchFamily="34" charset="0"/>
              <a:buChar char="•"/>
            </a:pPr>
            <a:r>
              <a:rPr lang="en-US" sz="1400" dirty="0"/>
              <a:t>Cardiac AEs in the first 6 months were assessed based on a predominance of AEs (atrial fibrillation) during this time period with ibrutinib</a:t>
            </a:r>
            <a:r>
              <a:rPr lang="en-US" sz="1400" baseline="30000" dirty="0"/>
              <a:t>1a</a:t>
            </a:r>
            <a:r>
              <a:rPr lang="en-US" sz="1400" dirty="0"/>
              <a:t> </a:t>
            </a:r>
            <a:endParaRPr lang="en-US" sz="1400" strike="sngStrike" baseline="30000" dirty="0"/>
          </a:p>
          <a:p>
            <a:pPr marL="393192" lvl="1" indent="-155448">
              <a:lnSpc>
                <a:spcPct val="110000"/>
              </a:lnSpc>
              <a:spcBef>
                <a:spcPts val="300"/>
              </a:spcBef>
              <a:buClr>
                <a:schemeClr val="tx1"/>
              </a:buClr>
              <a:buFont typeface="System Font Regular"/>
              <a:buChar char="–"/>
            </a:pPr>
            <a:r>
              <a:rPr lang="en-US" sz="1200" dirty="0"/>
              <a:t>29% of </a:t>
            </a:r>
            <a:r>
              <a:rPr lang="en-US" sz="1200" dirty="0" err="1"/>
              <a:t>acalabrutinib</a:t>
            </a:r>
            <a:r>
              <a:rPr lang="en-US" sz="1200" dirty="0"/>
              <a:t>-treated pts with atrial fibrillation events had them in the first 6 months on treatment</a:t>
            </a:r>
          </a:p>
          <a:p>
            <a:pPr marL="228600" indent="-173736">
              <a:lnSpc>
                <a:spcPct val="110000"/>
              </a:lnSpc>
              <a:spcBef>
                <a:spcPts val="300"/>
              </a:spcBef>
              <a:buClr>
                <a:srgbClr val="780045"/>
              </a:buClr>
              <a:buFont typeface="Arial" panose="020B0604020202020204" pitchFamily="34" charset="0"/>
              <a:buChar char="•"/>
            </a:pPr>
            <a:r>
              <a:rPr lang="en-US" sz="1400" dirty="0"/>
              <a:t>Overall, 41% of pts with any-grade cardiac AEs had them in the first 6 months on </a:t>
            </a:r>
            <a:r>
              <a:rPr lang="en-US" sz="1400" dirty="0" err="1"/>
              <a:t>acalabrutinib</a:t>
            </a:r>
            <a:endParaRPr lang="en-US" sz="1400" dirty="0"/>
          </a:p>
          <a:p>
            <a:pPr marL="393192" lvl="1" indent="-155448">
              <a:lnSpc>
                <a:spcPct val="110000"/>
              </a:lnSpc>
              <a:spcBef>
                <a:spcPts val="300"/>
              </a:spcBef>
              <a:buClr>
                <a:schemeClr val="tx1"/>
              </a:buClr>
              <a:buFont typeface="System Font Regular"/>
              <a:buChar char="–"/>
            </a:pPr>
            <a:r>
              <a:rPr lang="en-US" sz="1200" dirty="0"/>
              <a:t>25% of all grade ≥3 cardiac AEs (in 9 pts) occurred in the first 6 months on </a:t>
            </a:r>
            <a:r>
              <a:rPr lang="en-US" sz="1200" dirty="0" err="1"/>
              <a:t>acalabrutinib</a:t>
            </a:r>
            <a:endParaRPr lang="en-US" sz="1200" dirty="0"/>
          </a:p>
          <a:p>
            <a:pPr marL="285750" indent="-285750">
              <a:buFont typeface="Arial" panose="020B0604020202020204" pitchFamily="34" charset="0"/>
              <a:buChar char="•"/>
            </a:pPr>
            <a:endParaRPr lang="en-US" sz="1200" dirty="0"/>
          </a:p>
        </p:txBody>
      </p:sp>
      <p:graphicFrame>
        <p:nvGraphicFramePr>
          <p:cNvPr id="13" name="Table 12">
            <a:extLst>
              <a:ext uri="{FF2B5EF4-FFF2-40B4-BE49-F238E27FC236}">
                <a16:creationId xmlns:a16="http://schemas.microsoft.com/office/drawing/2014/main" id="{2FB95552-2FE1-FD49-8AAB-5FC1AAA76733}"/>
              </a:ext>
            </a:extLst>
          </p:cNvPr>
          <p:cNvGraphicFramePr>
            <a:graphicFrameLocks noGrp="1"/>
          </p:cNvGraphicFramePr>
          <p:nvPr/>
        </p:nvGraphicFramePr>
        <p:xfrm>
          <a:off x="330200" y="1840375"/>
          <a:ext cx="8301092" cy="2731624"/>
        </p:xfrm>
        <a:graphic>
          <a:graphicData uri="http://schemas.openxmlformats.org/drawingml/2006/table">
            <a:tbl>
              <a:tblPr firstRow="1" firstCol="1" bandRow="1">
                <a:tableStyleId>{B301B821-A1FF-4177-AEE7-76D212191A09}</a:tableStyleId>
              </a:tblPr>
              <a:tblGrid>
                <a:gridCol w="1142108">
                  <a:extLst>
                    <a:ext uri="{9D8B030D-6E8A-4147-A177-3AD203B41FA5}">
                      <a16:colId xmlns:a16="http://schemas.microsoft.com/office/drawing/2014/main" val="20000"/>
                    </a:ext>
                  </a:extLst>
                </a:gridCol>
                <a:gridCol w="2610527">
                  <a:extLst>
                    <a:ext uri="{9D8B030D-6E8A-4147-A177-3AD203B41FA5}">
                      <a16:colId xmlns:a16="http://schemas.microsoft.com/office/drawing/2014/main" val="20001"/>
                    </a:ext>
                  </a:extLst>
                </a:gridCol>
                <a:gridCol w="962633">
                  <a:extLst>
                    <a:ext uri="{9D8B030D-6E8A-4147-A177-3AD203B41FA5}">
                      <a16:colId xmlns:a16="http://schemas.microsoft.com/office/drawing/2014/main" val="20002"/>
                    </a:ext>
                  </a:extLst>
                </a:gridCol>
                <a:gridCol w="2300529">
                  <a:extLst>
                    <a:ext uri="{9D8B030D-6E8A-4147-A177-3AD203B41FA5}">
                      <a16:colId xmlns:a16="http://schemas.microsoft.com/office/drawing/2014/main" val="2315730411"/>
                    </a:ext>
                  </a:extLst>
                </a:gridCol>
                <a:gridCol w="1285295">
                  <a:extLst>
                    <a:ext uri="{9D8B030D-6E8A-4147-A177-3AD203B41FA5}">
                      <a16:colId xmlns:a16="http://schemas.microsoft.com/office/drawing/2014/main" val="1217586615"/>
                    </a:ext>
                  </a:extLst>
                </a:gridCol>
              </a:tblGrid>
              <a:tr h="195116">
                <a:tc>
                  <a:txBody>
                    <a:bodyPr/>
                    <a:lstStyle/>
                    <a:p>
                      <a:pPr algn="ctr"/>
                      <a:r>
                        <a:rPr lang="en-US" sz="900" dirty="0"/>
                        <a:t>Patient Number</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r>
                        <a:rPr lang="en-US" sz="900" dirty="0" err="1"/>
                        <a:t>Event</a:t>
                      </a:r>
                      <a:r>
                        <a:rPr lang="en-US" sz="900" strike="noStrike" baseline="30000" dirty="0" err="1">
                          <a:solidFill>
                            <a:schemeClr val="bg1"/>
                          </a:solidFill>
                        </a:rPr>
                        <a:t>b</a:t>
                      </a:r>
                      <a:endParaRPr lang="en-US" sz="900" strike="sngStrike" baseline="30000" dirty="0">
                        <a:solidFill>
                          <a:schemeClr val="bg1"/>
                        </a:solidFill>
                      </a:endParaRP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r>
                        <a:rPr lang="en-US" sz="900" dirty="0"/>
                        <a:t>Grade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r>
                        <a:rPr lang="en-US" sz="900" dirty="0"/>
                        <a:t>Dose Modification/Discontinuation</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r>
                        <a:rPr lang="en-US" sz="900" dirty="0"/>
                        <a:t>Outcome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extLst>
                  <a:ext uri="{0D108BD9-81ED-4DB2-BD59-A6C34878D82A}">
                    <a16:rowId xmlns:a16="http://schemas.microsoft.com/office/drawing/2014/main" val="10000"/>
                  </a:ext>
                </a:extLst>
              </a:tr>
              <a:tr h="195116">
                <a:tc>
                  <a:txBody>
                    <a:bodyPr/>
                    <a:lstStyle/>
                    <a:p>
                      <a:pPr algn="ctr"/>
                      <a:r>
                        <a:rPr lang="en-US" sz="900" dirty="0"/>
                        <a:t>1</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Coronary artery stenosis</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4</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delay</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95116">
                <a:tc>
                  <a:txBody>
                    <a:bodyPr/>
                    <a:lstStyle/>
                    <a:p>
                      <a:pPr algn="ctr"/>
                      <a:r>
                        <a:rPr lang="en-US" sz="900" dirty="0"/>
                        <a:t>2</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Cardiac tamponade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4</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Dose not changed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95116">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Cardiac failure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4</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not changed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Ongoing</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95116">
                <a:tc>
                  <a:txBody>
                    <a:bodyPr/>
                    <a:lstStyle/>
                    <a:p>
                      <a:pPr algn="ctr"/>
                      <a:r>
                        <a:rPr lang="en-US" sz="900" dirty="0"/>
                        <a:t>4</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Acute myocardial infarction</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Dose delay</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95116">
                <a:tc>
                  <a:txBody>
                    <a:bodyPr/>
                    <a:lstStyle/>
                    <a:p>
                      <a:pPr algn="ctr"/>
                      <a:endParaRPr lang="en-US" sz="900" dirty="0"/>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Atrial fibrillation</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Dose delay</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95116">
                <a:tc>
                  <a:txBody>
                    <a:bodyPr/>
                    <a:lstStyle/>
                    <a:p>
                      <a:pPr algn="ctr"/>
                      <a:r>
                        <a:rPr lang="en-US" sz="900" dirty="0"/>
                        <a:t>5</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Acute coronary syndrome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delay</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95116">
                <a:tc>
                  <a:txBody>
                    <a:bodyPr/>
                    <a:lstStyle/>
                    <a:p>
                      <a:pPr algn="ctr"/>
                      <a:endParaRPr lang="en-US" sz="900" dirty="0"/>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Angina unstable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not changed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195116">
                <a:tc>
                  <a:txBody>
                    <a:bodyPr/>
                    <a:lstStyle/>
                    <a:p>
                      <a:pPr algn="ctr"/>
                      <a:r>
                        <a:rPr lang="en-US" sz="900" dirty="0"/>
                        <a:t>6</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Atrial fibrillation</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Dose not changed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195116">
                <a:tc>
                  <a:txBody>
                    <a:bodyPr/>
                    <a:lstStyle/>
                    <a:p>
                      <a:pPr algn="ctr"/>
                      <a:r>
                        <a:rPr lang="en-US" sz="900" dirty="0"/>
                        <a:t>7</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Atrial fibrillation</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not changed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95116">
                <a:tc>
                  <a:txBody>
                    <a:bodyPr/>
                    <a:lstStyle/>
                    <a:p>
                      <a:pPr algn="ctr"/>
                      <a:endParaRPr lang="en-US" sz="900" dirty="0"/>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Cardiac failure congestive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Acala discontinued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95116">
                <a:tc>
                  <a:txBody>
                    <a:bodyPr/>
                    <a:lstStyle/>
                    <a:p>
                      <a:pPr algn="ctr"/>
                      <a:r>
                        <a:rPr lang="en-US" sz="900" dirty="0"/>
                        <a:t>8</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Cardiac failure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Acala discontinued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95116">
                <a:tc>
                  <a:txBody>
                    <a:bodyPr/>
                    <a:lstStyle/>
                    <a:p>
                      <a:pPr algn="ctr"/>
                      <a:r>
                        <a:rPr lang="en-US" sz="900" dirty="0"/>
                        <a:t>9</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Cardiac failure congestive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not changed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95116">
                <a:tc>
                  <a:txBody>
                    <a:bodyPr/>
                    <a:lstStyle/>
                    <a:p>
                      <a:pPr algn="ctr"/>
                      <a:endParaRPr lang="en-US" sz="900" dirty="0"/>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Pericarditis constrictive</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3</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Dose delay</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Resolved</a:t>
                      </a:r>
                    </a:p>
                  </a:txBody>
                  <a:tcPr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sp>
        <p:nvSpPr>
          <p:cNvPr id="14" name="TextBox 13">
            <a:extLst>
              <a:ext uri="{FF2B5EF4-FFF2-40B4-BE49-F238E27FC236}">
                <a16:creationId xmlns:a16="http://schemas.microsoft.com/office/drawing/2014/main" id="{8818E1DA-98CD-4451-8BDB-B7F1B633E049}"/>
              </a:ext>
            </a:extLst>
          </p:cNvPr>
          <p:cNvSpPr txBox="1"/>
          <p:nvPr/>
        </p:nvSpPr>
        <p:spPr>
          <a:xfrm>
            <a:off x="6854825" y="182903"/>
            <a:ext cx="2295526" cy="307777"/>
          </a:xfrm>
          <a:prstGeom prst="rect">
            <a:avLst/>
          </a:prstGeom>
          <a:solidFill>
            <a:srgbClr val="C4D600"/>
          </a:solidFill>
        </p:spPr>
        <p:txBody>
          <a:bodyPr wrap="square" rtlCol="0">
            <a:spAutoFit/>
          </a:bodyPr>
          <a:lstStyle/>
          <a:p>
            <a:r>
              <a:rPr lang="en-US" sz="1400" dirty="0"/>
              <a:t>Supplemental Information</a:t>
            </a:r>
          </a:p>
        </p:txBody>
      </p:sp>
    </p:spTree>
    <p:extLst>
      <p:ext uri="{BB962C8B-B14F-4D97-AF65-F5344CB8AC3E}">
        <p14:creationId xmlns:p14="http://schemas.microsoft.com/office/powerpoint/2010/main" val="37056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A670D-D513-6248-B3DC-A282B1BD2C8E}"/>
              </a:ext>
            </a:extLst>
          </p:cNvPr>
          <p:cNvPicPr>
            <a:picLocks noChangeAspect="1"/>
          </p:cNvPicPr>
          <p:nvPr/>
        </p:nvPicPr>
        <p:blipFill>
          <a:blip r:embed="rId3"/>
          <a:stretch>
            <a:fillRect/>
          </a:stretch>
        </p:blipFill>
        <p:spPr>
          <a:xfrm>
            <a:off x="4884309" y="1114606"/>
            <a:ext cx="4176749" cy="3967285"/>
          </a:xfrm>
          <a:prstGeom prst="rect">
            <a:avLst/>
          </a:prstGeom>
        </p:spPr>
      </p:pic>
      <p:sp>
        <p:nvSpPr>
          <p:cNvPr id="4" name="Slide Number Placeholder 3">
            <a:extLst>
              <a:ext uri="{FF2B5EF4-FFF2-40B4-BE49-F238E27FC236}">
                <a16:creationId xmlns:a16="http://schemas.microsoft.com/office/drawing/2014/main" id="{A8ADE7CE-0571-41F5-9F69-CFF44F10E839}"/>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2</a:t>
            </a:fld>
            <a:endParaRPr lang="en-GB" dirty="0"/>
          </a:p>
        </p:txBody>
      </p:sp>
      <p:sp>
        <p:nvSpPr>
          <p:cNvPr id="5" name="Text Placeholder 1">
            <a:extLst>
              <a:ext uri="{FF2B5EF4-FFF2-40B4-BE49-F238E27FC236}">
                <a16:creationId xmlns:a16="http://schemas.microsoft.com/office/drawing/2014/main" id="{DDCFC24E-4842-4103-A711-586272692B29}"/>
              </a:ext>
            </a:extLst>
          </p:cNvPr>
          <p:cNvSpPr>
            <a:spLocks noGrp="1"/>
          </p:cNvSpPr>
          <p:nvPr>
            <p:ph type="body" sz="quarter" idx="4294967295"/>
          </p:nvPr>
        </p:nvSpPr>
        <p:spPr>
          <a:xfrm>
            <a:off x="275977" y="673100"/>
            <a:ext cx="4522793" cy="3052679"/>
          </a:xfrm>
          <a:prstGeom prst="rect">
            <a:avLst/>
          </a:prstGeom>
        </p:spPr>
        <p:txBody>
          <a:bodyPr wrap="square" lIns="0" tIns="0" rIns="0" bIns="0"/>
          <a:lstStyle/>
          <a:p>
            <a:pPr marL="228600" indent="-177800">
              <a:spcBef>
                <a:spcPts val="300"/>
              </a:spcBef>
              <a:buClr>
                <a:srgbClr val="780045"/>
              </a:buClr>
              <a:buFont typeface="Arial" panose="020B0604020202020204" pitchFamily="34" charset="0"/>
              <a:buChar char="•"/>
            </a:pPr>
            <a:r>
              <a:rPr lang="en-US" sz="1500" dirty="0"/>
              <a:t>CV toxicities have been associated with the first-generation BTKi ibrutinib, potentially due to off-target kinase inhibition</a:t>
            </a:r>
            <a:r>
              <a:rPr lang="en-US" sz="1500" baseline="30000" dirty="0"/>
              <a:t>1</a:t>
            </a:r>
          </a:p>
          <a:p>
            <a:pPr marL="528638" lvl="1" indent="-177800">
              <a:spcBef>
                <a:spcPts val="300"/>
              </a:spcBef>
              <a:buClr>
                <a:srgbClr val="780045"/>
              </a:buClr>
              <a:buFont typeface="Arial" panose="020B0604020202020204" pitchFamily="34" charset="0"/>
              <a:buChar char="•"/>
            </a:pPr>
            <a:r>
              <a:rPr lang="en-US" sz="1300" dirty="0"/>
              <a:t>For example, findings from an analysis of 562 patients with lymphoid malignancies suggested an increased incidence of hypertension and </a:t>
            </a:r>
            <a:r>
              <a:rPr lang="en-US" sz="1300" dirty="0" err="1"/>
              <a:t>afib</a:t>
            </a:r>
            <a:r>
              <a:rPr lang="en-US" sz="1300" dirty="0"/>
              <a:t> with ibrutinib treatment, with rates of 78% and 13%, respectively, reported after a median follow-up of 30 months</a:t>
            </a:r>
            <a:r>
              <a:rPr lang="en-US" sz="1300" baseline="30000" dirty="0"/>
              <a:t>2</a:t>
            </a:r>
            <a:endParaRPr lang="en-US" sz="1300" dirty="0"/>
          </a:p>
          <a:p>
            <a:pPr marL="50800" indent="0">
              <a:spcBef>
                <a:spcPts val="300"/>
              </a:spcBef>
              <a:buClr>
                <a:srgbClr val="780045"/>
              </a:buClr>
              <a:buNone/>
            </a:pPr>
            <a:endParaRPr lang="en-US" sz="500" dirty="0"/>
          </a:p>
          <a:p>
            <a:pPr marL="228600" indent="-177800">
              <a:spcBef>
                <a:spcPts val="300"/>
              </a:spcBef>
              <a:buClr>
                <a:srgbClr val="780045"/>
              </a:buClr>
              <a:buFont typeface="Arial" panose="020B0604020202020204" pitchFamily="34" charset="0"/>
              <a:buChar char="•"/>
            </a:pPr>
            <a:r>
              <a:rPr lang="en-US" sz="1500" dirty="0"/>
              <a:t>The next-generation BTKi acalabrutinib has greater selectivity for BTK than ibrutinib </a:t>
            </a:r>
            <a:r>
              <a:rPr lang="en-US" sz="1500" i="1" dirty="0"/>
              <a:t>in vitro</a:t>
            </a:r>
            <a:r>
              <a:rPr lang="en-US" sz="1500" dirty="0"/>
              <a:t>,</a:t>
            </a:r>
            <a:r>
              <a:rPr lang="en-US" sz="1500" baseline="30000" dirty="0"/>
              <a:t>3,4</a:t>
            </a:r>
            <a:r>
              <a:rPr lang="en-US" sz="1500" dirty="0"/>
              <a:t> which may result in an improved safety profile</a:t>
            </a:r>
            <a:r>
              <a:rPr lang="en-US" sz="1500" baseline="30000" dirty="0"/>
              <a:t>1,4-6</a:t>
            </a:r>
            <a:endParaRPr lang="en-US" sz="1500" strike="sngStrike" baseline="30000" dirty="0"/>
          </a:p>
          <a:p>
            <a:pPr marL="50800" indent="0">
              <a:spcBef>
                <a:spcPts val="300"/>
              </a:spcBef>
              <a:buClr>
                <a:srgbClr val="780045"/>
              </a:buClr>
              <a:buNone/>
            </a:pPr>
            <a:endParaRPr lang="en-US" sz="500" dirty="0"/>
          </a:p>
          <a:p>
            <a:pPr marL="228600" indent="-177800">
              <a:spcBef>
                <a:spcPts val="300"/>
              </a:spcBef>
              <a:buClr>
                <a:srgbClr val="780045"/>
              </a:buClr>
              <a:buFont typeface="Arial" panose="020B0604020202020204" pitchFamily="34" charset="0"/>
              <a:buChar char="•"/>
            </a:pPr>
            <a:r>
              <a:rPr lang="en-US" sz="1500" dirty="0"/>
              <a:t>This analysis characterized CV AEs in patients with CLL who received acalabrutinib monotherapy in clinical trials</a:t>
            </a:r>
          </a:p>
        </p:txBody>
      </p:sp>
      <p:sp>
        <p:nvSpPr>
          <p:cNvPr id="7" name="TextBox 6"/>
          <p:cNvSpPr txBox="1"/>
          <p:nvPr/>
        </p:nvSpPr>
        <p:spPr>
          <a:xfrm>
            <a:off x="166421" y="4440913"/>
            <a:ext cx="4815229" cy="692497"/>
          </a:xfrm>
          <a:prstGeom prst="rect">
            <a:avLst/>
          </a:prstGeom>
          <a:noFill/>
        </p:spPr>
        <p:txBody>
          <a:bodyPr wrap="square" lIns="0" tIns="0" rIns="0" bIns="0" rtlCol="0">
            <a:spAutoFit/>
          </a:bodyPr>
          <a:lstStyle/>
          <a:p>
            <a:r>
              <a:rPr lang="en-US" sz="750" b="1" dirty="0"/>
              <a:t>1.</a:t>
            </a:r>
            <a:r>
              <a:rPr lang="en-US" sz="750" dirty="0"/>
              <a:t> Pal Singh S, et al. </a:t>
            </a:r>
            <a:r>
              <a:rPr lang="en-US" sz="750" i="1" dirty="0" err="1"/>
              <a:t>Mol</a:t>
            </a:r>
            <a:r>
              <a:rPr lang="en-US" sz="750" i="1" dirty="0"/>
              <a:t> Cancer</a:t>
            </a:r>
            <a:r>
              <a:rPr lang="en-US" sz="750" dirty="0"/>
              <a:t>. 2018;17(1):57. </a:t>
            </a:r>
            <a:r>
              <a:rPr lang="en-US" sz="750" b="1" dirty="0"/>
              <a:t>2. </a:t>
            </a:r>
            <a:r>
              <a:rPr lang="en-US" sz="750" dirty="0"/>
              <a:t>Dickerson T, et al. </a:t>
            </a:r>
            <a:r>
              <a:rPr lang="en-US" sz="750" i="1" dirty="0"/>
              <a:t>Blood</a:t>
            </a:r>
            <a:r>
              <a:rPr lang="en-US" sz="750" dirty="0"/>
              <a:t>. 2019;134(22):1919-28. </a:t>
            </a:r>
            <a:r>
              <a:rPr lang="en-US" sz="750" b="1" dirty="0"/>
              <a:t>3. </a:t>
            </a:r>
            <a:r>
              <a:rPr lang="en-US" sz="750" dirty="0"/>
              <a:t>Barf T, et al. </a:t>
            </a:r>
            <a:r>
              <a:rPr lang="en-US" sz="750" i="1" dirty="0"/>
              <a:t>J </a:t>
            </a:r>
            <a:r>
              <a:rPr lang="en-US" sz="750" i="1" dirty="0" err="1"/>
              <a:t>Pharmacol</a:t>
            </a:r>
            <a:r>
              <a:rPr lang="en-US" sz="750" i="1" dirty="0"/>
              <a:t> </a:t>
            </a:r>
            <a:r>
              <a:rPr lang="en-US" sz="750" i="1" dirty="0" err="1"/>
              <a:t>Exp</a:t>
            </a:r>
            <a:r>
              <a:rPr lang="en-US" sz="750" i="1" dirty="0"/>
              <a:t> </a:t>
            </a:r>
            <a:r>
              <a:rPr lang="en-US" sz="750" i="1" dirty="0" err="1"/>
              <a:t>Ther</a:t>
            </a:r>
            <a:r>
              <a:rPr lang="en-US" sz="750" dirty="0"/>
              <a:t>. 2017;363(2):240-52. </a:t>
            </a:r>
            <a:r>
              <a:rPr lang="en-US" sz="750" b="1" dirty="0"/>
              <a:t>4. </a:t>
            </a:r>
            <a:r>
              <a:rPr lang="en-US" sz="750" dirty="0"/>
              <a:t>Byrd JC, et al. </a:t>
            </a:r>
            <a:r>
              <a:rPr lang="en-US" sz="750" i="1" dirty="0"/>
              <a:t>N </a:t>
            </a:r>
            <a:r>
              <a:rPr lang="en-US" sz="750" i="1" dirty="0" err="1"/>
              <a:t>Engl</a:t>
            </a:r>
            <a:r>
              <a:rPr lang="en-US" sz="750" i="1" dirty="0"/>
              <a:t> J Med</a:t>
            </a:r>
            <a:r>
              <a:rPr lang="en-US" sz="750" dirty="0"/>
              <a:t>. 2016;374(4):323-32. </a:t>
            </a:r>
            <a:r>
              <a:rPr lang="en-US" sz="750" b="1" dirty="0"/>
              <a:t>5. </a:t>
            </a:r>
            <a:r>
              <a:rPr lang="en-US" sz="750" dirty="0"/>
              <a:t>Byrd JC, et al. </a:t>
            </a:r>
            <a:r>
              <a:rPr lang="en-US" sz="750" i="1" dirty="0"/>
              <a:t>N </a:t>
            </a:r>
            <a:r>
              <a:rPr lang="en-US" sz="750" i="1" dirty="0" err="1"/>
              <a:t>Engl</a:t>
            </a:r>
            <a:r>
              <a:rPr lang="en-US" sz="750" i="1" dirty="0"/>
              <a:t> J Med. </a:t>
            </a:r>
            <a:r>
              <a:rPr lang="en-US" sz="750" dirty="0"/>
              <a:t>2013;369(1):32-42. </a:t>
            </a:r>
            <a:r>
              <a:rPr lang="en-US" sz="750" b="1" dirty="0"/>
              <a:t>6. </a:t>
            </a:r>
            <a:r>
              <a:rPr lang="en-US" sz="750" dirty="0"/>
              <a:t>Byrd JC, et al. </a:t>
            </a:r>
            <a:r>
              <a:rPr lang="en-US" sz="750" i="1" dirty="0"/>
              <a:t>N </a:t>
            </a:r>
            <a:r>
              <a:rPr lang="en-US" sz="750" i="1" dirty="0" err="1"/>
              <a:t>Engl</a:t>
            </a:r>
            <a:r>
              <a:rPr lang="en-US" sz="750" i="1" dirty="0"/>
              <a:t> J Med. </a:t>
            </a:r>
            <a:r>
              <a:rPr lang="en-US" sz="750" dirty="0"/>
              <a:t>2014;371(3):213-23. </a:t>
            </a:r>
            <a:r>
              <a:rPr lang="en-US" sz="750" b="1" dirty="0"/>
              <a:t>7.</a:t>
            </a:r>
            <a:r>
              <a:rPr lang="en-US" sz="750" dirty="0"/>
              <a:t> </a:t>
            </a:r>
            <a:r>
              <a:rPr lang="en-US" sz="750" dirty="0" err="1"/>
              <a:t>Kaptein</a:t>
            </a:r>
            <a:r>
              <a:rPr lang="en-US" sz="750" dirty="0"/>
              <a:t> A, et al. </a:t>
            </a:r>
            <a:r>
              <a:rPr lang="en-US" sz="750" i="1" dirty="0"/>
              <a:t>Blood</a:t>
            </a:r>
            <a:r>
              <a:rPr lang="en-US" sz="750" dirty="0"/>
              <a:t>. 2018;132(Supplement 1):1871. </a:t>
            </a:r>
          </a:p>
          <a:p>
            <a:r>
              <a:rPr lang="en-US" sz="750" dirty="0"/>
              <a:t>AEs, adverse events; </a:t>
            </a:r>
            <a:r>
              <a:rPr lang="en-US" sz="750" dirty="0" err="1"/>
              <a:t>afib</a:t>
            </a:r>
            <a:r>
              <a:rPr lang="en-US" sz="750" dirty="0"/>
              <a:t>, atrial fibrillation; BTKi, Bruton tyrosine kinase inhibitor; CLL, chronic lymphocytic leukemia; CV, cardiovascular.  </a:t>
            </a:r>
          </a:p>
        </p:txBody>
      </p:sp>
      <p:sp>
        <p:nvSpPr>
          <p:cNvPr id="11" name="Title 10">
            <a:extLst>
              <a:ext uri="{FF2B5EF4-FFF2-40B4-BE49-F238E27FC236}">
                <a16:creationId xmlns:a16="http://schemas.microsoft.com/office/drawing/2014/main" id="{BDD9A406-89A8-B242-B5EE-FC754E2C9342}"/>
              </a:ext>
            </a:extLst>
          </p:cNvPr>
          <p:cNvSpPr>
            <a:spLocks noGrp="1"/>
          </p:cNvSpPr>
          <p:nvPr>
            <p:ph type="title"/>
          </p:nvPr>
        </p:nvSpPr>
        <p:spPr>
          <a:xfrm>
            <a:off x="237062" y="164135"/>
            <a:ext cx="8765651" cy="310500"/>
          </a:xfrm>
        </p:spPr>
        <p:txBody>
          <a:bodyPr/>
          <a:lstStyle/>
          <a:p>
            <a:endParaRPr lang="en-US"/>
          </a:p>
        </p:txBody>
      </p:sp>
      <p:sp>
        <p:nvSpPr>
          <p:cNvPr id="12" name="Rectangle 11">
            <a:extLst>
              <a:ext uri="{FF2B5EF4-FFF2-40B4-BE49-F238E27FC236}">
                <a16:creationId xmlns:a16="http://schemas.microsoft.com/office/drawing/2014/main" id="{C851A965-758A-814E-B0FE-2F699C866B8D}"/>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477C887B-EB45-1740-8988-7A0FE24FE269}"/>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Introduction</a:t>
            </a:r>
          </a:p>
        </p:txBody>
      </p:sp>
      <p:sp>
        <p:nvSpPr>
          <p:cNvPr id="8" name="TextBox 7">
            <a:extLst>
              <a:ext uri="{FF2B5EF4-FFF2-40B4-BE49-F238E27FC236}">
                <a16:creationId xmlns:a16="http://schemas.microsoft.com/office/drawing/2014/main" id="{E3C2CE68-1D1E-B344-B82B-6FFB397EEDF4}"/>
              </a:ext>
            </a:extLst>
          </p:cNvPr>
          <p:cNvSpPr txBox="1"/>
          <p:nvPr/>
        </p:nvSpPr>
        <p:spPr>
          <a:xfrm>
            <a:off x="5171120" y="624073"/>
            <a:ext cx="3125887" cy="523220"/>
          </a:xfrm>
          <a:prstGeom prst="rect">
            <a:avLst/>
          </a:prstGeom>
          <a:noFill/>
        </p:spPr>
        <p:txBody>
          <a:bodyPr wrap="square" rtlCol="0">
            <a:spAutoFit/>
          </a:bodyPr>
          <a:lstStyle/>
          <a:p>
            <a:pPr algn="ctr"/>
            <a:r>
              <a:rPr lang="en-US" sz="1400" u="sng" dirty="0"/>
              <a:t>Kinome profiling using KINOMEscan at a single dose (1 µM)</a:t>
            </a:r>
            <a:r>
              <a:rPr lang="en-US" sz="1400" u="sng" baseline="30000" dirty="0"/>
              <a:t>7</a:t>
            </a:r>
            <a:endParaRPr lang="en-US" sz="1400" u="sng" dirty="0"/>
          </a:p>
        </p:txBody>
      </p:sp>
    </p:spTree>
    <p:extLst>
      <p:ext uri="{BB962C8B-B14F-4D97-AF65-F5344CB8AC3E}">
        <p14:creationId xmlns:p14="http://schemas.microsoft.com/office/powerpoint/2010/main" val="351741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BCB0854-97B1-264D-99DA-B4C24CF80F12}"/>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3</a:t>
            </a:fld>
            <a:endParaRPr lang="en-GB" dirty="0"/>
          </a:p>
        </p:txBody>
      </p:sp>
      <p:sp>
        <p:nvSpPr>
          <p:cNvPr id="8" name="TextBox 7">
            <a:extLst>
              <a:ext uri="{FF2B5EF4-FFF2-40B4-BE49-F238E27FC236}">
                <a16:creationId xmlns:a16="http://schemas.microsoft.com/office/drawing/2014/main" id="{D16C4525-CD9E-F24D-B5C2-6ED0C98E0AFC}"/>
              </a:ext>
            </a:extLst>
          </p:cNvPr>
          <p:cNvSpPr txBox="1"/>
          <p:nvPr/>
        </p:nvSpPr>
        <p:spPr>
          <a:xfrm>
            <a:off x="166421" y="4560739"/>
            <a:ext cx="8649587" cy="538609"/>
          </a:xfrm>
          <a:prstGeom prst="rect">
            <a:avLst/>
          </a:prstGeom>
          <a:noFill/>
        </p:spPr>
        <p:txBody>
          <a:bodyPr wrap="square" lIns="0" tIns="0" rIns="0" bIns="0" rtlCol="0">
            <a:spAutoFit/>
          </a:bodyPr>
          <a:lstStyle/>
          <a:p>
            <a:r>
              <a:rPr lang="en-US" sz="700" baseline="30000" dirty="0" err="1"/>
              <a:t>a</a:t>
            </a:r>
            <a:r>
              <a:rPr lang="en-US" sz="700" dirty="0" err="1"/>
              <a:t>Study</a:t>
            </a:r>
            <a:r>
              <a:rPr lang="en-US" sz="700" dirty="0"/>
              <a:t> has </a:t>
            </a:r>
            <a:r>
              <a:rPr lang="en-US" sz="700" dirty="0" err="1"/>
              <a:t>acala</a:t>
            </a:r>
            <a:r>
              <a:rPr lang="en-US" sz="700" dirty="0"/>
              <a:t> monotherapy and combination therapy arms; only monotherapy patients were included.</a:t>
            </a:r>
          </a:p>
          <a:p>
            <a:r>
              <a:rPr lang="en-US" sz="700" baseline="30000" dirty="0"/>
              <a:t>b</a:t>
            </a:r>
            <a:r>
              <a:rPr lang="en-US" sz="700" dirty="0"/>
              <a:t>596 patients started on the acalabrutinib 100 mg BID dose; 166 patients started on a different dose, and 106 of these patients were later switched to the 100 mg BID dose.</a:t>
            </a:r>
          </a:p>
          <a:p>
            <a:r>
              <a:rPr lang="en-US" sz="700" b="1" dirty="0"/>
              <a:t>1.</a:t>
            </a:r>
            <a:r>
              <a:rPr lang="en-US" sz="700" dirty="0"/>
              <a:t> Byrd JC, et al. </a:t>
            </a:r>
            <a:r>
              <a:rPr lang="en-US" sz="700" i="1" dirty="0"/>
              <a:t>N </a:t>
            </a:r>
            <a:r>
              <a:rPr lang="en-US" sz="700" i="1" dirty="0" err="1"/>
              <a:t>Engl</a:t>
            </a:r>
            <a:r>
              <a:rPr lang="en-US" sz="700" i="1" dirty="0"/>
              <a:t> J Med</a:t>
            </a:r>
            <a:r>
              <a:rPr lang="en-US" sz="700" dirty="0"/>
              <a:t>. 2016;374(4):323-32.</a:t>
            </a:r>
            <a:r>
              <a:rPr lang="en-US" sz="700" b="1" dirty="0"/>
              <a:t> 2.</a:t>
            </a:r>
            <a:r>
              <a:rPr lang="en-US" sz="700" dirty="0"/>
              <a:t> Byrd JC, et al. </a:t>
            </a:r>
            <a:r>
              <a:rPr lang="en-US" sz="700" i="1" dirty="0"/>
              <a:t>Blood</a:t>
            </a:r>
            <a:r>
              <a:rPr lang="en-US" sz="700" dirty="0"/>
              <a:t>. 2020;135(15):1204-13. </a:t>
            </a:r>
            <a:r>
              <a:rPr lang="en-US" sz="700" b="1" dirty="0"/>
              <a:t>3. </a:t>
            </a:r>
            <a:r>
              <a:rPr lang="en-US" sz="700" dirty="0"/>
              <a:t>Awan FT, et al. </a:t>
            </a:r>
            <a:r>
              <a:rPr lang="en-US" sz="700" i="1" dirty="0"/>
              <a:t>Blood Adv</a:t>
            </a:r>
            <a:r>
              <a:rPr lang="en-US" sz="700" dirty="0"/>
              <a:t>. 2019;3(9):1553-62. </a:t>
            </a:r>
            <a:r>
              <a:rPr lang="en-US" sz="700" b="1" dirty="0"/>
              <a:t>4.</a:t>
            </a:r>
            <a:r>
              <a:rPr lang="en-US" sz="700" dirty="0"/>
              <a:t> Byrd JC, et al. </a:t>
            </a:r>
            <a:r>
              <a:rPr lang="en-US" sz="700" i="1" dirty="0"/>
              <a:t>Blood</a:t>
            </a:r>
            <a:r>
              <a:rPr lang="en-US" sz="700" dirty="0"/>
              <a:t>. 2018;132(Supplement 1):692. </a:t>
            </a:r>
            <a:r>
              <a:rPr lang="en-US" sz="700" b="1" dirty="0"/>
              <a:t>5. </a:t>
            </a:r>
            <a:r>
              <a:rPr lang="en-US" sz="700" dirty="0"/>
              <a:t>Sharman JP, et al. </a:t>
            </a:r>
            <a:r>
              <a:rPr lang="en-US" sz="700" i="1" dirty="0"/>
              <a:t>Lancet</a:t>
            </a:r>
            <a:r>
              <a:rPr lang="en-US" sz="700" dirty="0"/>
              <a:t>. 2020;395(10232):1278-91. </a:t>
            </a:r>
            <a:r>
              <a:rPr lang="en-US" sz="700" b="1" dirty="0"/>
              <a:t>6.</a:t>
            </a:r>
            <a:r>
              <a:rPr lang="en-US" sz="700" dirty="0"/>
              <a:t> Ghia P, et al. </a:t>
            </a:r>
            <a:r>
              <a:rPr lang="en-US" sz="700" i="1" dirty="0"/>
              <a:t>J </a:t>
            </a:r>
            <a:r>
              <a:rPr lang="en-US" sz="700" i="1" dirty="0" err="1"/>
              <a:t>Clin</a:t>
            </a:r>
            <a:r>
              <a:rPr lang="en-US" sz="700" i="1" dirty="0"/>
              <a:t> Oncol</a:t>
            </a:r>
            <a:r>
              <a:rPr lang="en-US" sz="700" dirty="0"/>
              <a:t>. 2020;38(25):2849-61. </a:t>
            </a:r>
            <a:r>
              <a:rPr lang="en-US" sz="700" b="1" dirty="0"/>
              <a:t>7. </a:t>
            </a:r>
            <a:r>
              <a:rPr lang="en-US" sz="700" dirty="0"/>
              <a:t>Sun C, et al. </a:t>
            </a:r>
            <a:r>
              <a:rPr lang="en-US" sz="700" i="1" dirty="0"/>
              <a:t>Blood</a:t>
            </a:r>
            <a:r>
              <a:rPr lang="en-US" sz="700" dirty="0"/>
              <a:t>. 2020;136(1):93-105.</a:t>
            </a:r>
          </a:p>
          <a:p>
            <a:r>
              <a:rPr lang="en-US" sz="700" dirty="0"/>
              <a:t>BID, twice daily; BR, bendamustine plus rituximab; C, chlorambucil; IdR, idelalisib plus rituximab; O, obinutuzumab; PD, progressive disease; Ph, phase; PO, orally; RR, relapsed/refractory; TN, treatment-naïve.</a:t>
            </a:r>
          </a:p>
        </p:txBody>
      </p:sp>
      <p:sp>
        <p:nvSpPr>
          <p:cNvPr id="9" name="Rectangle 8">
            <a:extLst>
              <a:ext uri="{FF2B5EF4-FFF2-40B4-BE49-F238E27FC236}">
                <a16:creationId xmlns:a16="http://schemas.microsoft.com/office/drawing/2014/main" id="{199D05CD-73A2-2945-A3E6-5DF31A166DA7}"/>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6CFEB305-344B-AD46-9AB3-E95C6EA6558C}"/>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Methods</a:t>
            </a:r>
          </a:p>
        </p:txBody>
      </p:sp>
      <p:sp>
        <p:nvSpPr>
          <p:cNvPr id="13" name="Text Placeholder 1">
            <a:extLst>
              <a:ext uri="{FF2B5EF4-FFF2-40B4-BE49-F238E27FC236}">
                <a16:creationId xmlns:a16="http://schemas.microsoft.com/office/drawing/2014/main" id="{4B71D539-F1E6-6548-988E-70930E2C0D44}"/>
              </a:ext>
            </a:extLst>
          </p:cNvPr>
          <p:cNvSpPr txBox="1">
            <a:spLocks/>
          </p:cNvSpPr>
          <p:nvPr/>
        </p:nvSpPr>
        <p:spPr>
          <a:xfrm>
            <a:off x="270417" y="695233"/>
            <a:ext cx="8401101" cy="3596988"/>
          </a:xfrm>
          <a:prstGeom prst="rect">
            <a:avLst/>
          </a:prstGeom>
        </p:spPr>
        <p:txBody>
          <a:bodyPr wrap="square" lIns="0" tIns="0" rIns="0" bIns="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indent="-173736">
              <a:spcBef>
                <a:spcPts val="300"/>
              </a:spcBef>
              <a:buClr>
                <a:srgbClr val="780045"/>
              </a:buClr>
              <a:buFont typeface="Arial" panose="020B0604020202020204" pitchFamily="34" charset="0"/>
              <a:buChar char="•"/>
            </a:pPr>
            <a:r>
              <a:rPr lang="en-US" sz="1400" dirty="0"/>
              <a:t>Data were included from a pooled population of patients treated with ≥1 dose of acalabrutinib monotherapy (n=762)</a:t>
            </a:r>
          </a:p>
          <a:p>
            <a:pPr marL="54864" indent="0">
              <a:spcBef>
                <a:spcPts val="300"/>
              </a:spcBef>
              <a:buClr>
                <a:srgbClr val="780045"/>
              </a:buClr>
              <a:buNone/>
            </a:pPr>
            <a:endParaRPr lang="en-US" sz="1400" dirty="0"/>
          </a:p>
          <a:p>
            <a:pPr marL="228600" indent="-173736">
              <a:spcBef>
                <a:spcPts val="300"/>
              </a:spcBef>
              <a:buClr>
                <a:srgbClr val="780045"/>
              </a:buClr>
              <a:buFont typeface="Arial" panose="020B0604020202020204" pitchFamily="34" charset="0"/>
              <a:buChar char="•"/>
            </a:pPr>
            <a:endParaRPr lang="en-US" sz="1400" dirty="0"/>
          </a:p>
          <a:p>
            <a:pPr marL="228600" indent="-173736">
              <a:spcBef>
                <a:spcPts val="300"/>
              </a:spcBef>
              <a:buClr>
                <a:srgbClr val="780045"/>
              </a:buClr>
              <a:buFont typeface="Arial" panose="020B0604020202020204" pitchFamily="34" charset="0"/>
              <a:buChar char="•"/>
            </a:pPr>
            <a:endParaRPr lang="en-US" sz="1400" dirty="0"/>
          </a:p>
          <a:p>
            <a:pPr marL="228600" indent="-173736">
              <a:spcBef>
                <a:spcPts val="300"/>
              </a:spcBef>
              <a:buClr>
                <a:srgbClr val="780045"/>
              </a:buClr>
              <a:buFont typeface="Arial" panose="020B0604020202020204" pitchFamily="34" charset="0"/>
              <a:buChar char="•"/>
            </a:pPr>
            <a:endParaRPr lang="en-US" sz="1400" dirty="0"/>
          </a:p>
          <a:p>
            <a:pPr marL="228600" indent="-173736">
              <a:spcBef>
                <a:spcPts val="300"/>
              </a:spcBef>
              <a:buClr>
                <a:srgbClr val="780045"/>
              </a:buClr>
              <a:buFont typeface="Arial" panose="020B0604020202020204" pitchFamily="34" charset="0"/>
              <a:buChar char="•"/>
            </a:pPr>
            <a:endParaRPr lang="en-US" sz="1400" dirty="0"/>
          </a:p>
          <a:p>
            <a:pPr marL="228600" indent="-173736">
              <a:spcBef>
                <a:spcPts val="300"/>
              </a:spcBef>
              <a:buClr>
                <a:srgbClr val="780045"/>
              </a:buClr>
              <a:buFont typeface="Arial" panose="020B0604020202020204" pitchFamily="34" charset="0"/>
              <a:buChar char="•"/>
            </a:pPr>
            <a:endParaRPr lang="en-US" sz="1400" dirty="0"/>
          </a:p>
          <a:p>
            <a:pPr marL="54864" indent="0">
              <a:spcBef>
                <a:spcPts val="300"/>
              </a:spcBef>
              <a:buClr>
                <a:srgbClr val="780045"/>
              </a:buClr>
              <a:buNone/>
            </a:pPr>
            <a:endParaRPr lang="en-US" sz="1400" dirty="0"/>
          </a:p>
          <a:p>
            <a:pPr marL="54864" indent="0">
              <a:spcBef>
                <a:spcPts val="300"/>
              </a:spcBef>
              <a:buClr>
                <a:srgbClr val="780045"/>
              </a:buClr>
              <a:buNone/>
            </a:pPr>
            <a:endParaRPr lang="en-US" sz="1400" dirty="0"/>
          </a:p>
          <a:p>
            <a:pPr marL="228600" indent="-173736">
              <a:spcBef>
                <a:spcPts val="300"/>
              </a:spcBef>
              <a:buClr>
                <a:srgbClr val="780045"/>
              </a:buClr>
              <a:buFont typeface="Arial" panose="020B0604020202020204" pitchFamily="34" charset="0"/>
              <a:buChar char="•"/>
            </a:pPr>
            <a:r>
              <a:rPr lang="en-US" sz="1400" dirty="0"/>
              <a:t>Acalabrutinib was given PO at total daily doses of 100–400 mg (78% of patients received 100 mg BID dose only; 14% started on another dose and later switched to 100 mg </a:t>
            </a:r>
            <a:r>
              <a:rPr lang="en-US" sz="1400" dirty="0" err="1"/>
              <a:t>BID</a:t>
            </a:r>
            <a:r>
              <a:rPr lang="en-US" sz="1400" baseline="30000" dirty="0" err="1"/>
              <a:t>b</a:t>
            </a:r>
            <a:r>
              <a:rPr lang="en-US" sz="1400" dirty="0"/>
              <a:t>), and continued until PD or toxicity </a:t>
            </a:r>
          </a:p>
          <a:p>
            <a:pPr marL="228600" indent="-173736">
              <a:spcBef>
                <a:spcPts val="300"/>
              </a:spcBef>
              <a:buClr>
                <a:srgbClr val="780045"/>
              </a:buClr>
              <a:buFont typeface="Arial" panose="020B0604020202020204" pitchFamily="34" charset="0"/>
              <a:buChar char="•"/>
            </a:pPr>
            <a:endParaRPr lang="en-US" sz="1200" dirty="0"/>
          </a:p>
        </p:txBody>
      </p:sp>
      <p:graphicFrame>
        <p:nvGraphicFramePr>
          <p:cNvPr id="11" name="Table 10">
            <a:extLst>
              <a:ext uri="{FF2B5EF4-FFF2-40B4-BE49-F238E27FC236}">
                <a16:creationId xmlns:a16="http://schemas.microsoft.com/office/drawing/2014/main" id="{C51AD68E-E174-4508-94D0-7333D1FEA303}"/>
              </a:ext>
            </a:extLst>
          </p:cNvPr>
          <p:cNvGraphicFramePr>
            <a:graphicFrameLocks noGrp="1"/>
          </p:cNvGraphicFramePr>
          <p:nvPr>
            <p:extLst>
              <p:ext uri="{D42A27DB-BD31-4B8C-83A1-F6EECF244321}">
                <p14:modId xmlns:p14="http://schemas.microsoft.com/office/powerpoint/2010/main" val="2682765824"/>
              </p:ext>
            </p:extLst>
          </p:nvPr>
        </p:nvGraphicFramePr>
        <p:xfrm>
          <a:off x="341354" y="1361795"/>
          <a:ext cx="8454689" cy="1422095"/>
        </p:xfrm>
        <a:graphic>
          <a:graphicData uri="http://schemas.openxmlformats.org/drawingml/2006/table">
            <a:tbl>
              <a:tblPr firstRow="1" bandRow="1">
                <a:tableStyleId>{B301B821-A1FF-4177-AEE7-76D212191A09}</a:tableStyleId>
              </a:tblPr>
              <a:tblGrid>
                <a:gridCol w="2794749">
                  <a:extLst>
                    <a:ext uri="{9D8B030D-6E8A-4147-A177-3AD203B41FA5}">
                      <a16:colId xmlns:a16="http://schemas.microsoft.com/office/drawing/2014/main" val="20000"/>
                    </a:ext>
                  </a:extLst>
                </a:gridCol>
                <a:gridCol w="4171005">
                  <a:extLst>
                    <a:ext uri="{9D8B030D-6E8A-4147-A177-3AD203B41FA5}">
                      <a16:colId xmlns:a16="http://schemas.microsoft.com/office/drawing/2014/main" val="20001"/>
                    </a:ext>
                  </a:extLst>
                </a:gridCol>
                <a:gridCol w="1488935">
                  <a:extLst>
                    <a:ext uri="{9D8B030D-6E8A-4147-A177-3AD203B41FA5}">
                      <a16:colId xmlns:a16="http://schemas.microsoft.com/office/drawing/2014/main" val="3375086195"/>
                    </a:ext>
                  </a:extLst>
                </a:gridCol>
              </a:tblGrid>
              <a:tr h="442419">
                <a:tc>
                  <a:txBody>
                    <a:bodyPr/>
                    <a:lstStyle/>
                    <a:p>
                      <a:pPr algn="l">
                        <a:lnSpc>
                          <a:spcPct val="150000"/>
                        </a:lnSpc>
                      </a:pPr>
                      <a:r>
                        <a:rPr lang="en-US" sz="1000" dirty="0">
                          <a:latin typeface="+mj-lt"/>
                        </a:rPr>
                        <a:t>Study Name</a:t>
                      </a:r>
                    </a:p>
                  </a:txBody>
                  <a:tcPr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l">
                        <a:lnSpc>
                          <a:spcPct val="150000"/>
                        </a:lnSpc>
                      </a:pPr>
                      <a:r>
                        <a:rPr lang="en-US" sz="1000" dirty="0"/>
                        <a:t>Study Description</a:t>
                      </a:r>
                      <a:endParaRPr lang="en-US" sz="1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lnSpc>
                          <a:spcPct val="100000"/>
                        </a:lnSpc>
                      </a:pPr>
                      <a:r>
                        <a:rPr lang="en-US" sz="1000" dirty="0">
                          <a:latin typeface="+mj-lt"/>
                        </a:rPr>
                        <a:t>Number of Patients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extLst>
                  <a:ext uri="{0D108BD9-81ED-4DB2-BD59-A6C34878D82A}">
                    <a16:rowId xmlns:a16="http://schemas.microsoft.com/office/drawing/2014/main" val="10000"/>
                  </a:ext>
                </a:extLst>
              </a:tr>
              <a:tr h="244919">
                <a:tc>
                  <a:txBody>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US" sz="1000" dirty="0"/>
                        <a:t>ACE-CL-001 (NCT02029443)</a:t>
                      </a:r>
                      <a:r>
                        <a:rPr lang="en-US" sz="1000" baseline="30000" dirty="0"/>
                        <a:t> 1-4</a:t>
                      </a: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50000"/>
                        </a:lnSpc>
                        <a:spcBef>
                          <a:spcPts val="0"/>
                        </a:spcBef>
                        <a:spcAft>
                          <a:spcPts val="0"/>
                        </a:spcAft>
                      </a:pPr>
                      <a:r>
                        <a:rPr lang="en-US" sz="1000" b="1" dirty="0"/>
                        <a:t>Ph 1/2 study </a:t>
                      </a:r>
                      <a:r>
                        <a:rPr lang="en-US" sz="1000" dirty="0"/>
                        <a:t>of acalabrutinib in patients with CLL </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t>301; TN/RR: 112/189</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44919">
                <a:tc>
                  <a:txBody>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US" sz="1000" dirty="0"/>
                        <a:t>ACE-CL-007 (NCT02475681; </a:t>
                      </a:r>
                      <a:r>
                        <a:rPr lang="en-US" sz="1000" b="1" dirty="0"/>
                        <a:t>ELEVATE-TN</a:t>
                      </a:r>
                      <a:r>
                        <a:rPr lang="en-US" sz="1000" dirty="0"/>
                        <a:t>)</a:t>
                      </a:r>
                      <a:r>
                        <a:rPr lang="en-US" sz="1000" baseline="30000" dirty="0"/>
                        <a:t>5a</a:t>
                      </a: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50000"/>
                        </a:lnSpc>
                        <a:spcBef>
                          <a:spcPts val="0"/>
                        </a:spcBef>
                        <a:spcAft>
                          <a:spcPts val="0"/>
                        </a:spcAft>
                      </a:pPr>
                      <a:r>
                        <a:rPr lang="en-US" sz="1000" b="1" dirty="0"/>
                        <a:t>Ph 3 study </a:t>
                      </a:r>
                      <a:r>
                        <a:rPr lang="en-US" sz="1000" dirty="0"/>
                        <a:t>of </a:t>
                      </a:r>
                      <a:r>
                        <a:rPr lang="en-US" sz="1000" dirty="0" err="1"/>
                        <a:t>acalabrutinib</a:t>
                      </a:r>
                      <a:r>
                        <a:rPr lang="en-US" sz="1000" dirty="0"/>
                        <a:t> ± O vs C+O in TN CLL </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t>224; all TN</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2781028"/>
                  </a:ext>
                </a:extLst>
              </a:tr>
              <a:tr h="244919">
                <a:tc>
                  <a:txBody>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US" sz="1000" dirty="0"/>
                        <a:t>ACE-CL-309 (NCT02970318; </a:t>
                      </a:r>
                      <a:r>
                        <a:rPr lang="en-US" sz="1000" b="1" dirty="0"/>
                        <a:t>ASCEND</a:t>
                      </a:r>
                      <a:r>
                        <a:rPr lang="en-US" sz="1000" dirty="0"/>
                        <a:t>)</a:t>
                      </a:r>
                      <a:r>
                        <a:rPr lang="en-US" sz="1000" baseline="30000" dirty="0"/>
                        <a:t>6</a:t>
                      </a: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50000"/>
                        </a:lnSpc>
                        <a:spcBef>
                          <a:spcPts val="0"/>
                        </a:spcBef>
                        <a:spcAft>
                          <a:spcPts val="0"/>
                        </a:spcAft>
                      </a:pPr>
                      <a:r>
                        <a:rPr lang="en-US" sz="1000" b="1" dirty="0"/>
                        <a:t>Ph 3 study </a:t>
                      </a:r>
                      <a:r>
                        <a:rPr lang="en-US" sz="1000" dirty="0"/>
                        <a:t>of </a:t>
                      </a:r>
                      <a:r>
                        <a:rPr lang="en-US" sz="1000" dirty="0" err="1"/>
                        <a:t>acalabrutinib</a:t>
                      </a:r>
                      <a:r>
                        <a:rPr lang="en-US" sz="1000" dirty="0"/>
                        <a:t> vs </a:t>
                      </a:r>
                      <a:r>
                        <a:rPr lang="en-US" sz="1000" dirty="0" err="1"/>
                        <a:t>IdR</a:t>
                      </a:r>
                      <a:r>
                        <a:rPr lang="en-US" sz="1000" dirty="0"/>
                        <a:t> or BR in RR CLL </a:t>
                      </a:r>
                      <a:endParaRPr lang="en-US" sz="1000" b="0" strike="sngStrike" dirty="0">
                        <a:solidFill>
                          <a:srgbClr val="FF0000"/>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t>189; all RR</a:t>
                      </a:r>
                      <a:endParaRPr lang="en-US" sz="1000" strike="sngStrike" dirty="0">
                        <a:solidFill>
                          <a:srgbClr val="FF0000"/>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24726"/>
                  </a:ext>
                </a:extLst>
              </a:tr>
              <a:tr h="244919">
                <a:tc>
                  <a:txBody>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lang="en-US" sz="1000" dirty="0"/>
                        <a:t>15-H-0016 (NCT02337829)</a:t>
                      </a:r>
                      <a:r>
                        <a:rPr lang="en-US" sz="1000" baseline="30000" dirty="0"/>
                        <a:t>7</a:t>
                      </a:r>
                      <a:endParaRPr lang="en-US" sz="1000" b="1" dirty="0">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50000"/>
                        </a:lnSpc>
                        <a:spcBef>
                          <a:spcPts val="0"/>
                        </a:spcBef>
                        <a:spcAft>
                          <a:spcPts val="0"/>
                        </a:spcAft>
                      </a:pPr>
                      <a:r>
                        <a:rPr lang="en-US" sz="1000" b="1" dirty="0"/>
                        <a:t>Ph 2 study </a:t>
                      </a:r>
                      <a:r>
                        <a:rPr lang="en-US" sz="1000" dirty="0"/>
                        <a:t>of acalabrutinib in patients with RR or TN with del(17p) CLL </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t>48; TN/RR: 16/32</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078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BCB0854-97B1-264D-99DA-B4C24CF80F12}"/>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4</a:t>
            </a:fld>
            <a:endParaRPr lang="en-GB" dirty="0"/>
          </a:p>
        </p:txBody>
      </p:sp>
      <p:sp>
        <p:nvSpPr>
          <p:cNvPr id="8" name="TextBox 7">
            <a:extLst>
              <a:ext uri="{FF2B5EF4-FFF2-40B4-BE49-F238E27FC236}">
                <a16:creationId xmlns:a16="http://schemas.microsoft.com/office/drawing/2014/main" id="{D16C4525-CD9E-F24D-B5C2-6ED0C98E0AFC}"/>
              </a:ext>
            </a:extLst>
          </p:cNvPr>
          <p:cNvSpPr txBox="1"/>
          <p:nvPr/>
        </p:nvSpPr>
        <p:spPr>
          <a:xfrm>
            <a:off x="166421" y="4763039"/>
            <a:ext cx="8649587" cy="323165"/>
          </a:xfrm>
          <a:prstGeom prst="rect">
            <a:avLst/>
          </a:prstGeom>
          <a:noFill/>
        </p:spPr>
        <p:txBody>
          <a:bodyPr wrap="square" lIns="0" tIns="0" rIns="0" bIns="0" rtlCol="0">
            <a:spAutoFit/>
          </a:bodyPr>
          <a:lstStyle/>
          <a:p>
            <a:r>
              <a:rPr lang="en-US" sz="700" baseline="30000" dirty="0" err="1"/>
              <a:t>a</a:t>
            </a:r>
            <a:r>
              <a:rPr lang="en-US" sz="700" dirty="0" err="1"/>
              <a:t>Cardiac</a:t>
            </a:r>
            <a:r>
              <a:rPr lang="en-US" sz="700" dirty="0"/>
              <a:t> AEs occurring within the first 6 months on acalabrutinib were assessed based on a predominance of atrial fibrillation events during this time period with ibrutinib.</a:t>
            </a:r>
            <a:r>
              <a:rPr lang="en-US" sz="700" baseline="30000" dirty="0"/>
              <a:t>1</a:t>
            </a:r>
          </a:p>
          <a:p>
            <a:r>
              <a:rPr lang="en-US" sz="700" b="1" dirty="0"/>
              <a:t>1.</a:t>
            </a:r>
            <a:r>
              <a:rPr lang="en-US" sz="700" dirty="0"/>
              <a:t> Brown JR, et al, </a:t>
            </a:r>
            <a:r>
              <a:rPr lang="en-US" sz="700" i="1" dirty="0" err="1"/>
              <a:t>Haematologica</a:t>
            </a:r>
            <a:r>
              <a:rPr lang="en-US" sz="700" dirty="0"/>
              <a:t>. 2017;102:1796.</a:t>
            </a:r>
          </a:p>
          <a:p>
            <a:r>
              <a:rPr lang="en-US" sz="700" dirty="0"/>
              <a:t>AEs, adverse events.</a:t>
            </a:r>
          </a:p>
        </p:txBody>
      </p:sp>
      <p:sp>
        <p:nvSpPr>
          <p:cNvPr id="9" name="Rectangle 8">
            <a:extLst>
              <a:ext uri="{FF2B5EF4-FFF2-40B4-BE49-F238E27FC236}">
                <a16:creationId xmlns:a16="http://schemas.microsoft.com/office/drawing/2014/main" id="{199D05CD-73A2-2945-A3E6-5DF31A166DA7}"/>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6CFEB305-344B-AD46-9AB3-E95C6EA6558C}"/>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Methods</a:t>
            </a:r>
          </a:p>
        </p:txBody>
      </p:sp>
      <p:sp>
        <p:nvSpPr>
          <p:cNvPr id="13" name="Text Placeholder 1">
            <a:extLst>
              <a:ext uri="{FF2B5EF4-FFF2-40B4-BE49-F238E27FC236}">
                <a16:creationId xmlns:a16="http://schemas.microsoft.com/office/drawing/2014/main" id="{4B71D539-F1E6-6548-988E-70930E2C0D44}"/>
              </a:ext>
            </a:extLst>
          </p:cNvPr>
          <p:cNvSpPr txBox="1">
            <a:spLocks/>
          </p:cNvSpPr>
          <p:nvPr/>
        </p:nvSpPr>
        <p:spPr>
          <a:xfrm>
            <a:off x="270417" y="695233"/>
            <a:ext cx="8401101" cy="3596988"/>
          </a:xfrm>
          <a:prstGeom prst="rect">
            <a:avLst/>
          </a:prstGeom>
        </p:spPr>
        <p:txBody>
          <a:bodyPr wrap="square" lIns="0" tIns="0" rIns="0" bIns="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indent="-173736">
              <a:spcBef>
                <a:spcPts val="300"/>
              </a:spcBef>
              <a:buClr>
                <a:srgbClr val="780045"/>
              </a:buClr>
              <a:buFont typeface="Arial" panose="020B0604020202020204" pitchFamily="34" charset="0"/>
              <a:buChar char="•"/>
            </a:pPr>
            <a:r>
              <a:rPr lang="en-US" sz="1600" dirty="0"/>
              <a:t>Assessments: </a:t>
            </a:r>
          </a:p>
          <a:p>
            <a:pPr marL="393192" lvl="1" indent="-155448">
              <a:spcBef>
                <a:spcPts val="300"/>
              </a:spcBef>
              <a:buClr>
                <a:schemeClr val="tx1"/>
              </a:buClr>
              <a:buFont typeface="System Font Regular"/>
              <a:buChar char="–"/>
            </a:pPr>
            <a:r>
              <a:rPr lang="en-US" sz="1400" dirty="0"/>
              <a:t>Cardiac AEs (AEs categorized under the system organ class cardiac disorders)</a:t>
            </a:r>
          </a:p>
          <a:p>
            <a:pPr marL="731520" lvl="2" indent="-192723">
              <a:buFont typeface="Arial" panose="020B0604020202020204" pitchFamily="34" charset="0"/>
              <a:buChar char="•"/>
            </a:pPr>
            <a:r>
              <a:rPr lang="en-US" sz="1200" dirty="0"/>
              <a:t>Incidence, seriousness, severity, and relationship to </a:t>
            </a:r>
            <a:r>
              <a:rPr lang="en-US" sz="1200" dirty="0" err="1"/>
              <a:t>acalabrutinib</a:t>
            </a:r>
            <a:r>
              <a:rPr lang="en-US" sz="1200" dirty="0"/>
              <a:t> (per investigator assessment)</a:t>
            </a:r>
          </a:p>
          <a:p>
            <a:pPr marL="731520" lvl="2" indent="-192024">
              <a:buFont typeface="Arial" panose="020B0604020202020204" pitchFamily="34" charset="0"/>
              <a:buChar char="•"/>
            </a:pPr>
            <a:r>
              <a:rPr lang="en-US" sz="1200" dirty="0"/>
              <a:t>Time to onset and event duration</a:t>
            </a:r>
          </a:p>
          <a:p>
            <a:pPr marL="731520" lvl="2" indent="-192024">
              <a:buFont typeface="Arial" panose="020B0604020202020204" pitchFamily="34" charset="0"/>
              <a:buChar char="•"/>
            </a:pPr>
            <a:r>
              <a:rPr lang="en-US" sz="1200" dirty="0"/>
              <a:t>Event management and resolution (grade ≥3 cardiac AEs)</a:t>
            </a:r>
          </a:p>
          <a:p>
            <a:pPr marL="731520" lvl="2" indent="-192024">
              <a:buFont typeface="Arial" panose="020B0604020202020204" pitchFamily="34" charset="0"/>
              <a:buChar char="•"/>
            </a:pPr>
            <a:r>
              <a:rPr lang="en-US" sz="1200" dirty="0"/>
              <a:t>Incidence in first 6 </a:t>
            </a:r>
            <a:r>
              <a:rPr lang="en-US" sz="1200" dirty="0" err="1"/>
              <a:t>months</a:t>
            </a:r>
            <a:r>
              <a:rPr lang="en-US" sz="1200" baseline="30000" dirty="0" err="1"/>
              <a:t>a</a:t>
            </a:r>
            <a:endParaRPr lang="en-US" sz="1200" dirty="0"/>
          </a:p>
          <a:p>
            <a:pPr marL="393192" lvl="1" indent="-155448">
              <a:spcBef>
                <a:spcPts val="300"/>
              </a:spcBef>
              <a:buClr>
                <a:schemeClr val="tx1"/>
              </a:buClr>
              <a:buFont typeface="System Font Regular"/>
              <a:buChar char="–"/>
            </a:pPr>
            <a:r>
              <a:rPr lang="en-US" sz="1400" dirty="0"/>
              <a:t>Hypertension AEs (AEs categorized under the preferred term hypertension)</a:t>
            </a:r>
          </a:p>
          <a:p>
            <a:pPr marL="731520" lvl="2" indent="-192024">
              <a:buFont typeface="Arial" panose="020B0604020202020204" pitchFamily="34" charset="0"/>
              <a:buChar char="•"/>
            </a:pPr>
            <a:r>
              <a:rPr lang="en-US" sz="1200" dirty="0"/>
              <a:t>Incidence and time to onset</a:t>
            </a:r>
          </a:p>
          <a:p>
            <a:pPr marL="393192" lvl="1" indent="-155448">
              <a:spcBef>
                <a:spcPts val="300"/>
              </a:spcBef>
              <a:buClr>
                <a:schemeClr val="tx1"/>
              </a:buClr>
              <a:buFont typeface="System Font Regular"/>
              <a:buChar char="–"/>
            </a:pPr>
            <a:r>
              <a:rPr lang="en-US" sz="1400" dirty="0"/>
              <a:t>Cardiovascular and hypertension risk factors (based on </a:t>
            </a:r>
            <a:r>
              <a:rPr lang="en-US" sz="1400" dirty="0" err="1"/>
              <a:t>pt</a:t>
            </a:r>
            <a:r>
              <a:rPr lang="en-US" sz="1400" dirty="0"/>
              <a:t> medical histories)</a:t>
            </a:r>
          </a:p>
        </p:txBody>
      </p:sp>
    </p:spTree>
    <p:extLst>
      <p:ext uri="{BB962C8B-B14F-4D97-AF65-F5344CB8AC3E}">
        <p14:creationId xmlns:p14="http://schemas.microsoft.com/office/powerpoint/2010/main" val="381112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40872174"/>
              </p:ext>
            </p:extLst>
          </p:nvPr>
        </p:nvGraphicFramePr>
        <p:xfrm>
          <a:off x="329074" y="578766"/>
          <a:ext cx="8348004" cy="1911933"/>
        </p:xfrm>
        <a:graphic>
          <a:graphicData uri="http://schemas.openxmlformats.org/drawingml/2006/table">
            <a:tbl>
              <a:tblPr firstRow="1" bandRow="1">
                <a:tableStyleId>{B301B821-A1FF-4177-AEE7-76D212191A09}</a:tableStyleId>
              </a:tblPr>
              <a:tblGrid>
                <a:gridCol w="3643476">
                  <a:extLst>
                    <a:ext uri="{9D8B030D-6E8A-4147-A177-3AD203B41FA5}">
                      <a16:colId xmlns:a16="http://schemas.microsoft.com/office/drawing/2014/main" val="20000"/>
                    </a:ext>
                  </a:extLst>
                </a:gridCol>
                <a:gridCol w="2352264">
                  <a:extLst>
                    <a:ext uri="{9D8B030D-6E8A-4147-A177-3AD203B41FA5}">
                      <a16:colId xmlns:a16="http://schemas.microsoft.com/office/drawing/2014/main" val="20001"/>
                    </a:ext>
                  </a:extLst>
                </a:gridCol>
                <a:gridCol w="2352264">
                  <a:extLst>
                    <a:ext uri="{9D8B030D-6E8A-4147-A177-3AD203B41FA5}">
                      <a16:colId xmlns:a16="http://schemas.microsoft.com/office/drawing/2014/main" val="3375086195"/>
                    </a:ext>
                  </a:extLst>
                </a:gridCol>
              </a:tblGrid>
              <a:tr h="442419">
                <a:tc>
                  <a:txBody>
                    <a:bodyPr/>
                    <a:lstStyle/>
                    <a:p>
                      <a:pPr algn="l">
                        <a:lnSpc>
                          <a:spcPct val="150000"/>
                        </a:lnSpc>
                      </a:pPr>
                      <a:r>
                        <a:rPr lang="en-US" sz="1000" dirty="0">
                          <a:latin typeface="+mj-lt"/>
                        </a:rPr>
                        <a:t>Demographic/Baseline Characteristic</a:t>
                      </a:r>
                    </a:p>
                  </a:txBody>
                  <a:tcPr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lnSpc>
                          <a:spcPct val="150000"/>
                        </a:lnSpc>
                      </a:pPr>
                      <a:r>
                        <a:rPr lang="en-US" sz="1000" dirty="0"/>
                        <a:t>All Patients (N=762)</a:t>
                      </a:r>
                      <a:endParaRPr lang="en-US" sz="10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tc>
                  <a:txBody>
                    <a:bodyPr/>
                    <a:lstStyle/>
                    <a:p>
                      <a:pPr algn="ctr">
                        <a:lnSpc>
                          <a:spcPct val="100000"/>
                        </a:lnSpc>
                      </a:pPr>
                      <a:r>
                        <a:rPr lang="en-US" sz="1000" dirty="0">
                          <a:latin typeface="+mj-lt"/>
                        </a:rPr>
                        <a:t>Patients With Cardiac Events</a:t>
                      </a:r>
                    </a:p>
                    <a:p>
                      <a:pPr algn="ctr">
                        <a:lnSpc>
                          <a:spcPct val="100000"/>
                        </a:lnSpc>
                      </a:pPr>
                      <a:r>
                        <a:rPr lang="en-US" sz="1000" dirty="0">
                          <a:latin typeface="+mj-lt"/>
                        </a:rPr>
                        <a:t> (n=129)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D431"/>
                    </a:solidFill>
                  </a:tcPr>
                </a:tc>
                <a:extLst>
                  <a:ext uri="{0D108BD9-81ED-4DB2-BD59-A6C34878D82A}">
                    <a16:rowId xmlns:a16="http://schemas.microsoft.com/office/drawing/2014/main" val="10000"/>
                  </a:ext>
                </a:extLst>
              </a:tr>
              <a:tr h="244919">
                <a:tc>
                  <a:txBody>
                    <a:bodyPr/>
                    <a:lstStyle/>
                    <a:p>
                      <a:pPr marL="0" marR="0">
                        <a:lnSpc>
                          <a:spcPct val="150000"/>
                        </a:lnSpc>
                        <a:spcBef>
                          <a:spcPts val="0"/>
                        </a:spcBef>
                        <a:spcAft>
                          <a:spcPts val="0"/>
                        </a:spcAft>
                      </a:pPr>
                      <a:r>
                        <a:rPr lang="en-US" sz="1000" b="1" dirty="0">
                          <a:effectLst/>
                        </a:rPr>
                        <a:t>Age, median (range), years</a:t>
                      </a:r>
                      <a:endParaRPr lang="en-US" sz="1000" b="1" dirty="0">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solidFill>
                            <a:schemeClr val="tx1"/>
                          </a:solidFill>
                          <a:effectLst/>
                        </a:rPr>
                        <a:t>67.0 (32–89)</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69.0 (42</a:t>
                      </a:r>
                      <a:r>
                        <a:rPr lang="en-US" sz="1000" dirty="0">
                          <a:solidFill>
                            <a:schemeClr val="tx1"/>
                          </a:solidFill>
                          <a:effectLst/>
                        </a:rPr>
                        <a:t>–</a:t>
                      </a:r>
                      <a:r>
                        <a:rPr lang="en-US" sz="1000" dirty="0">
                          <a:solidFill>
                            <a:schemeClr val="tx1"/>
                          </a:solidFill>
                          <a:effectLst/>
                          <a:latin typeface="+mj-lt"/>
                          <a:ea typeface="SimSun"/>
                          <a:cs typeface="Arial"/>
                        </a:rPr>
                        <a:t>84)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44919">
                <a:tc>
                  <a:txBody>
                    <a:bodyPr/>
                    <a:lstStyle/>
                    <a:p>
                      <a:pPr marL="0" marR="0">
                        <a:lnSpc>
                          <a:spcPct val="150000"/>
                        </a:lnSpc>
                        <a:spcBef>
                          <a:spcPts val="0"/>
                        </a:spcBef>
                        <a:spcAft>
                          <a:spcPts val="0"/>
                        </a:spcAft>
                      </a:pPr>
                      <a:r>
                        <a:rPr lang="en-US" sz="1000" b="1" dirty="0">
                          <a:effectLst/>
                        </a:rPr>
                        <a:t>Male, n (%) </a:t>
                      </a:r>
                      <a:endParaRPr lang="en-US" sz="1000" b="1" dirty="0">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solidFill>
                            <a:schemeClr val="tx1"/>
                          </a:solidFill>
                          <a:effectLst/>
                        </a:rPr>
                        <a:t>508 (67)</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83 (64)</a:t>
                      </a:r>
                    </a:p>
                  </a:txBody>
                  <a:tcPr marL="68580" marR="6858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2781028"/>
                  </a:ext>
                </a:extLst>
              </a:tr>
              <a:tr h="244919">
                <a:tc>
                  <a:txBody>
                    <a:bodyPr/>
                    <a:lstStyle/>
                    <a:p>
                      <a:pPr marL="0" marR="0">
                        <a:lnSpc>
                          <a:spcPct val="150000"/>
                        </a:lnSpc>
                        <a:spcBef>
                          <a:spcPts val="0"/>
                        </a:spcBef>
                        <a:spcAft>
                          <a:spcPts val="0"/>
                        </a:spcAft>
                      </a:pPr>
                      <a:r>
                        <a:rPr lang="en-US" sz="1000" b="1" dirty="0">
                          <a:effectLst/>
                        </a:rPr>
                        <a:t>ECOG PS score ≤1, n (%)</a:t>
                      </a:r>
                      <a:endParaRPr lang="en-US" sz="1000" b="1" dirty="0">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solidFill>
                            <a:schemeClr val="tx1"/>
                          </a:solidFill>
                          <a:effectLst/>
                        </a:rPr>
                        <a:t>707 (93)</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122 (95)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44919">
                <a:tc>
                  <a:txBody>
                    <a:bodyPr/>
                    <a:lstStyle/>
                    <a:p>
                      <a:pPr marL="0" marR="0">
                        <a:lnSpc>
                          <a:spcPct val="150000"/>
                        </a:lnSpc>
                        <a:spcBef>
                          <a:spcPts val="0"/>
                        </a:spcBef>
                        <a:spcAft>
                          <a:spcPts val="0"/>
                        </a:spcAft>
                      </a:pPr>
                      <a:r>
                        <a:rPr lang="en-US" sz="1000" b="1" dirty="0">
                          <a:effectLst/>
                        </a:rPr>
                        <a:t>Number of prior regimens, median (range)</a:t>
                      </a:r>
                      <a:endParaRPr lang="en-US" sz="1000" b="1" dirty="0">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solidFill>
                            <a:schemeClr val="tx1"/>
                          </a:solidFill>
                          <a:effectLst/>
                        </a:rPr>
                        <a:t>1 (0–13)</a:t>
                      </a:r>
                      <a:endParaRPr lang="en-US" sz="1000" dirty="0">
                        <a:solidFill>
                          <a:schemeClr val="tx1"/>
                        </a:solidFill>
                        <a:effectLst/>
                        <a:latin typeface="+mj-lt"/>
                        <a:ea typeface="SimSu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1 (0</a:t>
                      </a:r>
                      <a:r>
                        <a:rPr lang="en-US" sz="1000" dirty="0">
                          <a:solidFill>
                            <a:schemeClr val="tx1"/>
                          </a:solidFill>
                          <a:effectLst/>
                        </a:rPr>
                        <a:t>–</a:t>
                      </a:r>
                      <a:r>
                        <a:rPr lang="en-US" sz="1000" dirty="0">
                          <a:solidFill>
                            <a:schemeClr val="tx1"/>
                          </a:solidFill>
                          <a:effectLst/>
                          <a:latin typeface="+mj-lt"/>
                          <a:ea typeface="SimSun"/>
                          <a:cs typeface="Arial"/>
                        </a:rPr>
                        <a:t>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44919">
                <a:tc>
                  <a:txBody>
                    <a:bodyPr/>
                    <a:lstStyle/>
                    <a:p>
                      <a:pPr marL="0" marR="0">
                        <a:lnSpc>
                          <a:spcPct val="150000"/>
                        </a:lnSpc>
                        <a:spcBef>
                          <a:spcPts val="0"/>
                        </a:spcBef>
                        <a:spcAft>
                          <a:spcPts val="0"/>
                        </a:spcAft>
                      </a:pPr>
                      <a:r>
                        <a:rPr lang="en-US" sz="1000" b="1" dirty="0">
                          <a:solidFill>
                            <a:schemeClr val="tx1"/>
                          </a:solidFill>
                          <a:effectLst/>
                          <a:latin typeface="+mj-lt"/>
                          <a:ea typeface="SimSun"/>
                          <a:cs typeface="Arial"/>
                        </a:rPr>
                        <a:t>Treatment-naïve disease</a:t>
                      </a:r>
                      <a:r>
                        <a:rPr lang="en-US" sz="1000" b="1" dirty="0">
                          <a:solidFill>
                            <a:schemeClr val="tx1"/>
                          </a:solidFill>
                          <a:effectLst/>
                        </a:rPr>
                        <a:t>, n (%)</a:t>
                      </a:r>
                      <a:endParaRPr lang="en-US" sz="1000" b="1" dirty="0">
                        <a:solidFill>
                          <a:schemeClr val="tx1"/>
                        </a:solidFill>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352 (46)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58 (45)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44919">
                <a:tc>
                  <a:txBody>
                    <a:bodyPr/>
                    <a:lstStyle/>
                    <a:p>
                      <a:pPr marL="0" marR="0">
                        <a:lnSpc>
                          <a:spcPct val="150000"/>
                        </a:lnSpc>
                        <a:spcBef>
                          <a:spcPts val="0"/>
                        </a:spcBef>
                        <a:spcAft>
                          <a:spcPts val="0"/>
                        </a:spcAft>
                      </a:pPr>
                      <a:r>
                        <a:rPr lang="en-US" sz="1000" b="1" dirty="0">
                          <a:solidFill>
                            <a:schemeClr val="tx1"/>
                          </a:solidFill>
                          <a:effectLst/>
                          <a:latin typeface="+mj-lt"/>
                          <a:ea typeface="SimSun"/>
                          <a:cs typeface="Arial"/>
                        </a:rPr>
                        <a:t>Relapsed/refractory disease</a:t>
                      </a:r>
                      <a:r>
                        <a:rPr lang="en-US" sz="1000" b="1" dirty="0">
                          <a:solidFill>
                            <a:schemeClr val="tx1"/>
                          </a:solidFill>
                          <a:effectLst/>
                        </a:rPr>
                        <a:t>, n (%)</a:t>
                      </a:r>
                      <a:endParaRPr lang="en-US" sz="1000" b="1" dirty="0">
                        <a:solidFill>
                          <a:schemeClr val="tx1"/>
                        </a:solidFill>
                        <a:effectLst/>
                        <a:latin typeface="+mj-lt"/>
                        <a:ea typeface="SimSun"/>
                        <a:cs typeface="Arial"/>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410 (54)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50000"/>
                        </a:lnSpc>
                        <a:spcBef>
                          <a:spcPts val="0"/>
                        </a:spcBef>
                        <a:spcAft>
                          <a:spcPts val="0"/>
                        </a:spcAft>
                      </a:pPr>
                      <a:r>
                        <a:rPr lang="en-US" sz="1000" dirty="0">
                          <a:solidFill>
                            <a:schemeClr val="tx1"/>
                          </a:solidFill>
                          <a:effectLst/>
                          <a:latin typeface="+mj-lt"/>
                          <a:ea typeface="SimSun"/>
                          <a:cs typeface="Arial"/>
                        </a:rPr>
                        <a:t>71 (55)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2" name="Slide Number Placeholder 3">
            <a:extLst>
              <a:ext uri="{FF2B5EF4-FFF2-40B4-BE49-F238E27FC236}">
                <a16:creationId xmlns:a16="http://schemas.microsoft.com/office/drawing/2014/main" id="{842951F3-CCB0-8444-9501-D35E17A07D03}"/>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5</a:t>
            </a:fld>
            <a:endParaRPr lang="en-GB" dirty="0"/>
          </a:p>
        </p:txBody>
      </p:sp>
      <p:sp>
        <p:nvSpPr>
          <p:cNvPr id="14" name="Rectangle 13">
            <a:extLst>
              <a:ext uri="{FF2B5EF4-FFF2-40B4-BE49-F238E27FC236}">
                <a16:creationId xmlns:a16="http://schemas.microsoft.com/office/drawing/2014/main" id="{BCC43EB8-DAC7-7642-8EAA-8D510F40EC06}"/>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8F5ADDA3-2C88-9641-A1DA-496CDA5FDB49}"/>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Patients, Exposure, and Disposition</a:t>
            </a:r>
          </a:p>
        </p:txBody>
      </p:sp>
      <p:sp>
        <p:nvSpPr>
          <p:cNvPr id="16" name="Text Placeholder 1">
            <a:extLst>
              <a:ext uri="{FF2B5EF4-FFF2-40B4-BE49-F238E27FC236}">
                <a16:creationId xmlns:a16="http://schemas.microsoft.com/office/drawing/2014/main" id="{261E1EAF-7289-E149-9A6B-5C4BC116F8EE}"/>
              </a:ext>
            </a:extLst>
          </p:cNvPr>
          <p:cNvSpPr txBox="1">
            <a:spLocks/>
          </p:cNvSpPr>
          <p:nvPr/>
        </p:nvSpPr>
        <p:spPr>
          <a:xfrm>
            <a:off x="281259" y="2625105"/>
            <a:ext cx="8401101" cy="1770446"/>
          </a:xfrm>
          <a:prstGeom prst="rect">
            <a:avLst/>
          </a:prstGeom>
        </p:spPr>
        <p:txBody>
          <a:bodyPr wrap="square" lIns="0" tIns="0" rIns="0" bIns="0">
            <a:normAutofit fontScale="92500"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indent="-173736">
              <a:lnSpc>
                <a:spcPct val="120000"/>
              </a:lnSpc>
              <a:spcBef>
                <a:spcPts val="300"/>
              </a:spcBef>
              <a:buClr>
                <a:srgbClr val="780045"/>
              </a:buClr>
              <a:buFont typeface="Arial" panose="020B0604020202020204" pitchFamily="34" charset="0"/>
              <a:buChar char="•"/>
            </a:pPr>
            <a:r>
              <a:rPr lang="en-GB" sz="1400" dirty="0"/>
              <a:t>Among all patients (N=762), median follow-up duration was 25.9 months (range, 0.0–58.5);</a:t>
            </a:r>
            <a:r>
              <a:rPr lang="en-GB" sz="1400" baseline="30000" dirty="0"/>
              <a:t>a</a:t>
            </a:r>
            <a:r>
              <a:rPr lang="en-GB" sz="1400" dirty="0"/>
              <a:t> most patients (72%) remained on acalabrutinib at data </a:t>
            </a:r>
            <a:r>
              <a:rPr lang="en-GB" sz="1400" dirty="0" err="1"/>
              <a:t>cutoff</a:t>
            </a:r>
            <a:endParaRPr lang="en-GB" sz="1400" dirty="0"/>
          </a:p>
          <a:p>
            <a:pPr marL="393192" lvl="1" indent="-155448">
              <a:lnSpc>
                <a:spcPct val="120000"/>
              </a:lnSpc>
              <a:spcBef>
                <a:spcPts val="300"/>
              </a:spcBef>
              <a:buClr>
                <a:schemeClr val="tx1"/>
              </a:buClr>
              <a:buFont typeface="System Font Regular"/>
              <a:buChar char="–"/>
            </a:pPr>
            <a:r>
              <a:rPr lang="en-US" sz="1200" dirty="0"/>
              <a:t>208 patients (27%) discontinued acalabrutinib, most commonly due to PD (11%) or AEs (9%)</a:t>
            </a:r>
          </a:p>
          <a:p>
            <a:pPr marL="228600" indent="-173736">
              <a:lnSpc>
                <a:spcPct val="120000"/>
              </a:lnSpc>
              <a:spcBef>
                <a:spcPts val="300"/>
              </a:spcBef>
              <a:buClr>
                <a:srgbClr val="780045"/>
              </a:buClr>
              <a:buFont typeface="Arial" panose="020B0604020202020204" pitchFamily="34" charset="0"/>
              <a:buChar char="•"/>
            </a:pPr>
            <a:r>
              <a:rPr lang="en-US" sz="1400" dirty="0"/>
              <a:t>129 patients (17%) experienced any grade cardiac AE while on study, which led to acalabrutinib discontinuation in 7 patients (0.9%)</a:t>
            </a:r>
          </a:p>
          <a:p>
            <a:pPr marL="393192" lvl="1" indent="-155448">
              <a:lnSpc>
                <a:spcPct val="120000"/>
              </a:lnSpc>
              <a:spcBef>
                <a:spcPts val="300"/>
              </a:spcBef>
              <a:buClr>
                <a:schemeClr val="tx1"/>
              </a:buClr>
              <a:buFont typeface="System Font Regular"/>
              <a:buChar char="–"/>
            </a:pPr>
            <a:r>
              <a:rPr lang="en-US" sz="1200" dirty="0"/>
              <a:t>91% of patients with vs 79% without cardiac AEs had ≥1 CV risk factor before acalabrutinib</a:t>
            </a:r>
            <a:endParaRPr lang="en-US" sz="1200" strike="sngStrike" baseline="30000" dirty="0"/>
          </a:p>
          <a:p>
            <a:pPr marL="709231" lvl="2">
              <a:lnSpc>
                <a:spcPct val="120000"/>
              </a:lnSpc>
              <a:spcBef>
                <a:spcPts val="300"/>
              </a:spcBef>
              <a:buClr>
                <a:schemeClr val="tx1"/>
              </a:buClr>
            </a:pPr>
            <a:r>
              <a:rPr lang="en-US" sz="1100" dirty="0"/>
              <a:t>Most prevalent CV risk factors (patients with vs without cardiac AEs): hypertension (67% vs 68%), hyperlipidemia (29% vs 36%), arrhythmias (22% vs 17%)</a:t>
            </a:r>
            <a:r>
              <a:rPr lang="en-US" sz="1100" baseline="30000" dirty="0"/>
              <a:t>b</a:t>
            </a:r>
            <a:endParaRPr lang="en-US" sz="1100" dirty="0"/>
          </a:p>
        </p:txBody>
      </p:sp>
      <p:sp>
        <p:nvSpPr>
          <p:cNvPr id="13" name="TextBox 12">
            <a:extLst>
              <a:ext uri="{FF2B5EF4-FFF2-40B4-BE49-F238E27FC236}">
                <a16:creationId xmlns:a16="http://schemas.microsoft.com/office/drawing/2014/main" id="{1719B304-D694-F440-9EC1-BEB15E218E93}"/>
              </a:ext>
            </a:extLst>
          </p:cNvPr>
          <p:cNvSpPr txBox="1"/>
          <p:nvPr/>
        </p:nvSpPr>
        <p:spPr>
          <a:xfrm>
            <a:off x="166422" y="4488935"/>
            <a:ext cx="8515938" cy="646331"/>
          </a:xfrm>
          <a:prstGeom prst="rect">
            <a:avLst/>
          </a:prstGeom>
          <a:noFill/>
        </p:spPr>
        <p:txBody>
          <a:bodyPr wrap="square" lIns="0" tIns="0" rIns="0" bIns="0" rtlCol="0">
            <a:spAutoFit/>
          </a:bodyPr>
          <a:lstStyle/>
          <a:p>
            <a:r>
              <a:rPr lang="en-GB" sz="700" baseline="30000" dirty="0"/>
              <a:t>a</a:t>
            </a:r>
            <a:r>
              <a:rPr lang="en-GB" sz="700" dirty="0"/>
              <a:t>n=761. </a:t>
            </a:r>
            <a:r>
              <a:rPr lang="en-GB" sz="700" baseline="30000" dirty="0" err="1"/>
              <a:t>b</a:t>
            </a:r>
            <a:r>
              <a:rPr lang="en-GB" sz="700" dirty="0" err="1"/>
              <a:t>CV</a:t>
            </a:r>
            <a:r>
              <a:rPr lang="en-GB" sz="700" dirty="0"/>
              <a:t> risk factor estimates were based on preferred terms and/or system organ classes including hypercoagulation, Cardiac disorders, cardiac septal defect, hypothyroidism, hyperthyroidism, Addison’s disease, </a:t>
            </a:r>
            <a:r>
              <a:rPr lang="en-GB" sz="700" dirty="0" err="1"/>
              <a:t>Basedow’s</a:t>
            </a:r>
            <a:r>
              <a:rPr lang="en-GB" sz="700" dirty="0"/>
              <a:t> disease, Cushing’s syndrome, hypoparathyroidism, toxic goitre, blood cholesterol increased, cardiac murmur, heart rate irregular, </a:t>
            </a:r>
            <a:r>
              <a:rPr lang="en-GB" sz="700" dirty="0" err="1"/>
              <a:t>hyperlipidemia</a:t>
            </a:r>
            <a:r>
              <a:rPr lang="en-GB" sz="700" dirty="0"/>
              <a:t>, diabetes mellitus, hypercholesterolemia, type 2 diabetes mellitus, obesity, </a:t>
            </a:r>
            <a:r>
              <a:rPr lang="en-GB" sz="700" dirty="0" err="1"/>
              <a:t>hyperglycemia</a:t>
            </a:r>
            <a:r>
              <a:rPr lang="en-GB" sz="700" dirty="0"/>
              <a:t>, </a:t>
            </a:r>
            <a:r>
              <a:rPr lang="en-GB" sz="700" dirty="0" err="1"/>
              <a:t>hyperkalemia</a:t>
            </a:r>
            <a:r>
              <a:rPr lang="en-GB" sz="700" dirty="0"/>
              <a:t>, </a:t>
            </a:r>
            <a:r>
              <a:rPr lang="en-GB" sz="700" dirty="0" err="1"/>
              <a:t>dyslipidemia</a:t>
            </a:r>
            <a:r>
              <a:rPr lang="en-GB" sz="700" dirty="0"/>
              <a:t>, glucose tolerance impaired, hypercalcemia, type 1 diabetes mellitus, hypertriglyceridemia, </a:t>
            </a:r>
            <a:r>
              <a:rPr lang="en-GB" sz="700" dirty="0" err="1"/>
              <a:t>hypocalcemia</a:t>
            </a:r>
            <a:r>
              <a:rPr lang="en-GB" sz="700" dirty="0"/>
              <a:t>, metabolic syndrome, rheumatoid arthritis, Sjogren’s syndrome, systemic lupus erythematosus, transient ischemic attack, cerebrovascular accident, cerebral haemorrhage, cerebral ischemia, haemorrhage intracranial, hypertonia, ischemic stroke, chronic kidney disease, renal failure, renal impairment, glomerulonephritis chronic, Respiratory thoracic and mediastinal disorders, tobacco use, cardiac-related Surgical and medical procedures, and Vascular disorders.</a:t>
            </a:r>
            <a:endParaRPr lang="en-US" sz="700" dirty="0"/>
          </a:p>
          <a:p>
            <a:r>
              <a:rPr lang="en-GB" sz="700" dirty="0"/>
              <a:t>AE, adverse event; CV, cardiovascular; ECOG PS, Eastern Cooperative Oncology Group performance status; PD, progressive disease.</a:t>
            </a:r>
            <a:endParaRPr lang="en-US" sz="700" dirty="0"/>
          </a:p>
        </p:txBody>
      </p:sp>
    </p:spTree>
    <p:extLst>
      <p:ext uri="{BB962C8B-B14F-4D97-AF65-F5344CB8AC3E}">
        <p14:creationId xmlns:p14="http://schemas.microsoft.com/office/powerpoint/2010/main" val="120076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FD1A8156-7A9A-B74A-A239-C366D599A398}"/>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6</a:t>
            </a:fld>
            <a:endParaRPr lang="en-GB" dirty="0"/>
          </a:p>
        </p:txBody>
      </p:sp>
      <p:sp>
        <p:nvSpPr>
          <p:cNvPr id="18" name="TextBox 17">
            <a:extLst>
              <a:ext uri="{FF2B5EF4-FFF2-40B4-BE49-F238E27FC236}">
                <a16:creationId xmlns:a16="http://schemas.microsoft.com/office/drawing/2014/main" id="{4ABFBF69-9E24-994B-A817-E93F18ADA9F2}"/>
              </a:ext>
            </a:extLst>
          </p:cNvPr>
          <p:cNvSpPr txBox="1"/>
          <p:nvPr/>
        </p:nvSpPr>
        <p:spPr>
          <a:xfrm>
            <a:off x="166422" y="4385882"/>
            <a:ext cx="8464870" cy="754053"/>
          </a:xfrm>
          <a:prstGeom prst="rect">
            <a:avLst/>
          </a:prstGeom>
          <a:noFill/>
        </p:spPr>
        <p:txBody>
          <a:bodyPr wrap="square" lIns="0" tIns="0" rIns="0" bIns="0" rtlCol="0">
            <a:spAutoFit/>
          </a:bodyPr>
          <a:lstStyle/>
          <a:p>
            <a:r>
              <a:rPr lang="en-US" sz="700" baseline="30000" dirty="0" err="1"/>
              <a:t>a</a:t>
            </a:r>
            <a:r>
              <a:rPr lang="en-US" sz="700" dirty="0" err="1"/>
              <a:t>AEs</a:t>
            </a:r>
            <a:r>
              <a:rPr lang="en-US" sz="700" dirty="0"/>
              <a:t> categorized under the system organ class cardiac disorders.</a:t>
            </a:r>
          </a:p>
          <a:p>
            <a:r>
              <a:rPr lang="en-US" sz="700" baseline="30000" dirty="0"/>
              <a:t>b</a:t>
            </a:r>
            <a:r>
              <a:rPr lang="en-US" sz="700" dirty="0"/>
              <a:t>199 AEs were reported in 129 patients (17%). No events under the preferred terms “sudden death” or “sudden cardiac death” were reported.</a:t>
            </a:r>
            <a:endParaRPr lang="en-US" sz="700" baseline="30000" dirty="0"/>
          </a:p>
          <a:p>
            <a:r>
              <a:rPr lang="en-US" sz="700" baseline="30000" dirty="0" err="1"/>
              <a:t>c</a:t>
            </a:r>
            <a:r>
              <a:rPr lang="en-US" sz="700" dirty="0" err="1"/>
              <a:t>Other</a:t>
            </a:r>
            <a:r>
              <a:rPr lang="en-US" sz="700" dirty="0"/>
              <a:t> grade ≥3 AEs of interest included complete AV block (n=2; 0.3%), acute coronary syndrome (n=1; 0.1%), second-degree AV block (n=1; 0.1%), and ventricular fibrillation (n=1; 0.1%).</a:t>
            </a:r>
          </a:p>
          <a:p>
            <a:r>
              <a:rPr lang="en-US" sz="700" baseline="30000" dirty="0" err="1"/>
              <a:t>d</a:t>
            </a:r>
            <a:r>
              <a:rPr lang="en-US" sz="700" dirty="0" err="1"/>
              <a:t>The</a:t>
            </a:r>
            <a:r>
              <a:rPr lang="en-US" sz="700" dirty="0"/>
              <a:t> grade 5 AEs included events of acute myocardial infarction (n=1; </a:t>
            </a:r>
            <a:r>
              <a:rPr lang="en-US" sz="700" dirty="0" err="1"/>
              <a:t>pt</a:t>
            </a:r>
            <a:r>
              <a:rPr lang="en-US" sz="700" dirty="0"/>
              <a:t> had pre-existing hypertension, type 2 DM, cardiovascular disorder, and chronic kidney disease) and congestive cardiac failure (n=1; </a:t>
            </a:r>
            <a:r>
              <a:rPr lang="en-US" sz="700" dirty="0" err="1"/>
              <a:t>pt</a:t>
            </a:r>
            <a:r>
              <a:rPr lang="en-US" sz="700" dirty="0"/>
              <a:t> had a history of congestive cardiac failure, aortic stenosis, and atrial fibrillation). </a:t>
            </a:r>
            <a:endParaRPr lang="en-US" sz="700" i="1" baseline="30000" dirty="0"/>
          </a:p>
          <a:p>
            <a:r>
              <a:rPr lang="en-US" sz="700" baseline="30000" dirty="0" err="1"/>
              <a:t>e</a:t>
            </a:r>
            <a:r>
              <a:rPr lang="en-US" sz="700" dirty="0" err="1"/>
              <a:t>Of</a:t>
            </a:r>
            <a:r>
              <a:rPr lang="en-US" sz="700" dirty="0"/>
              <a:t> the events that resolved, 15 were associated with dose delays, 4 resulted in drug withdrawal, and 24 had no associated dose modifications or changes.</a:t>
            </a:r>
          </a:p>
          <a:p>
            <a:r>
              <a:rPr lang="en-US" sz="700" dirty="0"/>
              <a:t>AE, adverse event; AV, atrioventricular; DM, diabetes mellitus; G, grade.</a:t>
            </a:r>
          </a:p>
        </p:txBody>
      </p:sp>
      <p:sp>
        <p:nvSpPr>
          <p:cNvPr id="19" name="Text Placeholder 1">
            <a:extLst>
              <a:ext uri="{FF2B5EF4-FFF2-40B4-BE49-F238E27FC236}">
                <a16:creationId xmlns:a16="http://schemas.microsoft.com/office/drawing/2014/main" id="{ED2BF01B-E149-F148-B089-C4F7C789555D}"/>
              </a:ext>
            </a:extLst>
          </p:cNvPr>
          <p:cNvSpPr txBox="1">
            <a:spLocks/>
          </p:cNvSpPr>
          <p:nvPr/>
        </p:nvSpPr>
        <p:spPr>
          <a:xfrm>
            <a:off x="277035" y="3189609"/>
            <a:ext cx="8401101" cy="1188588"/>
          </a:xfrm>
          <a:prstGeom prst="rect">
            <a:avLst/>
          </a:prstGeom>
        </p:spPr>
        <p:txBody>
          <a:bodyPr wrap="square" lIns="0" tIns="0" rIns="0" bIns="0">
            <a:normAutofit fontScale="77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indent="-173736">
              <a:lnSpc>
                <a:spcPct val="120000"/>
              </a:lnSpc>
              <a:spcBef>
                <a:spcPts val="300"/>
              </a:spcBef>
              <a:buClr>
                <a:srgbClr val="780045"/>
              </a:buClr>
              <a:buFont typeface="Arial" panose="020B0604020202020204" pitchFamily="34" charset="0"/>
              <a:buChar char="•"/>
            </a:pPr>
            <a:r>
              <a:rPr lang="en-US" sz="1400" dirty="0"/>
              <a:t>Among the 37 patients with grade ≥3 cardiac AEs, 18 (49%) were continuing acalabrutinib at data cutoff</a:t>
            </a:r>
          </a:p>
          <a:p>
            <a:pPr marL="393192" lvl="1" indent="-155448">
              <a:lnSpc>
                <a:spcPct val="120000"/>
              </a:lnSpc>
              <a:spcBef>
                <a:spcPts val="300"/>
              </a:spcBef>
              <a:buClr>
                <a:schemeClr val="tx1"/>
              </a:buClr>
              <a:buFont typeface="System Font Regular"/>
              <a:buChar char="–"/>
            </a:pPr>
            <a:r>
              <a:rPr lang="en-US" sz="1200" dirty="0"/>
              <a:t>6 patients (16%) had discontinued acalabrutinib due to grade ≥3 cardiac AEs (acute myocardial infarction [n=2], cardiac failure congestive [n=2], cardiac failure [n=1], cardiac tamponade [n=1]), 4 patients (11%) to other AEs, 5 (14%) to PD, 3 (8%) to death, and 1 (3%) to other reasons</a:t>
            </a:r>
          </a:p>
          <a:p>
            <a:pPr marL="228600" indent="-173736">
              <a:lnSpc>
                <a:spcPct val="120000"/>
              </a:lnSpc>
              <a:spcBef>
                <a:spcPts val="300"/>
              </a:spcBef>
              <a:buClr>
                <a:srgbClr val="780045"/>
              </a:buClr>
              <a:buFont typeface="Arial" panose="020B0604020202020204" pitchFamily="34" charset="0"/>
              <a:buChar char="•"/>
            </a:pPr>
            <a:r>
              <a:rPr lang="en-US" sz="1400" dirty="0"/>
              <a:t>Among 51 grade ≥3 cardiac events (G3, n=37; G4, n=12; G5, n=2</a:t>
            </a:r>
            <a:r>
              <a:rPr lang="en-US" sz="1400" baseline="30000" dirty="0"/>
              <a:t>d</a:t>
            </a:r>
            <a:r>
              <a:rPr lang="en-US" sz="1400" dirty="0"/>
              <a:t>):</a:t>
            </a:r>
          </a:p>
          <a:p>
            <a:pPr marL="393192" lvl="1" indent="-155448">
              <a:lnSpc>
                <a:spcPct val="120000"/>
              </a:lnSpc>
              <a:spcBef>
                <a:spcPts val="300"/>
              </a:spcBef>
              <a:buClr>
                <a:schemeClr val="tx1"/>
              </a:buClr>
              <a:buFont typeface="System Font Regular"/>
              <a:buChar char="–"/>
            </a:pPr>
            <a:r>
              <a:rPr lang="en-US" sz="1200" dirty="0"/>
              <a:t>16 (31%) led to dose delay and 6 (12%) led to </a:t>
            </a:r>
            <a:r>
              <a:rPr lang="en-US" sz="1200" dirty="0" err="1"/>
              <a:t>acalabrutinib</a:t>
            </a:r>
            <a:r>
              <a:rPr lang="en-US" sz="1200" dirty="0"/>
              <a:t> discontinuation</a:t>
            </a:r>
          </a:p>
          <a:p>
            <a:pPr marL="393192" lvl="1" indent="-155448">
              <a:lnSpc>
                <a:spcPct val="120000"/>
              </a:lnSpc>
              <a:spcBef>
                <a:spcPts val="300"/>
              </a:spcBef>
              <a:buClr>
                <a:schemeClr val="tx1"/>
              </a:buClr>
              <a:buFont typeface="System Font Regular"/>
              <a:buChar char="–"/>
            </a:pPr>
            <a:r>
              <a:rPr lang="en-US" sz="1200" dirty="0"/>
              <a:t>36 (71%) were managed with concomitant meds; 43 (84%) </a:t>
            </a:r>
            <a:r>
              <a:rPr lang="en-US" sz="1200" dirty="0" err="1"/>
              <a:t>resolved</a:t>
            </a:r>
            <a:r>
              <a:rPr lang="en-US" sz="1200" baseline="30000" dirty="0" err="1"/>
              <a:t>e</a:t>
            </a:r>
            <a:r>
              <a:rPr lang="en-US" sz="1200" dirty="0"/>
              <a:t> </a:t>
            </a:r>
          </a:p>
        </p:txBody>
      </p:sp>
      <p:sp>
        <p:nvSpPr>
          <p:cNvPr id="20" name="Rectangle 19">
            <a:extLst>
              <a:ext uri="{FF2B5EF4-FFF2-40B4-BE49-F238E27FC236}">
                <a16:creationId xmlns:a16="http://schemas.microsoft.com/office/drawing/2014/main" id="{B7B1D6C3-0A64-6B4F-9E1A-F4F0409A3DE4}"/>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2">
            <a:extLst>
              <a:ext uri="{FF2B5EF4-FFF2-40B4-BE49-F238E27FC236}">
                <a16:creationId xmlns:a16="http://schemas.microsoft.com/office/drawing/2014/main" id="{735C5C3D-8A01-5F41-92CD-280B99CD3BAF}"/>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Incidence of Cardiac AEs</a:t>
            </a:r>
          </a:p>
        </p:txBody>
      </p:sp>
      <p:graphicFrame>
        <p:nvGraphicFramePr>
          <p:cNvPr id="13" name="Table 12">
            <a:extLst>
              <a:ext uri="{FF2B5EF4-FFF2-40B4-BE49-F238E27FC236}">
                <a16:creationId xmlns:a16="http://schemas.microsoft.com/office/drawing/2014/main" id="{4551687A-B260-0048-9978-A1A4035A9CE0}"/>
              </a:ext>
            </a:extLst>
          </p:cNvPr>
          <p:cNvGraphicFramePr>
            <a:graphicFrameLocks noGrp="1"/>
          </p:cNvGraphicFramePr>
          <p:nvPr>
            <p:extLst>
              <p:ext uri="{D42A27DB-BD31-4B8C-83A1-F6EECF244321}">
                <p14:modId xmlns:p14="http://schemas.microsoft.com/office/powerpoint/2010/main" val="1998880507"/>
              </p:ext>
            </p:extLst>
          </p:nvPr>
        </p:nvGraphicFramePr>
        <p:xfrm>
          <a:off x="330200" y="592064"/>
          <a:ext cx="8301091" cy="2361184"/>
        </p:xfrm>
        <a:graphic>
          <a:graphicData uri="http://schemas.openxmlformats.org/drawingml/2006/table">
            <a:tbl>
              <a:tblPr firstRow="1" firstCol="1" bandRow="1">
                <a:tableStyleId>{B301B821-A1FF-4177-AEE7-76D212191A09}</a:tableStyleId>
              </a:tblPr>
              <a:tblGrid>
                <a:gridCol w="5585078">
                  <a:extLst>
                    <a:ext uri="{9D8B030D-6E8A-4147-A177-3AD203B41FA5}">
                      <a16:colId xmlns:a16="http://schemas.microsoft.com/office/drawing/2014/main" val="20000"/>
                    </a:ext>
                  </a:extLst>
                </a:gridCol>
                <a:gridCol w="1327094">
                  <a:extLst>
                    <a:ext uri="{9D8B030D-6E8A-4147-A177-3AD203B41FA5}">
                      <a16:colId xmlns:a16="http://schemas.microsoft.com/office/drawing/2014/main" val="4168375747"/>
                    </a:ext>
                  </a:extLst>
                </a:gridCol>
                <a:gridCol w="1388919">
                  <a:extLst>
                    <a:ext uri="{9D8B030D-6E8A-4147-A177-3AD203B41FA5}">
                      <a16:colId xmlns:a16="http://schemas.microsoft.com/office/drawing/2014/main" val="3903534841"/>
                    </a:ext>
                  </a:extLst>
                </a:gridCol>
              </a:tblGrid>
              <a:tr h="99311">
                <a:tc>
                  <a:txBody>
                    <a:bodyPr/>
                    <a:lstStyle/>
                    <a:p>
                      <a:pPr marL="0" marR="0" algn="ctr">
                        <a:lnSpc>
                          <a:spcPct val="130000"/>
                        </a:lnSpc>
                        <a:spcBef>
                          <a:spcPts val="0"/>
                        </a:spcBef>
                        <a:spcAft>
                          <a:spcPts val="0"/>
                        </a:spcAft>
                      </a:pPr>
                      <a:r>
                        <a:rPr lang="en-US" sz="950" dirty="0">
                          <a:effectLst/>
                        </a:rPr>
                        <a:t> </a:t>
                      </a:r>
                      <a:endParaRPr lang="en-US" sz="950" dirty="0">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B8D431"/>
                    </a:solidFill>
                  </a:tcPr>
                </a:tc>
                <a:tc gridSpan="2">
                  <a:txBody>
                    <a:bodyPr/>
                    <a:lstStyle/>
                    <a:p>
                      <a:pPr marL="0" marR="0" algn="ctr">
                        <a:lnSpc>
                          <a:spcPct val="130000"/>
                        </a:lnSpc>
                        <a:spcBef>
                          <a:spcPts val="0"/>
                        </a:spcBef>
                        <a:spcAft>
                          <a:spcPts val="0"/>
                        </a:spcAft>
                      </a:pPr>
                      <a:r>
                        <a:rPr lang="en-US" sz="950" b="1" kern="1200" dirty="0">
                          <a:solidFill>
                            <a:schemeClr val="lt1"/>
                          </a:solidFill>
                          <a:effectLst/>
                          <a:latin typeface="+mn-lt"/>
                          <a:ea typeface="SimSun"/>
                          <a:cs typeface="Arial"/>
                        </a:rPr>
                        <a:t>All Patients (N=762)</a:t>
                      </a:r>
                      <a:endParaRPr lang="en-US" sz="950" dirty="0">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D431"/>
                    </a:solidFill>
                  </a:tcPr>
                </a:tc>
                <a:tc hMerge="1">
                  <a:txBody>
                    <a:bodyPr/>
                    <a:lstStyle/>
                    <a:p>
                      <a:pPr marL="0" marR="0" algn="ctr">
                        <a:lnSpc>
                          <a:spcPct val="130000"/>
                        </a:lnSpc>
                        <a:spcBef>
                          <a:spcPts val="0"/>
                        </a:spcBef>
                        <a:spcAft>
                          <a:spcPts val="0"/>
                        </a:spcAft>
                      </a:pPr>
                      <a:endParaRPr lang="en-US" sz="800" dirty="0">
                        <a:effectLst/>
                        <a:latin typeface="+mj-lt"/>
                        <a:ea typeface="SimSun"/>
                        <a:cs typeface="Arial"/>
                      </a:endParaRPr>
                    </a:p>
                  </a:txBody>
                  <a:tcPr marL="45179" marR="45179" marT="0" marB="0"/>
                </a:tc>
                <a:extLst>
                  <a:ext uri="{0D108BD9-81ED-4DB2-BD59-A6C34878D82A}">
                    <a16:rowId xmlns:a16="http://schemas.microsoft.com/office/drawing/2014/main" val="10000"/>
                  </a:ext>
                </a:extLst>
              </a:tr>
              <a:tr h="92128">
                <a:tc>
                  <a:txBody>
                    <a:bodyPr/>
                    <a:lstStyle/>
                    <a:p>
                      <a:pPr marL="0" marR="0" algn="l">
                        <a:lnSpc>
                          <a:spcPct val="130000"/>
                        </a:lnSpc>
                        <a:spcBef>
                          <a:spcPts val="0"/>
                        </a:spcBef>
                        <a:spcAft>
                          <a:spcPts val="0"/>
                        </a:spcAft>
                      </a:pPr>
                      <a:r>
                        <a:rPr lang="en-US" sz="950" dirty="0">
                          <a:solidFill>
                            <a:schemeClr val="bg1"/>
                          </a:solidFill>
                          <a:effectLst/>
                          <a:latin typeface="+mj-lt"/>
                        </a:rPr>
                        <a:t>Event</a:t>
                      </a:r>
                      <a:endParaRPr lang="en-US" sz="950" strike="sngStrike" dirty="0">
                        <a:solidFill>
                          <a:schemeClr val="bg1"/>
                        </a:solidFill>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D431"/>
                    </a:solidFill>
                  </a:tcPr>
                </a:tc>
                <a:tc>
                  <a:txBody>
                    <a:bodyPr/>
                    <a:lstStyle/>
                    <a:p>
                      <a:pPr marL="0" marR="0" algn="ctr">
                        <a:lnSpc>
                          <a:spcPct val="130000"/>
                        </a:lnSpc>
                        <a:spcBef>
                          <a:spcPts val="0"/>
                        </a:spcBef>
                        <a:spcAft>
                          <a:spcPts val="0"/>
                        </a:spcAft>
                      </a:pPr>
                      <a:r>
                        <a:rPr lang="en-US" sz="950" b="1" dirty="0">
                          <a:solidFill>
                            <a:schemeClr val="bg1"/>
                          </a:solidFill>
                          <a:effectLst/>
                          <a:latin typeface="+mj-lt"/>
                          <a:ea typeface="SimSun"/>
                          <a:cs typeface="Arial"/>
                        </a:rPr>
                        <a:t>Any Grade</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D431"/>
                    </a:solidFill>
                  </a:tcPr>
                </a:tc>
                <a:tc>
                  <a:txBody>
                    <a:bodyPr/>
                    <a:lstStyle/>
                    <a:p>
                      <a:pPr marL="0" marR="0" algn="ctr">
                        <a:lnSpc>
                          <a:spcPct val="130000"/>
                        </a:lnSpc>
                        <a:spcBef>
                          <a:spcPts val="0"/>
                        </a:spcBef>
                        <a:spcAft>
                          <a:spcPts val="0"/>
                        </a:spcAft>
                      </a:pPr>
                      <a:r>
                        <a:rPr lang="en-US" sz="950" b="1" dirty="0">
                          <a:solidFill>
                            <a:schemeClr val="bg1"/>
                          </a:solidFill>
                          <a:effectLst/>
                          <a:latin typeface="+mj-lt"/>
                          <a:ea typeface="SimSun"/>
                          <a:cs typeface="Arial"/>
                        </a:rPr>
                        <a:t>Grade ≥3</a:t>
                      </a:r>
                      <a:r>
                        <a:rPr lang="en-US" sz="950" b="1" baseline="30000" dirty="0">
                          <a:solidFill>
                            <a:schemeClr val="bg1"/>
                          </a:solidFill>
                          <a:effectLst/>
                          <a:latin typeface="+mj-lt"/>
                          <a:ea typeface="SimSun"/>
                          <a:cs typeface="Arial"/>
                        </a:rPr>
                        <a:t>c</a:t>
                      </a:r>
                      <a:endParaRPr lang="en-US" sz="950" b="1" dirty="0">
                        <a:solidFill>
                          <a:schemeClr val="bg1"/>
                        </a:solidFill>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D431"/>
                    </a:solidFill>
                  </a:tcPr>
                </a:tc>
                <a:extLst>
                  <a:ext uri="{0D108BD9-81ED-4DB2-BD59-A6C34878D82A}">
                    <a16:rowId xmlns:a16="http://schemas.microsoft.com/office/drawing/2014/main" val="10001"/>
                  </a:ext>
                </a:extLst>
              </a:tr>
              <a:tr h="92128">
                <a:tc>
                  <a:txBody>
                    <a:bodyPr/>
                    <a:lstStyle/>
                    <a:p>
                      <a:pPr marL="0" marR="0">
                        <a:lnSpc>
                          <a:spcPct val="130000"/>
                        </a:lnSpc>
                        <a:spcBef>
                          <a:spcPts val="0"/>
                        </a:spcBef>
                        <a:spcAft>
                          <a:spcPts val="0"/>
                        </a:spcAft>
                      </a:pPr>
                      <a:r>
                        <a:rPr lang="en-US" sz="950" dirty="0">
                          <a:solidFill>
                            <a:schemeClr val="tx1"/>
                          </a:solidFill>
                          <a:effectLst/>
                          <a:latin typeface="+mj-lt"/>
                        </a:rPr>
                        <a:t>Any cardiac </a:t>
                      </a:r>
                      <a:r>
                        <a:rPr lang="en-US" sz="950" dirty="0" err="1">
                          <a:solidFill>
                            <a:schemeClr val="tx1"/>
                          </a:solidFill>
                          <a:effectLst/>
                          <a:latin typeface="+mj-lt"/>
                        </a:rPr>
                        <a:t>AE,</a:t>
                      </a:r>
                      <a:r>
                        <a:rPr lang="en-US" sz="950" baseline="30000" dirty="0" err="1">
                          <a:solidFill>
                            <a:schemeClr val="tx1"/>
                          </a:solidFill>
                          <a:effectLst/>
                          <a:latin typeface="+mj-lt"/>
                        </a:rPr>
                        <a:t>a</a:t>
                      </a:r>
                      <a:r>
                        <a:rPr lang="en-US" sz="950" dirty="0">
                          <a:solidFill>
                            <a:schemeClr val="tx1"/>
                          </a:solidFill>
                          <a:effectLst/>
                          <a:latin typeface="+mj-lt"/>
                        </a:rPr>
                        <a:t> n (%)</a:t>
                      </a:r>
                      <a:r>
                        <a:rPr lang="en-US" sz="950" baseline="30000" dirty="0">
                          <a:solidFill>
                            <a:schemeClr val="tx1"/>
                          </a:solidFill>
                          <a:effectLst/>
                          <a:latin typeface="+mj-lt"/>
                        </a:rPr>
                        <a:t>b</a:t>
                      </a:r>
                      <a:r>
                        <a:rPr lang="en-US" sz="950" baseline="0" dirty="0">
                          <a:solidFill>
                            <a:schemeClr val="tx1"/>
                          </a:solidFill>
                          <a:effectLst/>
                          <a:latin typeface="+mj-lt"/>
                        </a:rPr>
                        <a:t>, [number of events]</a:t>
                      </a:r>
                      <a:endParaRPr lang="en-US" sz="950" dirty="0">
                        <a:solidFill>
                          <a:schemeClr val="tx1"/>
                        </a:solidFill>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129 (17), [199]</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37 (5), [51]</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nSpc>
                          <a:spcPct val="130000"/>
                        </a:lnSpc>
                        <a:spcBef>
                          <a:spcPts val="0"/>
                        </a:spcBef>
                        <a:spcAft>
                          <a:spcPts val="0"/>
                        </a:spcAft>
                      </a:pPr>
                      <a:r>
                        <a:rPr lang="en-US" sz="950" b="1" dirty="0">
                          <a:solidFill>
                            <a:schemeClr val="tx1"/>
                          </a:solidFill>
                          <a:effectLst/>
                          <a:latin typeface="+mj-lt"/>
                          <a:ea typeface="SimSun"/>
                          <a:cs typeface="Arial"/>
                        </a:rPr>
                        <a:t>Most common cardiac AEs (preferred terms; </a:t>
                      </a:r>
                      <a:r>
                        <a:rPr lang="en-US" sz="950" b="1" strike="noStrike" dirty="0">
                          <a:solidFill>
                            <a:schemeClr val="tx1"/>
                          </a:solidFill>
                          <a:effectLst/>
                          <a:latin typeface="+mj-lt"/>
                          <a:ea typeface="SimSun"/>
                          <a:cs typeface="Arial"/>
                        </a:rPr>
                        <a:t>occurring</a:t>
                      </a:r>
                      <a:r>
                        <a:rPr lang="en-US" sz="950" b="1" dirty="0">
                          <a:solidFill>
                            <a:schemeClr val="tx1"/>
                          </a:solidFill>
                          <a:effectLst/>
                          <a:latin typeface="+mj-lt"/>
                          <a:ea typeface="SimSun"/>
                          <a:cs typeface="Arial"/>
                        </a:rPr>
                        <a:t> in ≥4 patients), n (%), [number of events]</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endParaRPr lang="en-US" sz="950" dirty="0">
                        <a:solidFill>
                          <a:schemeClr val="tx1"/>
                        </a:solidFill>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endParaRPr lang="en-US" sz="950" dirty="0">
                        <a:solidFill>
                          <a:schemeClr val="tx1"/>
                        </a:solidFill>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7134746"/>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Atrial fibrillation</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34 (4), [44]</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10 (1), [11]</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8477148"/>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rPr>
                        <a:t>Palpitations</a:t>
                      </a:r>
                      <a:endParaRPr lang="en-US" sz="950" b="0" dirty="0">
                        <a:solidFill>
                          <a:schemeClr val="tx1"/>
                        </a:solidFill>
                        <a:effectLst/>
                        <a:latin typeface="+mj-lt"/>
                        <a:ea typeface="SimSun"/>
                        <a:cs typeface="Arial"/>
                      </a:endParaRP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23 (3), [27]</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0</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Tachycardia</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17 (2), [18]</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0</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Sinus tachycardia</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11 (1), [13]</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 (0.1), [1]</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552098"/>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Angina pectoris</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10 (1), [11]</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2 (0.3), [2]</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64969411"/>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Bradycardia</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9 (1), [10]</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2 (0.3), [2]</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9932696"/>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Cardiac failure</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6 (0.8), [6]</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3 (0.4), [3]</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4904983"/>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Acute myocardial infarction</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5 (0.7), [6]</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5 (0.7), [6]</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790417"/>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Atrial flutter</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4 (0.5), [4]</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 (0.1), [1]</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1459023"/>
                  </a:ext>
                </a:extLst>
              </a:tr>
              <a:tr h="92128">
                <a:tc>
                  <a:txBody>
                    <a:bodyPr/>
                    <a:lstStyle/>
                    <a:p>
                      <a:pPr marL="0" marR="0" indent="117475">
                        <a:lnSpc>
                          <a:spcPct val="130000"/>
                        </a:lnSpc>
                        <a:spcBef>
                          <a:spcPts val="0"/>
                        </a:spcBef>
                        <a:spcAft>
                          <a:spcPts val="0"/>
                        </a:spcAft>
                      </a:pPr>
                      <a:r>
                        <a:rPr lang="en-US" sz="950" b="0" dirty="0">
                          <a:solidFill>
                            <a:schemeClr val="tx1"/>
                          </a:solidFill>
                          <a:effectLst/>
                          <a:latin typeface="+mj-lt"/>
                          <a:ea typeface="SimSun"/>
                          <a:cs typeface="Arial"/>
                        </a:rPr>
                        <a:t>Supraventricular tachycardia</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4 (0.5), [4]</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950" dirty="0">
                          <a:solidFill>
                            <a:schemeClr val="tx1"/>
                          </a:solidFill>
                          <a:effectLst/>
                          <a:latin typeface="+mj-lt"/>
                          <a:ea typeface="SimSun"/>
                          <a:cs typeface="Arial"/>
                        </a:rPr>
                        <a:t>1 (0.1), [1]</a:t>
                      </a:r>
                    </a:p>
                  </a:txBody>
                  <a:tcPr marL="45179" marR="4517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28595153"/>
                  </a:ext>
                </a:extLst>
              </a:tr>
            </a:tbl>
          </a:graphicData>
        </a:graphic>
      </p:graphicFrame>
    </p:spTree>
    <p:extLst>
      <p:ext uri="{BB962C8B-B14F-4D97-AF65-F5344CB8AC3E}">
        <p14:creationId xmlns:p14="http://schemas.microsoft.com/office/powerpoint/2010/main" val="181590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203611-73CD-4140-8F86-AF47C4479470}"/>
              </a:ext>
            </a:extLst>
          </p:cNvPr>
          <p:cNvPicPr>
            <a:picLocks noChangeAspect="1"/>
          </p:cNvPicPr>
          <p:nvPr/>
        </p:nvPicPr>
        <p:blipFill>
          <a:blip r:embed="rId3"/>
          <a:stretch>
            <a:fillRect/>
          </a:stretch>
        </p:blipFill>
        <p:spPr>
          <a:xfrm>
            <a:off x="58226" y="826408"/>
            <a:ext cx="8892540" cy="2686050"/>
          </a:xfrm>
          <a:prstGeom prst="rect">
            <a:avLst/>
          </a:prstGeom>
        </p:spPr>
      </p:pic>
      <p:sp>
        <p:nvSpPr>
          <p:cNvPr id="10" name="Slide Number Placeholder 3">
            <a:extLst>
              <a:ext uri="{FF2B5EF4-FFF2-40B4-BE49-F238E27FC236}">
                <a16:creationId xmlns:a16="http://schemas.microsoft.com/office/drawing/2014/main" id="{F5747575-669F-1345-8094-801C978F7A1B}"/>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7</a:t>
            </a:fld>
            <a:endParaRPr lang="en-GB" dirty="0"/>
          </a:p>
        </p:txBody>
      </p:sp>
      <p:sp>
        <p:nvSpPr>
          <p:cNvPr id="11" name="TextBox 10">
            <a:extLst>
              <a:ext uri="{FF2B5EF4-FFF2-40B4-BE49-F238E27FC236}">
                <a16:creationId xmlns:a16="http://schemas.microsoft.com/office/drawing/2014/main" id="{D84EBAC1-4475-B54E-86C4-CCD100482BE5}"/>
              </a:ext>
            </a:extLst>
          </p:cNvPr>
          <p:cNvSpPr txBox="1"/>
          <p:nvPr/>
        </p:nvSpPr>
        <p:spPr>
          <a:xfrm>
            <a:off x="166422" y="4553897"/>
            <a:ext cx="8464870" cy="584775"/>
          </a:xfrm>
          <a:prstGeom prst="rect">
            <a:avLst/>
          </a:prstGeom>
          <a:noFill/>
        </p:spPr>
        <p:txBody>
          <a:bodyPr wrap="square" lIns="0" tIns="0" rIns="0" bIns="0" rtlCol="0">
            <a:spAutoFit/>
          </a:bodyPr>
          <a:lstStyle/>
          <a:p>
            <a:r>
              <a:rPr lang="en-US" sz="750" baseline="30000" dirty="0" err="1"/>
              <a:t>a</a:t>
            </a:r>
            <a:r>
              <a:rPr lang="en-US" sz="750" dirty="0" err="1"/>
              <a:t>AEs</a:t>
            </a:r>
            <a:r>
              <a:rPr lang="en-US" sz="750" dirty="0"/>
              <a:t> categorized under the system organ class cardiac disorders.</a:t>
            </a:r>
          </a:p>
          <a:p>
            <a:r>
              <a:rPr lang="en-US" sz="750" baseline="30000" dirty="0" err="1"/>
              <a:t>b</a:t>
            </a:r>
            <a:r>
              <a:rPr lang="en-US" sz="750" dirty="0" err="1"/>
              <a:t>Risk</a:t>
            </a:r>
            <a:r>
              <a:rPr lang="en-US" sz="750" dirty="0"/>
              <a:t> factors included chronic metabolic disorders such as dyslipidemia, hypercholesterinemia, diabetes, and vitamin D deficiency (n=15), chronic respiratory insufficiency (n=7), chronic cardiac disorders (n=4), chronic endocrine disorders (n=4), chronic renal disorders (n=3), vascular disorders (n=3), transient ischemic attack (n=1), and smoking (n=1).</a:t>
            </a:r>
          </a:p>
          <a:p>
            <a:r>
              <a:rPr lang="en-US" sz="800" dirty="0"/>
              <a:t>Refer to supplemental materials (slide 11) accessible via the QR code for grade ≥3 cardiac AEs that occurred in the first 6 months on </a:t>
            </a:r>
            <a:r>
              <a:rPr lang="en-US" sz="800" dirty="0" err="1"/>
              <a:t>acalabrutinib</a:t>
            </a:r>
            <a:r>
              <a:rPr lang="en-US" sz="800" dirty="0"/>
              <a:t>.</a:t>
            </a:r>
            <a:endParaRPr lang="en-US" sz="750" dirty="0"/>
          </a:p>
          <a:p>
            <a:r>
              <a:rPr lang="en-US" sz="750" dirty="0"/>
              <a:t>AEs, adverse events; </a:t>
            </a:r>
            <a:r>
              <a:rPr lang="en-US" sz="750" dirty="0" err="1"/>
              <a:t>afib</a:t>
            </a:r>
            <a:r>
              <a:rPr lang="en-US" sz="750" dirty="0"/>
              <a:t>, atrial fibrillation.</a:t>
            </a:r>
          </a:p>
        </p:txBody>
      </p:sp>
      <p:sp>
        <p:nvSpPr>
          <p:cNvPr id="12" name="Rectangle 11">
            <a:extLst>
              <a:ext uri="{FF2B5EF4-FFF2-40B4-BE49-F238E27FC236}">
                <a16:creationId xmlns:a16="http://schemas.microsoft.com/office/drawing/2014/main" id="{533936FC-6E32-9D4A-8017-D20F16320681}"/>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E1C75067-FCE5-F34A-A470-585A5EA2F3E1}"/>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Time to Onset of Cardiac and Hypertension AEs</a:t>
            </a:r>
          </a:p>
        </p:txBody>
      </p:sp>
      <p:sp>
        <p:nvSpPr>
          <p:cNvPr id="21" name="TextBox 2">
            <a:extLst>
              <a:ext uri="{FF2B5EF4-FFF2-40B4-BE49-F238E27FC236}">
                <a16:creationId xmlns:a16="http://schemas.microsoft.com/office/drawing/2014/main" id="{6D082DEC-DD81-C146-BE81-DF5B8FF738EB}"/>
              </a:ext>
            </a:extLst>
          </p:cNvPr>
          <p:cNvSpPr txBox="1"/>
          <p:nvPr/>
        </p:nvSpPr>
        <p:spPr>
          <a:xfrm>
            <a:off x="741152" y="650181"/>
            <a:ext cx="3535621"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lvl="1" algn="ctr"/>
            <a:r>
              <a:rPr lang="en-US" sz="1200" b="1" u="sng" dirty="0"/>
              <a:t>Time to Onset of Cardiac </a:t>
            </a:r>
            <a:r>
              <a:rPr lang="en-US" sz="1200" b="1" u="sng" dirty="0" err="1"/>
              <a:t>Events</a:t>
            </a:r>
            <a:r>
              <a:rPr lang="en-US" sz="1200" b="1" u="sng" baseline="30000" dirty="0" err="1"/>
              <a:t>a</a:t>
            </a:r>
            <a:endParaRPr lang="en-GB" sz="1200" b="1" u="sng" baseline="30000" dirty="0"/>
          </a:p>
        </p:txBody>
      </p:sp>
      <p:sp>
        <p:nvSpPr>
          <p:cNvPr id="29" name="TextBox 28">
            <a:extLst>
              <a:ext uri="{FF2B5EF4-FFF2-40B4-BE49-F238E27FC236}">
                <a16:creationId xmlns:a16="http://schemas.microsoft.com/office/drawing/2014/main" id="{0B23535E-882D-104A-9BF7-B2A1F449A1A2}"/>
              </a:ext>
            </a:extLst>
          </p:cNvPr>
          <p:cNvSpPr txBox="1"/>
          <p:nvPr/>
        </p:nvSpPr>
        <p:spPr>
          <a:xfrm>
            <a:off x="881829" y="1677345"/>
            <a:ext cx="3227110" cy="861774"/>
          </a:xfrm>
          <a:prstGeom prst="rect">
            <a:avLst/>
          </a:prstGeom>
          <a:noFill/>
        </p:spPr>
        <p:txBody>
          <a:bodyPr wrap="square" rtlCol="0">
            <a:spAutoFit/>
          </a:bodyPr>
          <a:lstStyle/>
          <a:p>
            <a:pPr marL="0" lvl="1"/>
            <a:r>
              <a:rPr lang="en-US" sz="1000" b="1" dirty="0"/>
              <a:t>Cardiac </a:t>
            </a:r>
            <a:r>
              <a:rPr lang="en-US" sz="1000" b="1" dirty="0" err="1"/>
              <a:t>AEs</a:t>
            </a:r>
            <a:r>
              <a:rPr lang="en-US" sz="1000" b="1" baseline="30000" dirty="0" err="1"/>
              <a:t>a</a:t>
            </a:r>
            <a:r>
              <a:rPr lang="en-US" sz="1000" b="1" dirty="0"/>
              <a:t>:</a:t>
            </a:r>
          </a:p>
          <a:p>
            <a:pPr marL="171450" lvl="1" indent="-171450">
              <a:buFont typeface="Arial" panose="020B0604020202020204" pitchFamily="34" charset="0"/>
              <a:buChar char="•"/>
            </a:pPr>
            <a:r>
              <a:rPr lang="en-US" sz="1000" dirty="0"/>
              <a:t>Median time to event: 10.1 </a:t>
            </a:r>
            <a:r>
              <a:rPr lang="en-US" sz="1000" dirty="0" err="1"/>
              <a:t>mo</a:t>
            </a:r>
            <a:r>
              <a:rPr lang="en-US" sz="1000" dirty="0"/>
              <a:t> (range: 0.1–49.7)</a:t>
            </a:r>
          </a:p>
          <a:p>
            <a:pPr marL="171450" lvl="1" indent="-171450">
              <a:buFont typeface="Arial" panose="020B0604020202020204" pitchFamily="34" charset="0"/>
              <a:buChar char="•"/>
            </a:pPr>
            <a:r>
              <a:rPr lang="en-US" sz="1000" dirty="0"/>
              <a:t>Median event duration: 0.2 </a:t>
            </a:r>
            <a:r>
              <a:rPr lang="en-US" sz="1000" dirty="0" err="1"/>
              <a:t>mo</a:t>
            </a:r>
            <a:r>
              <a:rPr lang="en-US" sz="1000" dirty="0"/>
              <a:t> (range: 0–24.6)</a:t>
            </a:r>
          </a:p>
          <a:p>
            <a:pPr marL="171450" lvl="1" indent="-171450">
              <a:buFont typeface="Arial" panose="020B0604020202020204" pitchFamily="34" charset="0"/>
              <a:buChar char="•"/>
            </a:pPr>
            <a:endParaRPr lang="en-US" sz="1000" dirty="0"/>
          </a:p>
          <a:p>
            <a:pPr marL="0" lvl="1"/>
            <a:endParaRPr lang="en-GB" sz="1000" dirty="0"/>
          </a:p>
        </p:txBody>
      </p:sp>
      <p:sp>
        <p:nvSpPr>
          <p:cNvPr id="17" name="Text Placeholder 1">
            <a:extLst>
              <a:ext uri="{FF2B5EF4-FFF2-40B4-BE49-F238E27FC236}">
                <a16:creationId xmlns:a16="http://schemas.microsoft.com/office/drawing/2014/main" id="{273DD6CD-4410-4E47-8397-63A31EB20FE2}"/>
              </a:ext>
            </a:extLst>
          </p:cNvPr>
          <p:cNvSpPr txBox="1">
            <a:spLocks/>
          </p:cNvSpPr>
          <p:nvPr/>
        </p:nvSpPr>
        <p:spPr>
          <a:xfrm>
            <a:off x="330200" y="3685593"/>
            <a:ext cx="8772827" cy="830239"/>
          </a:xfrm>
          <a:prstGeom prst="rect">
            <a:avLst/>
          </a:prstGeom>
        </p:spPr>
        <p:txBody>
          <a:bodyPr wrap="square" lIns="0" tIns="0" rIns="0" bIns="0"/>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8600" indent="-173736">
              <a:spcBef>
                <a:spcPts val="300"/>
              </a:spcBef>
              <a:buClr>
                <a:srgbClr val="780045"/>
              </a:buClr>
              <a:buFont typeface="Arial" panose="020B0604020202020204" pitchFamily="34" charset="0"/>
              <a:buChar char="•"/>
            </a:pPr>
            <a:r>
              <a:rPr lang="en-US" sz="1400" dirty="0"/>
              <a:t>Among 38 patients with </a:t>
            </a:r>
            <a:r>
              <a:rPr lang="en-US" sz="1400" dirty="0" err="1"/>
              <a:t>afib</a:t>
            </a:r>
            <a:r>
              <a:rPr lang="en-US" sz="1400" dirty="0"/>
              <a:t>/flutter, 7 (18%) had a prior history of arrhythmia/</a:t>
            </a:r>
            <a:r>
              <a:rPr lang="en-US" sz="1400" dirty="0" err="1"/>
              <a:t>afib</a:t>
            </a:r>
            <a:r>
              <a:rPr lang="en-US" sz="1400" dirty="0"/>
              <a:t>/flutter</a:t>
            </a:r>
          </a:p>
          <a:p>
            <a:pPr marL="228600" indent="-173736">
              <a:spcBef>
                <a:spcPts val="300"/>
              </a:spcBef>
              <a:buClr>
                <a:srgbClr val="780045"/>
              </a:buClr>
              <a:buFont typeface="Arial" panose="020B0604020202020204" pitchFamily="34" charset="0"/>
              <a:buChar char="•"/>
            </a:pPr>
            <a:r>
              <a:rPr lang="en-US" sz="1400" dirty="0"/>
              <a:t>Among 67 patients with hypertension events, 46 (69%) had pre-existing hypertension and 18 (27%)</a:t>
            </a:r>
            <a:br>
              <a:rPr lang="en-US" sz="1400" dirty="0"/>
            </a:br>
            <a:r>
              <a:rPr lang="en-US" sz="1400" dirty="0"/>
              <a:t>had risk </a:t>
            </a:r>
            <a:r>
              <a:rPr lang="en-US" sz="1400" dirty="0" err="1"/>
              <a:t>factors</a:t>
            </a:r>
            <a:r>
              <a:rPr lang="en-US" sz="1400" baseline="30000" dirty="0" err="1"/>
              <a:t>b</a:t>
            </a:r>
            <a:endParaRPr lang="en-US" sz="1400" dirty="0"/>
          </a:p>
          <a:p>
            <a:pPr marL="228600" indent="-173736">
              <a:spcBef>
                <a:spcPts val="300"/>
              </a:spcBef>
              <a:buClr>
                <a:srgbClr val="780045"/>
              </a:buClr>
              <a:buFont typeface="Arial" panose="020B0604020202020204" pitchFamily="34" charset="0"/>
              <a:buChar char="•"/>
            </a:pPr>
            <a:endParaRPr lang="en-US" sz="1400" dirty="0"/>
          </a:p>
        </p:txBody>
      </p:sp>
      <p:sp>
        <p:nvSpPr>
          <p:cNvPr id="16" name="TextBox 2">
            <a:extLst>
              <a:ext uri="{FF2B5EF4-FFF2-40B4-BE49-F238E27FC236}">
                <a16:creationId xmlns:a16="http://schemas.microsoft.com/office/drawing/2014/main" id="{FFAF448F-CC7F-4306-86D4-B8065C72D9F4}"/>
              </a:ext>
            </a:extLst>
          </p:cNvPr>
          <p:cNvSpPr txBox="1"/>
          <p:nvPr/>
        </p:nvSpPr>
        <p:spPr>
          <a:xfrm>
            <a:off x="5204436" y="662665"/>
            <a:ext cx="36535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lvl="1" algn="ctr"/>
            <a:r>
              <a:rPr lang="en-US" sz="1200" b="1" u="sng" dirty="0"/>
              <a:t>Time to Onset of </a:t>
            </a:r>
            <a:r>
              <a:rPr lang="en-US" sz="1200" b="1" u="sng" dirty="0" err="1"/>
              <a:t>Afib</a:t>
            </a:r>
            <a:r>
              <a:rPr lang="en-US" sz="1200" b="1" u="sng" dirty="0"/>
              <a:t>/Flutter and Hypertension</a:t>
            </a:r>
            <a:endParaRPr lang="en-GB" sz="1200" b="1" u="sng" dirty="0"/>
          </a:p>
        </p:txBody>
      </p:sp>
      <p:sp>
        <p:nvSpPr>
          <p:cNvPr id="14" name="Text Placeholder 1">
            <a:extLst>
              <a:ext uri="{FF2B5EF4-FFF2-40B4-BE49-F238E27FC236}">
                <a16:creationId xmlns:a16="http://schemas.microsoft.com/office/drawing/2014/main" id="{B9C5002C-2790-3B49-B978-2F5FC7D3EED4}"/>
              </a:ext>
            </a:extLst>
          </p:cNvPr>
          <p:cNvSpPr txBox="1">
            <a:spLocks/>
          </p:cNvSpPr>
          <p:nvPr/>
        </p:nvSpPr>
        <p:spPr>
          <a:xfrm>
            <a:off x="5429394" y="1489050"/>
            <a:ext cx="3782592" cy="830239"/>
          </a:xfrm>
          <a:prstGeom prst="rect">
            <a:avLst/>
          </a:prstGeom>
        </p:spPr>
        <p:txBody>
          <a:bodyPr wrap="square" lIns="0" tIns="0" rIns="0" bIns="0"/>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54864" indent="0">
              <a:spcBef>
                <a:spcPts val="300"/>
              </a:spcBef>
              <a:buClr>
                <a:srgbClr val="780045"/>
              </a:buClr>
              <a:buNone/>
            </a:pPr>
            <a:r>
              <a:rPr lang="en-US" sz="800" b="1" dirty="0"/>
              <a:t>Atrial fibrillation/flutter:</a:t>
            </a:r>
          </a:p>
          <a:p>
            <a:pPr marL="226314" indent="-171450">
              <a:spcBef>
                <a:spcPts val="300"/>
              </a:spcBef>
              <a:buClr>
                <a:srgbClr val="780045"/>
              </a:buClr>
            </a:pPr>
            <a:r>
              <a:rPr lang="en-US" sz="800" dirty="0"/>
              <a:t>Median time to event: 17.1 </a:t>
            </a:r>
            <a:r>
              <a:rPr lang="en-US" sz="800" dirty="0" err="1"/>
              <a:t>mo</a:t>
            </a:r>
            <a:r>
              <a:rPr lang="en-US" sz="800" dirty="0"/>
              <a:t> (range, 0.3–42.1)</a:t>
            </a:r>
          </a:p>
          <a:p>
            <a:pPr marL="226314" indent="-171450">
              <a:spcBef>
                <a:spcPts val="300"/>
              </a:spcBef>
              <a:buClr>
                <a:srgbClr val="780045"/>
              </a:buClr>
            </a:pPr>
            <a:r>
              <a:rPr lang="en-US" sz="800" dirty="0"/>
              <a:t>Median event duration: 0.1 </a:t>
            </a:r>
            <a:r>
              <a:rPr lang="en-US" sz="800" dirty="0" err="1"/>
              <a:t>mo</a:t>
            </a:r>
            <a:r>
              <a:rPr lang="en-US" sz="800" dirty="0"/>
              <a:t> (range: 0–12.4)</a:t>
            </a:r>
          </a:p>
          <a:p>
            <a:pPr marL="54864" indent="0">
              <a:spcBef>
                <a:spcPts val="300"/>
              </a:spcBef>
              <a:buClr>
                <a:srgbClr val="780045"/>
              </a:buClr>
              <a:buNone/>
            </a:pPr>
            <a:r>
              <a:rPr lang="en-US" sz="800" b="1" dirty="0"/>
              <a:t>Hypertension:</a:t>
            </a:r>
          </a:p>
          <a:p>
            <a:pPr marL="226314" indent="-171450">
              <a:spcBef>
                <a:spcPts val="300"/>
              </a:spcBef>
              <a:buClr>
                <a:srgbClr val="780045"/>
              </a:buClr>
            </a:pPr>
            <a:r>
              <a:rPr lang="en-US" sz="800" dirty="0"/>
              <a:t>Median time to event: 6.5 </a:t>
            </a:r>
            <a:r>
              <a:rPr lang="en-US" sz="800" dirty="0" err="1"/>
              <a:t>mo</a:t>
            </a:r>
            <a:r>
              <a:rPr lang="en-US" sz="800" dirty="0"/>
              <a:t> (range, 0.1–44.2)</a:t>
            </a:r>
          </a:p>
          <a:p>
            <a:pPr marL="226314" indent="-171450">
              <a:spcBef>
                <a:spcPts val="300"/>
              </a:spcBef>
              <a:buClr>
                <a:srgbClr val="780045"/>
              </a:buClr>
            </a:pPr>
            <a:r>
              <a:rPr lang="en-US" sz="800" dirty="0"/>
              <a:t>Median event duration: 1.0 </a:t>
            </a:r>
            <a:r>
              <a:rPr lang="en-US" sz="800" dirty="0" err="1"/>
              <a:t>mo</a:t>
            </a:r>
            <a:r>
              <a:rPr lang="en-US" sz="800" dirty="0"/>
              <a:t> (range: 0–36.8)</a:t>
            </a:r>
            <a:endParaRPr lang="en-GB" sz="800" dirty="0"/>
          </a:p>
          <a:p>
            <a:pPr marL="0" lvl="0" indent="0">
              <a:buNone/>
            </a:pPr>
            <a:endParaRPr lang="en-US" sz="800" dirty="0"/>
          </a:p>
        </p:txBody>
      </p:sp>
    </p:spTree>
    <p:extLst>
      <p:ext uri="{BB962C8B-B14F-4D97-AF65-F5344CB8AC3E}">
        <p14:creationId xmlns:p14="http://schemas.microsoft.com/office/powerpoint/2010/main" val="409581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FC24E-4842-4103-A711-586272692B29}"/>
              </a:ext>
            </a:extLst>
          </p:cNvPr>
          <p:cNvSpPr>
            <a:spLocks noGrp="1"/>
          </p:cNvSpPr>
          <p:nvPr>
            <p:ph type="body" sz="quarter" idx="11"/>
          </p:nvPr>
        </p:nvSpPr>
        <p:spPr>
          <a:xfrm>
            <a:off x="280722" y="678839"/>
            <a:ext cx="8532470" cy="2978761"/>
          </a:xfrm>
        </p:spPr>
        <p:txBody>
          <a:bodyPr lIns="0" tIns="0" rIns="0" bIns="0"/>
          <a:lstStyle/>
          <a:p>
            <a:pPr marL="228600" indent="-173736">
              <a:spcBef>
                <a:spcPts val="300"/>
              </a:spcBef>
              <a:buFont typeface="Arial" panose="020B0604020202020204" pitchFamily="34" charset="0"/>
              <a:buChar char="•"/>
            </a:pPr>
            <a:r>
              <a:rPr lang="en-US" sz="1600" dirty="0">
                <a:latin typeface="+mn-lt"/>
              </a:rPr>
              <a:t>In this analysis, cardiac AEs occurred in 17% of patients with CLL treated with acalabrutinib monotherapy and rarely resulted in acalabrutinib discontinuation; 91% of patients with cardiac AEs had pre-existing risk factors </a:t>
            </a:r>
          </a:p>
          <a:p>
            <a:pPr marL="393192" lvl="1" indent="-155448">
              <a:spcBef>
                <a:spcPts val="300"/>
              </a:spcBef>
              <a:buClr>
                <a:schemeClr val="tx1"/>
              </a:buClr>
              <a:buFont typeface="System Font Regular"/>
              <a:buChar char="–"/>
            </a:pPr>
            <a:r>
              <a:rPr lang="en-US" sz="1400" dirty="0"/>
              <a:t>The rate of cardiac AE onset was generally constant over time on study</a:t>
            </a:r>
          </a:p>
          <a:p>
            <a:pPr marL="393192" lvl="1" indent="-155448">
              <a:spcBef>
                <a:spcPts val="300"/>
              </a:spcBef>
              <a:buClr>
                <a:schemeClr val="tx1"/>
              </a:buClr>
              <a:buFont typeface="System Font Regular"/>
              <a:buChar char="–"/>
            </a:pPr>
            <a:r>
              <a:rPr lang="en-US" sz="1400" dirty="0"/>
              <a:t>25% of grade ≥3 cardiac AEs were reported during the first 6 months on </a:t>
            </a:r>
            <a:r>
              <a:rPr lang="en-US" sz="1400" dirty="0" err="1"/>
              <a:t>acalabrutinib</a:t>
            </a:r>
            <a:endParaRPr lang="en-US" sz="1400" dirty="0"/>
          </a:p>
          <a:p>
            <a:pPr marL="228600" indent="-173736">
              <a:spcBef>
                <a:spcPts val="300"/>
              </a:spcBef>
              <a:buFont typeface="Arial" panose="020B0604020202020204" pitchFamily="34" charset="0"/>
              <a:buChar char="•"/>
            </a:pPr>
            <a:endParaRPr lang="en-US" sz="600" dirty="0">
              <a:latin typeface="+mn-lt"/>
            </a:endParaRPr>
          </a:p>
          <a:p>
            <a:pPr marL="228600" indent="-173736">
              <a:spcBef>
                <a:spcPts val="300"/>
              </a:spcBef>
              <a:buFont typeface="Arial" panose="020B0604020202020204" pitchFamily="34" charset="0"/>
              <a:buChar char="•"/>
            </a:pPr>
            <a:r>
              <a:rPr lang="en-US" sz="1600" dirty="0" err="1">
                <a:latin typeface="+mn-lt"/>
              </a:rPr>
              <a:t>Afib</a:t>
            </a:r>
            <a:r>
              <a:rPr lang="en-US" sz="1600" dirty="0">
                <a:latin typeface="+mn-lt"/>
              </a:rPr>
              <a:t> incidence with acalabrutinib was 4% with a median follow-up duration of 25.9 months; for comparison, the incidence of new onset </a:t>
            </a:r>
            <a:r>
              <a:rPr lang="en-US" sz="1600" dirty="0" err="1">
                <a:latin typeface="+mn-lt"/>
              </a:rPr>
              <a:t>afib</a:t>
            </a:r>
            <a:r>
              <a:rPr lang="en-US" sz="1600" dirty="0">
                <a:latin typeface="+mn-lt"/>
              </a:rPr>
              <a:t> was 6% after a median follow-up of 7.3 years in a CLL population with no prior history of afib</a:t>
            </a:r>
            <a:r>
              <a:rPr lang="en-US" sz="1600" baseline="30000" dirty="0">
                <a:latin typeface="+mn-lt"/>
              </a:rPr>
              <a:t>1</a:t>
            </a:r>
          </a:p>
          <a:p>
            <a:pPr marL="228600" indent="-173736">
              <a:spcBef>
                <a:spcPts val="300"/>
              </a:spcBef>
              <a:buFont typeface="Arial" panose="020B0604020202020204" pitchFamily="34" charset="0"/>
              <a:buChar char="•"/>
            </a:pPr>
            <a:endParaRPr lang="en-US" sz="600" dirty="0">
              <a:latin typeface="+mn-lt"/>
            </a:endParaRPr>
          </a:p>
          <a:p>
            <a:pPr marL="228600" indent="-173736">
              <a:spcBef>
                <a:spcPts val="300"/>
              </a:spcBef>
              <a:buFont typeface="Arial" panose="020B0604020202020204" pitchFamily="34" charset="0"/>
              <a:buChar char="•"/>
            </a:pPr>
            <a:r>
              <a:rPr lang="en-US" sz="1600" dirty="0">
                <a:latin typeface="+mn-lt"/>
              </a:rPr>
              <a:t>Overall, these data suggest a low risk of cardiac AEs with acalabrutinib in patients</a:t>
            </a:r>
            <a:br>
              <a:rPr lang="en-US" sz="1600" dirty="0">
                <a:latin typeface="+mn-lt"/>
              </a:rPr>
            </a:br>
            <a:r>
              <a:rPr lang="en-US" sz="1600" dirty="0">
                <a:latin typeface="+mn-lt"/>
              </a:rPr>
              <a:t>with CLL</a:t>
            </a:r>
          </a:p>
          <a:p>
            <a:pPr marL="228600" indent="-173736">
              <a:spcBef>
                <a:spcPts val="300"/>
              </a:spcBef>
              <a:buFont typeface="Arial" panose="020B0604020202020204" pitchFamily="34" charset="0"/>
              <a:buChar char="•"/>
            </a:pPr>
            <a:endParaRPr lang="en-US" sz="600" dirty="0">
              <a:latin typeface="+mn-lt"/>
            </a:endParaRPr>
          </a:p>
          <a:p>
            <a:pPr marL="228600" indent="-173736">
              <a:spcBef>
                <a:spcPts val="300"/>
              </a:spcBef>
              <a:buFont typeface="Arial" panose="020B0604020202020204" pitchFamily="34" charset="0"/>
              <a:buChar char="•"/>
            </a:pPr>
            <a:r>
              <a:rPr lang="en-US" sz="1600" dirty="0">
                <a:latin typeface="+mn-lt"/>
              </a:rPr>
              <a:t>The safety of acalabrutinib vs ibrutinib in patients with CLL with del(17p) or del(11q) is being investigated in the phase 3, randomized ACE-CL-006 trial (NCT02477696) </a:t>
            </a:r>
          </a:p>
          <a:p>
            <a:pPr marL="228600" indent="-173736">
              <a:spcBef>
                <a:spcPts val="300"/>
              </a:spcBef>
              <a:buFont typeface="Arial" panose="020B0604020202020204" pitchFamily="34" charset="0"/>
              <a:buChar char="•"/>
            </a:pPr>
            <a:endParaRPr lang="en-US" sz="1400" dirty="0">
              <a:latin typeface="+mn-lt"/>
            </a:endParaRPr>
          </a:p>
        </p:txBody>
      </p:sp>
      <p:sp>
        <p:nvSpPr>
          <p:cNvPr id="6" name="Slide Number Placeholder 3">
            <a:extLst>
              <a:ext uri="{FF2B5EF4-FFF2-40B4-BE49-F238E27FC236}">
                <a16:creationId xmlns:a16="http://schemas.microsoft.com/office/drawing/2014/main" id="{EF696810-B3CE-BD4D-9B13-0DA6C91C4397}"/>
              </a:ext>
            </a:extLst>
          </p:cNvPr>
          <p:cNvSpPr>
            <a:spLocks noGrp="1"/>
          </p:cNvSpPr>
          <p:nvPr>
            <p:ph type="sldNum" sz="quarter" idx="4"/>
          </p:nvPr>
        </p:nvSpPr>
        <p:spPr>
          <a:xfrm>
            <a:off x="8946000" y="4952578"/>
            <a:ext cx="396000" cy="162000"/>
          </a:xfrm>
        </p:spPr>
        <p:txBody>
          <a:bodyPr/>
          <a:lstStyle/>
          <a:p>
            <a:fld id="{3C4F54F3-C349-4609-AFEE-01462D5C7942}" type="slidenum">
              <a:rPr lang="en-GB" smtClean="0"/>
              <a:pPr/>
              <a:t>8</a:t>
            </a:fld>
            <a:endParaRPr lang="en-GB" dirty="0"/>
          </a:p>
        </p:txBody>
      </p:sp>
      <p:sp>
        <p:nvSpPr>
          <p:cNvPr id="7" name="TextBox 6">
            <a:extLst>
              <a:ext uri="{FF2B5EF4-FFF2-40B4-BE49-F238E27FC236}">
                <a16:creationId xmlns:a16="http://schemas.microsoft.com/office/drawing/2014/main" id="{18DDAC9A-BDAA-0E42-8A2B-B6F30136D134}"/>
              </a:ext>
            </a:extLst>
          </p:cNvPr>
          <p:cNvSpPr txBox="1"/>
          <p:nvPr/>
        </p:nvSpPr>
        <p:spPr>
          <a:xfrm>
            <a:off x="166422" y="4826549"/>
            <a:ext cx="8510656" cy="230832"/>
          </a:xfrm>
          <a:prstGeom prst="rect">
            <a:avLst/>
          </a:prstGeom>
          <a:noFill/>
        </p:spPr>
        <p:txBody>
          <a:bodyPr wrap="square" lIns="0" tIns="0" rIns="0" bIns="0" rtlCol="0">
            <a:spAutoFit/>
          </a:bodyPr>
          <a:lstStyle/>
          <a:p>
            <a:r>
              <a:rPr lang="en-US" sz="750" b="1" dirty="0"/>
              <a:t>1. </a:t>
            </a:r>
            <a:r>
              <a:rPr lang="nl-NL" sz="750" dirty="0" err="1"/>
              <a:t>Shanafelt</a:t>
            </a:r>
            <a:r>
              <a:rPr lang="nl-NL" sz="750" dirty="0"/>
              <a:t> TD, et al. </a:t>
            </a:r>
            <a:r>
              <a:rPr lang="nl-NL" sz="750" i="1" dirty="0"/>
              <a:t>Leuk </a:t>
            </a:r>
            <a:r>
              <a:rPr lang="nl-NL" sz="750" i="1" dirty="0" err="1"/>
              <a:t>Lymphoma</a:t>
            </a:r>
            <a:r>
              <a:rPr lang="nl-NL" sz="750" dirty="0"/>
              <a:t>. 2017;58:1630.</a:t>
            </a:r>
            <a:endParaRPr lang="en-US" sz="750" dirty="0"/>
          </a:p>
          <a:p>
            <a:r>
              <a:rPr lang="en-US" sz="750" dirty="0"/>
              <a:t>AEs, adverse events; </a:t>
            </a:r>
            <a:r>
              <a:rPr lang="en-US" sz="750" dirty="0" err="1"/>
              <a:t>afib</a:t>
            </a:r>
            <a:r>
              <a:rPr lang="en-US" sz="750" dirty="0"/>
              <a:t>, atrial fibrillation; CLL, chronic lymphocytic leukemia.</a:t>
            </a:r>
          </a:p>
        </p:txBody>
      </p:sp>
      <p:sp>
        <p:nvSpPr>
          <p:cNvPr id="9" name="Rectangle 8">
            <a:extLst>
              <a:ext uri="{FF2B5EF4-FFF2-40B4-BE49-F238E27FC236}">
                <a16:creationId xmlns:a16="http://schemas.microsoft.com/office/drawing/2014/main" id="{B399740B-F2E1-7E45-8A78-3AE9E2D49B60}"/>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A62BAA53-DF72-0B41-A94F-9B40ED991D28}"/>
              </a:ext>
            </a:extLst>
          </p:cNvPr>
          <p:cNvSpPr txBox="1">
            <a:spLocks/>
          </p:cNvSpPr>
          <p:nvPr/>
        </p:nvSpPr>
        <p:spPr>
          <a:xfrm>
            <a:off x="237062" y="155633"/>
            <a:ext cx="8995838"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Conclusions</a:t>
            </a:r>
            <a:endParaRPr lang="en-US" sz="1750" spc="-10" dirty="0">
              <a:solidFill>
                <a:schemeClr val="bg1"/>
              </a:solidFill>
            </a:endParaRPr>
          </a:p>
        </p:txBody>
      </p:sp>
      <p:pic>
        <p:nvPicPr>
          <p:cNvPr id="11" name="Picture 10">
            <a:extLst>
              <a:ext uri="{FF2B5EF4-FFF2-40B4-BE49-F238E27FC236}">
                <a16:creationId xmlns:a16="http://schemas.microsoft.com/office/drawing/2014/main" id="{37A30715-D8A2-2F43-83A9-3703B548646A}"/>
              </a:ext>
            </a:extLst>
          </p:cNvPr>
          <p:cNvPicPr>
            <a:picLocks noChangeAspect="1"/>
          </p:cNvPicPr>
          <p:nvPr/>
        </p:nvPicPr>
        <p:blipFill>
          <a:blip r:embed="rId3"/>
          <a:stretch>
            <a:fillRect/>
          </a:stretch>
        </p:blipFill>
        <p:spPr>
          <a:xfrm>
            <a:off x="5027633" y="4256699"/>
            <a:ext cx="723900" cy="723900"/>
          </a:xfrm>
          <a:prstGeom prst="rect">
            <a:avLst/>
          </a:prstGeom>
        </p:spPr>
      </p:pic>
      <p:sp>
        <p:nvSpPr>
          <p:cNvPr id="12" name="TextBox 11">
            <a:extLst>
              <a:ext uri="{FF2B5EF4-FFF2-40B4-BE49-F238E27FC236}">
                <a16:creationId xmlns:a16="http://schemas.microsoft.com/office/drawing/2014/main" id="{59B1536E-704C-E04A-A4EE-ADA34E19882D}"/>
              </a:ext>
            </a:extLst>
          </p:cNvPr>
          <p:cNvSpPr txBox="1"/>
          <p:nvPr/>
        </p:nvSpPr>
        <p:spPr>
          <a:xfrm>
            <a:off x="5611357" y="4345853"/>
            <a:ext cx="3016737" cy="584775"/>
          </a:xfrm>
          <a:prstGeom prst="rect">
            <a:avLst/>
          </a:prstGeom>
          <a:noFill/>
        </p:spPr>
        <p:txBody>
          <a:bodyPr wrap="square" rtlCol="0">
            <a:spAutoFit/>
          </a:bodyPr>
          <a:lstStyle/>
          <a:p>
            <a:r>
              <a:rPr lang="en-US" sz="800" dirty="0"/>
              <a:t>Copies of this poster obtained through Quick Response Code are for personal use only and may not be reproduced without permission from the author of this poster.</a:t>
            </a:r>
          </a:p>
          <a:p>
            <a:r>
              <a:rPr lang="en-US" sz="800" dirty="0"/>
              <a:t>Supplemental material can be accessed through the QR code.</a:t>
            </a:r>
          </a:p>
        </p:txBody>
      </p:sp>
      <p:sp>
        <p:nvSpPr>
          <p:cNvPr id="13" name="TextBox 12">
            <a:extLst>
              <a:ext uri="{FF2B5EF4-FFF2-40B4-BE49-F238E27FC236}">
                <a16:creationId xmlns:a16="http://schemas.microsoft.com/office/drawing/2014/main" id="{122A6578-D97F-A449-B103-751824619774}"/>
              </a:ext>
            </a:extLst>
          </p:cNvPr>
          <p:cNvSpPr txBox="1"/>
          <p:nvPr/>
        </p:nvSpPr>
        <p:spPr>
          <a:xfrm>
            <a:off x="5027633" y="4898083"/>
            <a:ext cx="2722114" cy="215444"/>
          </a:xfrm>
          <a:prstGeom prst="rect">
            <a:avLst/>
          </a:prstGeom>
          <a:noFill/>
        </p:spPr>
        <p:txBody>
          <a:bodyPr wrap="square" rtlCol="0">
            <a:spAutoFit/>
          </a:bodyPr>
          <a:lstStyle/>
          <a:p>
            <a:r>
              <a:rPr lang="en-US" sz="800" dirty="0" err="1"/>
              <a:t>Jennifer_Brown@dfci.harvard.edu</a:t>
            </a:r>
            <a:endParaRPr lang="en-US" sz="800" dirty="0"/>
          </a:p>
        </p:txBody>
      </p:sp>
    </p:spTree>
    <p:extLst>
      <p:ext uri="{BB962C8B-B14F-4D97-AF65-F5344CB8AC3E}">
        <p14:creationId xmlns:p14="http://schemas.microsoft.com/office/powerpoint/2010/main" val="142221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AB31FD-C996-2F4D-9129-61360C2FD08F}"/>
              </a:ext>
            </a:extLst>
          </p:cNvPr>
          <p:cNvSpPr/>
          <p:nvPr/>
        </p:nvSpPr>
        <p:spPr>
          <a:xfrm>
            <a:off x="0" y="1434359"/>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CC3387D-B4D9-4D24-AE05-B2710A6C1E6E}"/>
              </a:ext>
            </a:extLst>
          </p:cNvPr>
          <p:cNvSpPr>
            <a:spLocks noGrp="1"/>
          </p:cNvSpPr>
          <p:nvPr>
            <p:ph type="title"/>
          </p:nvPr>
        </p:nvSpPr>
        <p:spPr>
          <a:xfrm>
            <a:off x="237062" y="1396259"/>
            <a:ext cx="8765651" cy="310500"/>
          </a:xfrm>
        </p:spPr>
        <p:txBody>
          <a:bodyPr/>
          <a:lstStyle/>
          <a:p>
            <a:r>
              <a:rPr lang="en-US" sz="1800" dirty="0">
                <a:solidFill>
                  <a:schemeClr val="bg1"/>
                </a:solidFill>
              </a:rPr>
              <a:t>Disclosures</a:t>
            </a:r>
          </a:p>
        </p:txBody>
      </p:sp>
      <p:sp>
        <p:nvSpPr>
          <p:cNvPr id="4" name="Slide Number Placeholder 3">
            <a:extLst>
              <a:ext uri="{FF2B5EF4-FFF2-40B4-BE49-F238E27FC236}">
                <a16:creationId xmlns:a16="http://schemas.microsoft.com/office/drawing/2014/main" id="{A8ADE7CE-0571-41F5-9F69-CFF44F10E839}"/>
              </a:ext>
            </a:extLst>
          </p:cNvPr>
          <p:cNvSpPr>
            <a:spLocks noGrp="1"/>
          </p:cNvSpPr>
          <p:nvPr>
            <p:ph type="sldNum" sz="quarter" idx="4"/>
          </p:nvPr>
        </p:nvSpPr>
        <p:spPr>
          <a:xfrm>
            <a:off x="116775" y="4929249"/>
            <a:ext cx="396000" cy="162000"/>
          </a:xfrm>
        </p:spPr>
        <p:txBody>
          <a:bodyPr/>
          <a:lstStyle/>
          <a:p>
            <a:fld id="{3C4F54F3-C349-4609-AFEE-01462D5C7942}" type="slidenum">
              <a:rPr lang="en-GB" smtClean="0"/>
              <a:pPr/>
              <a:t>9</a:t>
            </a:fld>
            <a:endParaRPr lang="en-GB" dirty="0"/>
          </a:p>
        </p:txBody>
      </p:sp>
      <p:sp>
        <p:nvSpPr>
          <p:cNvPr id="5" name="Text Placeholder 1">
            <a:extLst>
              <a:ext uri="{FF2B5EF4-FFF2-40B4-BE49-F238E27FC236}">
                <a16:creationId xmlns:a16="http://schemas.microsoft.com/office/drawing/2014/main" id="{DDCFC24E-4842-4103-A711-586272692B29}"/>
              </a:ext>
            </a:extLst>
          </p:cNvPr>
          <p:cNvSpPr>
            <a:spLocks noGrp="1"/>
          </p:cNvSpPr>
          <p:nvPr>
            <p:ph type="body" sz="quarter" idx="4294967295"/>
          </p:nvPr>
        </p:nvSpPr>
        <p:spPr>
          <a:xfrm>
            <a:off x="237061" y="1779241"/>
            <a:ext cx="8663871" cy="2958084"/>
          </a:xfrm>
          <a:prstGeom prst="rect">
            <a:avLst/>
          </a:prstGeom>
        </p:spPr>
        <p:txBody>
          <a:bodyPr/>
          <a:lstStyle/>
          <a:p>
            <a:pPr marL="0" indent="0">
              <a:buNone/>
            </a:pPr>
            <a:r>
              <a:rPr lang="en-US" sz="900" b="1" dirty="0"/>
              <a:t>JR Brown:</a:t>
            </a:r>
            <a:r>
              <a:rPr lang="en-US" sz="900" dirty="0"/>
              <a:t> Consultancy – </a:t>
            </a:r>
            <a:r>
              <a:rPr lang="en-US" sz="900" dirty="0" err="1"/>
              <a:t>Abbvie</a:t>
            </a:r>
            <a:r>
              <a:rPr lang="en-US" sz="900" dirty="0"/>
              <a:t>, Astra-Zeneca, </a:t>
            </a:r>
            <a:r>
              <a:rPr lang="en-US" sz="900" dirty="0" err="1"/>
              <a:t>Beigene</a:t>
            </a:r>
            <a:r>
              <a:rPr lang="en-US" sz="900" dirty="0"/>
              <a:t>, Catapult, Dynamo Therapeutics, Eli Lilly and Company, Juno/Celgene, Kite, MEI Pharma, </a:t>
            </a:r>
            <a:r>
              <a:rPr lang="en-US" sz="900" dirty="0" err="1"/>
              <a:t>Nextcea</a:t>
            </a:r>
            <a:r>
              <a:rPr lang="en-US" sz="900" dirty="0"/>
              <a:t>, Novartis, </a:t>
            </a:r>
            <a:r>
              <a:rPr lang="en-US" sz="900" dirty="0" err="1"/>
              <a:t>Octapharma</a:t>
            </a:r>
            <a:r>
              <a:rPr lang="en-US" sz="900" dirty="0"/>
              <a:t>, Pfizer, Rigel Pharm; Board of Directors, Advisory Committee – </a:t>
            </a:r>
            <a:r>
              <a:rPr lang="en-US" sz="900" dirty="0" err="1"/>
              <a:t>Invectys</a:t>
            </a:r>
            <a:r>
              <a:rPr lang="en-US" sz="900" dirty="0"/>
              <a:t>; Research Funding – Gilead, </a:t>
            </a:r>
            <a:r>
              <a:rPr lang="en-US" sz="900" dirty="0" err="1"/>
              <a:t>Loxo</a:t>
            </a:r>
            <a:r>
              <a:rPr lang="en-US" sz="900" dirty="0"/>
              <a:t>, Sun, </a:t>
            </a:r>
            <a:r>
              <a:rPr lang="en-US" sz="900" dirty="0" err="1"/>
              <a:t>Verastem</a:t>
            </a:r>
            <a:r>
              <a:rPr lang="en-US" sz="900" dirty="0"/>
              <a:t>. </a:t>
            </a:r>
            <a:r>
              <a:rPr lang="en-US" sz="900" b="1" dirty="0"/>
              <a:t>JC Byrd:</a:t>
            </a:r>
            <a:r>
              <a:rPr lang="en-US" sz="900" dirty="0"/>
              <a:t> Research Funding – </a:t>
            </a:r>
            <a:r>
              <a:rPr lang="en-US" sz="900" dirty="0" err="1"/>
              <a:t>Acerta</a:t>
            </a:r>
            <a:r>
              <a:rPr lang="en-US" sz="900" dirty="0"/>
              <a:t> Pharma, </a:t>
            </a:r>
            <a:r>
              <a:rPr lang="en-US" sz="900" dirty="0" err="1"/>
              <a:t>Syndax</a:t>
            </a:r>
            <a:r>
              <a:rPr lang="en-US" sz="900" dirty="0"/>
              <a:t>, </a:t>
            </a:r>
            <a:r>
              <a:rPr lang="en-US" sz="900" dirty="0" err="1"/>
              <a:t>Vincera</a:t>
            </a:r>
            <a:r>
              <a:rPr lang="en-US" sz="900" dirty="0"/>
              <a:t>, Novartis, </a:t>
            </a:r>
            <a:r>
              <a:rPr lang="en-US" sz="900" dirty="0" err="1"/>
              <a:t>Kartos</a:t>
            </a:r>
            <a:r>
              <a:rPr lang="en-US" sz="900" dirty="0"/>
              <a:t> Therapeutics, Trillium, Pharmacyclics LLC, Gilead, TG Therapeutics, </a:t>
            </a:r>
            <a:r>
              <a:rPr lang="en-US" sz="900" dirty="0" err="1"/>
              <a:t>BeiGene</a:t>
            </a:r>
            <a:r>
              <a:rPr lang="en-US" sz="900" dirty="0"/>
              <a:t>; Consultancy – Janssen. Speakers Bureau – Pharmacyclics LLC, Gilead, TG Therapeutics, Novartis, Janssen. Other – Leukemia and Lymphoma Society, Pharmacyclics LLC, Janssen, Novartis, Gilead, TG Therapeutics. </a:t>
            </a:r>
            <a:r>
              <a:rPr lang="en-US" sz="900" b="1" dirty="0"/>
              <a:t>P Ghia:</a:t>
            </a:r>
            <a:r>
              <a:rPr lang="en-US" sz="900" dirty="0"/>
              <a:t> Consultancy, Honoraria Consultancy, Honoraria – AbbVie, Adaptive, </a:t>
            </a:r>
            <a:r>
              <a:rPr lang="en-US" sz="900" dirty="0" err="1"/>
              <a:t>ArQule</a:t>
            </a:r>
            <a:r>
              <a:rPr lang="en-US" sz="900" dirty="0"/>
              <a:t>/MSK, Acerta/AstraZeneca, </a:t>
            </a:r>
            <a:r>
              <a:rPr lang="en-US" sz="900" dirty="0" err="1"/>
              <a:t>BeiGene</a:t>
            </a:r>
            <a:r>
              <a:rPr lang="en-US" sz="900" dirty="0"/>
              <a:t>, Celgene/Juno, Janssen, Lilly/</a:t>
            </a:r>
            <a:r>
              <a:rPr lang="en-US" sz="900" dirty="0" err="1"/>
              <a:t>Loxo</a:t>
            </a:r>
            <a:r>
              <a:rPr lang="en-US" sz="900" dirty="0"/>
              <a:t>, MEI. Research Funding – AbbVie, Janssen, Gilead, Novartis, </a:t>
            </a:r>
            <a:r>
              <a:rPr lang="en-US" sz="900" dirty="0" err="1"/>
              <a:t>Sunesis</a:t>
            </a:r>
            <a:r>
              <a:rPr lang="en-US" sz="900" dirty="0"/>
              <a:t>. </a:t>
            </a:r>
            <a:r>
              <a:rPr lang="en-US" sz="900" b="1" dirty="0"/>
              <a:t>JP Sharman:</a:t>
            </a:r>
            <a:r>
              <a:rPr lang="en-US" sz="900" dirty="0"/>
              <a:t> Consultancy, Research Funding – Genentech, AstraZeneca, Pharmacyclics, Pfizer, AbbVie, TG Therapeutics, </a:t>
            </a:r>
            <a:r>
              <a:rPr lang="en-US" sz="900" dirty="0" err="1"/>
              <a:t>Acerta</a:t>
            </a:r>
            <a:r>
              <a:rPr lang="en-US" sz="900" dirty="0"/>
              <a:t>, Roche, Celgene, Bristol Myers Squibb. Research Funding – </a:t>
            </a:r>
            <a:r>
              <a:rPr lang="en-US" sz="900" dirty="0" err="1"/>
              <a:t>BeiGene</a:t>
            </a:r>
            <a:r>
              <a:rPr lang="en-US" sz="900" dirty="0"/>
              <a:t>. </a:t>
            </a:r>
            <a:r>
              <a:rPr lang="en-US" sz="900" b="1" dirty="0"/>
              <a:t>P </a:t>
            </a:r>
            <a:r>
              <a:rPr lang="en-US" sz="900" b="1" dirty="0" err="1"/>
              <a:t>Hillmen</a:t>
            </a:r>
            <a:r>
              <a:rPr lang="en-US" sz="900" b="1" dirty="0"/>
              <a:t>:</a:t>
            </a:r>
            <a:r>
              <a:rPr lang="en-US" sz="900" dirty="0"/>
              <a:t> Travel, Accommodations, Expenses – AbbVie, Janssen. Honoraria, Research Funding – F. Hoffmann-LaRoche. Honoraria – AstraZeneca. Research Funding – Pharmacyclics, Gilead. Employment – University of Leeds. </a:t>
            </a:r>
            <a:r>
              <a:rPr lang="en-US" sz="900" b="1" dirty="0"/>
              <a:t>DM Stephens:</a:t>
            </a:r>
            <a:r>
              <a:rPr lang="en-US" sz="900" dirty="0"/>
              <a:t> Consultancy – Janssen, Pharmacyclics, Innate, </a:t>
            </a:r>
            <a:r>
              <a:rPr lang="en-US" sz="900" dirty="0" err="1"/>
              <a:t>BeiGene</a:t>
            </a:r>
            <a:r>
              <a:rPr lang="en-US" sz="900" dirty="0"/>
              <a:t>. Consultancy, Research Funding – </a:t>
            </a:r>
            <a:r>
              <a:rPr lang="en-US" sz="900" dirty="0" err="1"/>
              <a:t>Karyopharm</a:t>
            </a:r>
            <a:r>
              <a:rPr lang="en-US" sz="900" dirty="0"/>
              <a:t>. Research Funding – Gilead, </a:t>
            </a:r>
            <a:r>
              <a:rPr lang="en-US" sz="900" dirty="0" err="1"/>
              <a:t>Verastem</a:t>
            </a:r>
            <a:r>
              <a:rPr lang="en-US" sz="900" dirty="0"/>
              <a:t>, Juno, </a:t>
            </a:r>
            <a:r>
              <a:rPr lang="en-US" sz="900" dirty="0" err="1"/>
              <a:t>Arqule</a:t>
            </a:r>
            <a:r>
              <a:rPr lang="en-US" sz="900" dirty="0"/>
              <a:t>, </a:t>
            </a:r>
            <a:r>
              <a:rPr lang="en-US" sz="900" dirty="0" err="1"/>
              <a:t>Acerta</a:t>
            </a:r>
            <a:r>
              <a:rPr lang="en-US" sz="900" dirty="0"/>
              <a:t>, </a:t>
            </a:r>
            <a:r>
              <a:rPr lang="en-US" sz="900" dirty="0" err="1"/>
              <a:t>MingSight</a:t>
            </a:r>
            <a:r>
              <a:rPr lang="en-US" sz="900" dirty="0"/>
              <a:t>. </a:t>
            </a:r>
            <a:r>
              <a:rPr lang="en-US" sz="900" b="1" dirty="0"/>
              <a:t>C Sun: </a:t>
            </a:r>
            <a:r>
              <a:rPr lang="en-US" sz="900" dirty="0"/>
              <a:t>Research Funding – </a:t>
            </a:r>
            <a:r>
              <a:rPr lang="en-US" sz="900" dirty="0" err="1"/>
              <a:t>Genmab</a:t>
            </a:r>
            <a:r>
              <a:rPr lang="en-US" sz="900" dirty="0"/>
              <a:t>. </a:t>
            </a:r>
            <a:r>
              <a:rPr lang="en-US" sz="900" b="1" dirty="0"/>
              <a:t>W </a:t>
            </a:r>
            <a:r>
              <a:rPr lang="en-US" sz="900" b="1" dirty="0" err="1"/>
              <a:t>Jurczak</a:t>
            </a:r>
            <a:r>
              <a:rPr lang="en-US" sz="900" b="1" dirty="0"/>
              <a:t>:</a:t>
            </a:r>
            <a:r>
              <a:rPr lang="en-US" sz="900" dirty="0"/>
              <a:t> Consultancy, Current Employment – Maria </a:t>
            </a:r>
            <a:r>
              <a:rPr lang="en-US" sz="900" dirty="0" err="1"/>
              <a:t>Sklodowska</a:t>
            </a:r>
            <a:r>
              <a:rPr lang="en-US" sz="900" dirty="0"/>
              <a:t>-Curie National Research Institute of Oncology. Research Funding, Previous Employment – Jagiellonian University. Research Funding – Janssen, </a:t>
            </a:r>
            <a:r>
              <a:rPr lang="en-US" sz="900" dirty="0" err="1"/>
              <a:t>MeiPharma</a:t>
            </a:r>
            <a:r>
              <a:rPr lang="en-US" sz="900" dirty="0"/>
              <a:t>, Merck, Pharmacyclics, Roche, Takeda, TG Therapeutics. </a:t>
            </a:r>
            <a:r>
              <a:rPr lang="en-US" sz="900" b="1" dirty="0"/>
              <a:t>JM </a:t>
            </a:r>
            <a:r>
              <a:rPr lang="en-US" sz="900" b="1" dirty="0" err="1"/>
              <a:t>Pagel</a:t>
            </a:r>
            <a:r>
              <a:rPr lang="en-US" sz="900" b="1" dirty="0"/>
              <a:t>:</a:t>
            </a:r>
            <a:r>
              <a:rPr lang="en-US" sz="900" dirty="0"/>
              <a:t> Consultancy – TG Therapeutics, AstraZeneca, </a:t>
            </a:r>
            <a:r>
              <a:rPr lang="en-US" sz="900" dirty="0" err="1"/>
              <a:t>BeiGene</a:t>
            </a:r>
            <a:r>
              <a:rPr lang="en-US" sz="900" dirty="0"/>
              <a:t>, </a:t>
            </a:r>
            <a:r>
              <a:rPr lang="en-US" sz="900" dirty="0" err="1"/>
              <a:t>Loxo</a:t>
            </a:r>
            <a:r>
              <a:rPr lang="en-US" sz="900" dirty="0"/>
              <a:t> Oncology. </a:t>
            </a:r>
            <a:r>
              <a:rPr lang="en-US" sz="900" b="1" dirty="0"/>
              <a:t>A </a:t>
            </a:r>
            <a:r>
              <a:rPr lang="en-US" sz="900" b="1" dirty="0" err="1"/>
              <a:t>Ferrajoli</a:t>
            </a:r>
            <a:r>
              <a:rPr lang="en-US" sz="900" b="1" dirty="0"/>
              <a:t>:</a:t>
            </a:r>
            <a:r>
              <a:rPr lang="en-US" sz="900" dirty="0"/>
              <a:t> Nothing to disclose. </a:t>
            </a:r>
            <a:r>
              <a:rPr lang="en-US" sz="900" b="1" dirty="0"/>
              <a:t>P Patel:</a:t>
            </a:r>
            <a:r>
              <a:rPr lang="en-US" sz="900" dirty="0"/>
              <a:t> Employment, Stockholder – AstraZeneca. </a:t>
            </a:r>
            <a:r>
              <a:rPr lang="en-US" sz="900" b="1" dirty="0"/>
              <a:t>M </a:t>
            </a:r>
            <a:r>
              <a:rPr lang="en-US" sz="900" b="1" dirty="0" err="1"/>
              <a:t>Baek</a:t>
            </a:r>
            <a:r>
              <a:rPr lang="en-US" sz="900" b="1" dirty="0"/>
              <a:t>:</a:t>
            </a:r>
            <a:r>
              <a:rPr lang="en-US" sz="900" dirty="0"/>
              <a:t> Employment – </a:t>
            </a:r>
            <a:r>
              <a:rPr lang="en-US" sz="900" dirty="0" err="1"/>
              <a:t>Acerta</a:t>
            </a:r>
            <a:r>
              <a:rPr lang="en-US" sz="900" dirty="0"/>
              <a:t> Pharma. </a:t>
            </a:r>
            <a:r>
              <a:rPr lang="en-US" sz="900" b="1" dirty="0"/>
              <a:t>T </a:t>
            </a:r>
            <a:r>
              <a:rPr lang="en-US" sz="900" b="1" dirty="0" err="1"/>
              <a:t>Lezhava</a:t>
            </a:r>
            <a:r>
              <a:rPr lang="en-US" sz="900" b="1" dirty="0"/>
              <a:t>:</a:t>
            </a:r>
            <a:r>
              <a:rPr lang="en-US" sz="900" dirty="0"/>
              <a:t> Employment – AstraZeneca. Previous Employment – </a:t>
            </a:r>
            <a:r>
              <a:rPr lang="en-US" sz="900" dirty="0" err="1"/>
              <a:t>Melinta</a:t>
            </a:r>
            <a:r>
              <a:rPr lang="en-US" sz="900" dirty="0"/>
              <a:t> Therapeutics. </a:t>
            </a:r>
            <a:r>
              <a:rPr lang="en-US" sz="900" b="1" dirty="0"/>
              <a:t>N </a:t>
            </a:r>
            <a:r>
              <a:rPr lang="en-US" sz="900" b="1" dirty="0" err="1"/>
              <a:t>Kuptsova</a:t>
            </a:r>
            <a:r>
              <a:rPr lang="en-US" sz="900" b="1" dirty="0"/>
              <a:t>-Clarkson:</a:t>
            </a:r>
            <a:r>
              <a:rPr lang="en-US" sz="900" dirty="0"/>
              <a:t> Employment – AstraZeneca. </a:t>
            </a:r>
            <a:r>
              <a:rPr lang="en-US" sz="900" b="1" dirty="0"/>
              <a:t>J </a:t>
            </a:r>
            <a:r>
              <a:rPr lang="en-US" sz="900" b="1" dirty="0" err="1"/>
              <a:t>Moslehi</a:t>
            </a:r>
            <a:r>
              <a:rPr lang="en-US" sz="900" b="1" dirty="0"/>
              <a:t>:</a:t>
            </a:r>
            <a:r>
              <a:rPr lang="en-US" sz="900" dirty="0"/>
              <a:t> Consultancy – AstraZeneca, Janssen, Bristol Myers Squibb, Boston Biomedical, </a:t>
            </a:r>
            <a:r>
              <a:rPr lang="en-US" sz="900" dirty="0" err="1"/>
              <a:t>Immunocure</a:t>
            </a:r>
            <a:r>
              <a:rPr lang="en-US" sz="900" dirty="0"/>
              <a:t>, </a:t>
            </a:r>
            <a:r>
              <a:rPr lang="en-US" sz="900" dirty="0" err="1"/>
              <a:t>Myovant</a:t>
            </a:r>
            <a:r>
              <a:rPr lang="en-US" sz="900" dirty="0"/>
              <a:t>, </a:t>
            </a:r>
            <a:r>
              <a:rPr lang="en-US" sz="900" dirty="0" err="1"/>
              <a:t>Deciphera</a:t>
            </a:r>
            <a:r>
              <a:rPr lang="en-US" sz="900" dirty="0"/>
              <a:t>. </a:t>
            </a:r>
            <a:r>
              <a:rPr lang="en-US" sz="900" b="1" dirty="0"/>
              <a:t>RR Furman: </a:t>
            </a:r>
            <a:r>
              <a:rPr lang="en-US" sz="900" dirty="0"/>
              <a:t>Consultancy – AbbVie, </a:t>
            </a:r>
            <a:r>
              <a:rPr lang="en-US" sz="900" dirty="0" err="1"/>
              <a:t>Acerta</a:t>
            </a:r>
            <a:r>
              <a:rPr lang="en-US" sz="900" dirty="0"/>
              <a:t>, </a:t>
            </a:r>
            <a:r>
              <a:rPr lang="en-US" sz="900" dirty="0" err="1"/>
              <a:t>Beigene</a:t>
            </a:r>
            <a:r>
              <a:rPr lang="en-US" sz="900" dirty="0"/>
              <a:t>, Genentech, Incyte, </a:t>
            </a:r>
            <a:r>
              <a:rPr lang="en-US" sz="900" dirty="0" err="1"/>
              <a:t>Loxo</a:t>
            </a:r>
            <a:r>
              <a:rPr lang="en-US" sz="900" dirty="0"/>
              <a:t> Oncology, </a:t>
            </a:r>
            <a:r>
              <a:rPr lang="en-US" sz="900" dirty="0" err="1"/>
              <a:t>Oncotarget</a:t>
            </a:r>
            <a:r>
              <a:rPr lang="en-US" sz="900" dirty="0"/>
              <a:t>, Pharmacyclics, </a:t>
            </a:r>
            <a:r>
              <a:rPr lang="en-US" sz="900" dirty="0" err="1"/>
              <a:t>Sunesis</a:t>
            </a:r>
            <a:r>
              <a:rPr lang="en-US" sz="900" dirty="0"/>
              <a:t>, </a:t>
            </a:r>
            <a:r>
              <a:rPr lang="en-US" sz="900" dirty="0" err="1"/>
              <a:t>Verastem</a:t>
            </a:r>
            <a:r>
              <a:rPr lang="en-US" sz="900" dirty="0"/>
              <a:t>. Consultancy, Research Funding – AstraZeneca, TG Therapeutics. Consultancy, Speakers Bureau – Janssen. </a:t>
            </a:r>
          </a:p>
        </p:txBody>
      </p:sp>
      <p:sp>
        <p:nvSpPr>
          <p:cNvPr id="9" name="Rectangle 8">
            <a:extLst>
              <a:ext uri="{FF2B5EF4-FFF2-40B4-BE49-F238E27FC236}">
                <a16:creationId xmlns:a16="http://schemas.microsoft.com/office/drawing/2014/main" id="{B3082ED1-288C-A248-9601-5F04290112AF}"/>
              </a:ext>
            </a:extLst>
          </p:cNvPr>
          <p:cNvSpPr/>
          <p:nvPr/>
        </p:nvSpPr>
        <p:spPr>
          <a:xfrm>
            <a:off x="0" y="183283"/>
            <a:ext cx="9144000" cy="304800"/>
          </a:xfrm>
          <a:prstGeom prst="rect">
            <a:avLst/>
          </a:prstGeom>
          <a:solidFill>
            <a:srgbClr val="7800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D3016DDB-F605-824C-8497-985D83797CDD}"/>
              </a:ext>
            </a:extLst>
          </p:cNvPr>
          <p:cNvSpPr txBox="1">
            <a:spLocks/>
          </p:cNvSpPr>
          <p:nvPr/>
        </p:nvSpPr>
        <p:spPr>
          <a:xfrm>
            <a:off x="237062" y="145183"/>
            <a:ext cx="8765651" cy="310500"/>
          </a:xfrm>
          <a:prstGeom prst="rect">
            <a:avLst/>
          </a:prstGeom>
        </p:spPr>
        <p:txBody>
          <a:bodyPr vert="horz"/>
          <a:lstStyle>
            <a:lvl1pPr algn="l" defTabSz="342900" rtl="0" eaLnBrk="1" latinLnBrk="0" hangingPunct="1">
              <a:lnSpc>
                <a:spcPts val="2250"/>
              </a:lnSpc>
              <a:spcBef>
                <a:spcPct val="0"/>
              </a:spcBef>
              <a:buNone/>
              <a:defRPr sz="2400" b="1" kern="1200" baseline="0">
                <a:solidFill>
                  <a:schemeClr val="tx2"/>
                </a:solidFill>
                <a:latin typeface="Arial" pitchFamily="34" charset="0"/>
                <a:ea typeface="+mj-ea"/>
                <a:cs typeface="Arial" pitchFamily="34" charset="0"/>
              </a:defRPr>
            </a:lvl1pPr>
          </a:lstStyle>
          <a:p>
            <a:r>
              <a:rPr lang="en-US" sz="1800" dirty="0">
                <a:solidFill>
                  <a:schemeClr val="bg1"/>
                </a:solidFill>
              </a:rPr>
              <a:t>Acknowledgments</a:t>
            </a:r>
          </a:p>
        </p:txBody>
      </p:sp>
      <p:sp>
        <p:nvSpPr>
          <p:cNvPr id="11" name="Text Placeholder 1">
            <a:extLst>
              <a:ext uri="{FF2B5EF4-FFF2-40B4-BE49-F238E27FC236}">
                <a16:creationId xmlns:a16="http://schemas.microsoft.com/office/drawing/2014/main" id="{3D7F6FF0-B4BB-C544-911F-84C2DEDD52A5}"/>
              </a:ext>
            </a:extLst>
          </p:cNvPr>
          <p:cNvSpPr txBox="1">
            <a:spLocks/>
          </p:cNvSpPr>
          <p:nvPr/>
        </p:nvSpPr>
        <p:spPr>
          <a:xfrm>
            <a:off x="237061" y="547215"/>
            <a:ext cx="8401101" cy="481485"/>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900" dirty="0">
                <a:solidFill>
                  <a:srgbClr val="000000"/>
                </a:solidFill>
              </a:rPr>
              <a:t>We thank all the patients, their families, and the investigators and their study teams who participated in this study</a:t>
            </a:r>
          </a:p>
          <a:p>
            <a:pPr marL="0" indent="0">
              <a:buNone/>
            </a:pPr>
            <a:r>
              <a:rPr lang="en-US" sz="900" dirty="0">
                <a:solidFill>
                  <a:srgbClr val="000000"/>
                </a:solidFill>
              </a:rPr>
              <a:t>This study was sponsored by </a:t>
            </a:r>
            <a:r>
              <a:rPr lang="en-US" sz="900" dirty="0" err="1">
                <a:solidFill>
                  <a:srgbClr val="000000"/>
                </a:solidFill>
              </a:rPr>
              <a:t>Acerta</a:t>
            </a:r>
            <a:r>
              <a:rPr lang="en-US" sz="900" dirty="0">
                <a:solidFill>
                  <a:srgbClr val="000000"/>
                </a:solidFill>
              </a:rPr>
              <a:t> Pharma, South San Francisco, CA, a member of the AstraZeneca Group</a:t>
            </a:r>
          </a:p>
          <a:p>
            <a:pPr marL="0" indent="0">
              <a:buNone/>
            </a:pPr>
            <a:r>
              <a:rPr lang="en-US" sz="900" dirty="0">
                <a:solidFill>
                  <a:srgbClr val="000000"/>
                </a:solidFill>
              </a:rPr>
              <a:t>Medical writing support was provided by Peloton Advantage, LLC (Parsippany, NJ, USA), an OPEN Health company and funded by </a:t>
            </a:r>
            <a:r>
              <a:rPr lang="en-US" sz="900" dirty="0" err="1">
                <a:solidFill>
                  <a:srgbClr val="000000"/>
                </a:solidFill>
              </a:rPr>
              <a:t>Acerta</a:t>
            </a:r>
            <a:r>
              <a:rPr lang="en-US" sz="900" dirty="0">
                <a:solidFill>
                  <a:srgbClr val="000000"/>
                </a:solidFill>
              </a:rPr>
              <a:t> Pharma, a member of the AstraZeneca Group</a:t>
            </a:r>
          </a:p>
        </p:txBody>
      </p:sp>
    </p:spTree>
    <p:extLst>
      <p:ext uri="{BB962C8B-B14F-4D97-AF65-F5344CB8AC3E}">
        <p14:creationId xmlns:p14="http://schemas.microsoft.com/office/powerpoint/2010/main" val="136191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10"/>
</p:tagLst>
</file>

<file path=ppt/theme/theme1.xml><?xml version="1.0" encoding="utf-8"?>
<a:theme xmlns:a="http://schemas.openxmlformats.org/drawingml/2006/main" name="Co-brand Cover Slide Options">
  <a:themeElements>
    <a:clrScheme name="Custom 242">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3F4E42C6-FB5B-43E7-87FC-3E5AC1994389}"/>
    </a:ext>
  </a:extLst>
</a:theme>
</file>

<file path=ppt/theme/theme2.xml><?xml version="1.0" encoding="utf-8"?>
<a:theme xmlns:a="http://schemas.openxmlformats.org/drawingml/2006/main" name="Co-brand Divider Slide Options">
  <a:themeElements>
    <a:clrScheme name="Custom 207">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FCE78E9A-C55A-4E9B-8EE7-DC893136B3C8}"/>
    </a:ext>
  </a:extLst>
</a:theme>
</file>

<file path=ppt/theme/theme3.xml><?xml version="1.0" encoding="utf-8"?>
<a:theme xmlns:a="http://schemas.openxmlformats.org/drawingml/2006/main" name="Co-brand Divider Slide Options - Colours">
  <a:themeElements>
    <a:clrScheme name="Custom 207">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C2B678A1-A3E3-42E8-8439-D9C3DCB00FD2}"/>
    </a:ext>
  </a:extLst>
</a:theme>
</file>

<file path=ppt/theme/theme4.xml><?xml version="1.0" encoding="utf-8"?>
<a:theme xmlns:a="http://schemas.openxmlformats.org/drawingml/2006/main" name="Co-brand Master Slide Options - Colours">
  <a:themeElements>
    <a:clrScheme name="Custom 207">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AB5048D0-4619-4ED1-B317-78A9C0F04F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AZ Acerta External Template 16x9</Template>
  <TotalTime>38341</TotalTime>
  <Words>5391</Words>
  <Application>Microsoft Office PowerPoint</Application>
  <PresentationFormat>On-screen Show (16:9)</PresentationFormat>
  <Paragraphs>373</Paragraphs>
  <Slides>11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System Font Regular</vt:lpstr>
      <vt:lpstr>Co-brand Cover Slide Options</vt:lpstr>
      <vt:lpstr>Co-brand Divider Slide Options</vt:lpstr>
      <vt:lpstr>Co-brand Divider Slide Options - Colours</vt:lpstr>
      <vt:lpstr>Co-brand Master Slide Options - Colours</vt:lpstr>
      <vt:lpstr>Pooled Analysis of Cardiovascular Events From Clinical Trials Evaluating Acalabrutinib Monotherapy in Patients With Chronic Lymphocytic Leukemia (CLL)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lpstr>PowerPoint Presentation</vt:lpstr>
      <vt:lpstr>PowerPoint Presentation</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Neuman, Simona</dc:creator>
  <cp:keywords>16:9</cp:keywords>
  <dc:description>v1.0</dc:description>
  <cp:lastModifiedBy>Brown, Jennifer R.,M.D.,Ph.D.</cp:lastModifiedBy>
  <cp:revision>903</cp:revision>
  <cp:lastPrinted>2019-04-23T20:07:44Z</cp:lastPrinted>
  <dcterms:created xsi:type="dcterms:W3CDTF">2018-09-25T21:27:24Z</dcterms:created>
  <dcterms:modified xsi:type="dcterms:W3CDTF">2020-11-12T22:58:03Z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