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8" r:id="rId1"/>
    <p:sldMasterId id="2147483860" r:id="rId2"/>
    <p:sldMasterId id="2147483771" r:id="rId3"/>
    <p:sldMasterId id="2147483815" r:id="rId4"/>
  </p:sldMasterIdLst>
  <p:notesMasterIdLst>
    <p:notesMasterId r:id="rId14"/>
  </p:notesMasterIdLst>
  <p:handoutMasterIdLst>
    <p:handoutMasterId r:id="rId15"/>
  </p:handoutMasterIdLst>
  <p:sldIdLst>
    <p:sldId id="265" r:id="rId5"/>
    <p:sldId id="1636" r:id="rId6"/>
    <p:sldId id="274" r:id="rId7"/>
    <p:sldId id="1684" r:id="rId8"/>
    <p:sldId id="1683" r:id="rId9"/>
    <p:sldId id="278" r:id="rId10"/>
    <p:sldId id="1685" r:id="rId11"/>
    <p:sldId id="284" r:id="rId12"/>
    <p:sldId id="1686" r:id="rId13"/>
  </p:sldIdLst>
  <p:sldSz cx="9144000" cy="5143500" type="screen16x9"/>
  <p:notesSz cx="7010400" cy="9236075"/>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15:clr>
            <a:srgbClr val="A4A3A4"/>
          </p15:clr>
        </p15:guide>
        <p15:guide id="4" orient="horz" pos="3188" userDrawn="1">
          <p15:clr>
            <a:srgbClr val="A4A3A4"/>
          </p15:clr>
        </p15:guide>
        <p15:guide id="5" orient="horz" pos="576" userDrawn="1">
          <p15:clr>
            <a:srgbClr val="A4A3A4"/>
          </p15:clr>
        </p15:guide>
        <p15:guide id="6" pos="206" userDrawn="1">
          <p15:clr>
            <a:srgbClr val="A4A3A4"/>
          </p15:clr>
        </p15:guide>
        <p15:guide id="7" pos="5376" userDrawn="1">
          <p15:clr>
            <a:srgbClr val="A4A3A4"/>
          </p15:clr>
        </p15:guide>
        <p15:guide id="8" orient="horz" pos="2211"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Morgan" initials="T9S" lastIdx="19" clrIdx="0">
    <p:extLst>
      <p:ext uri="{19B8F6BF-5375-455C-9EA6-DF929625EA0E}">
        <p15:presenceInfo xmlns:p15="http://schemas.microsoft.com/office/powerpoint/2012/main" userId="Stephanie Morgan" providerId="None"/>
      </p:ext>
    </p:extLst>
  </p:cmAuthor>
  <p:cmAuthor id="2" name="Team 9 Science" initials="T9S" lastIdx="534" clrIdx="1"/>
  <p:cmAuthor id="3" name="Quah, Cheng Seok" initials="QCS" lastIdx="13" clrIdx="2">
    <p:extLst>
      <p:ext uri="{19B8F6BF-5375-455C-9EA6-DF929625EA0E}">
        <p15:presenceInfo xmlns:p15="http://schemas.microsoft.com/office/powerpoint/2012/main" userId="S-1-5-21-1715567821-1645522239-725345543-547813" providerId="AD"/>
      </p:ext>
    </p:extLst>
  </p:cmAuthor>
  <p:cmAuthor id="4" name="Munugalavadla, Veerendra" initials="MV" lastIdx="4" clrIdx="3">
    <p:extLst>
      <p:ext uri="{19B8F6BF-5375-455C-9EA6-DF929625EA0E}">
        <p15:presenceInfo xmlns:p15="http://schemas.microsoft.com/office/powerpoint/2012/main" userId="S-1-5-21-1715567821-1645522239-725345543-540890" providerId="AD"/>
      </p:ext>
    </p:extLst>
  </p:cmAuthor>
  <p:cmAuthor id="5" name="Nexus" initials="T9S" lastIdx="8" clrIdx="4">
    <p:extLst>
      <p:ext uri="{19B8F6BF-5375-455C-9EA6-DF929625EA0E}">
        <p15:presenceInfo xmlns:p15="http://schemas.microsoft.com/office/powerpoint/2012/main" userId="Nexus" providerId="None"/>
      </p:ext>
    </p:extLst>
  </p:cmAuthor>
  <p:cmAuthor id="6" name="Team 9" initials="T9S" lastIdx="42" clrIdx="5">
    <p:extLst>
      <p:ext uri="{19B8F6BF-5375-455C-9EA6-DF929625EA0E}">
        <p15:presenceInfo xmlns:p15="http://schemas.microsoft.com/office/powerpoint/2012/main" userId="Team 9" providerId="None"/>
      </p:ext>
    </p:extLst>
  </p:cmAuthor>
  <p:cmAuthor id="7" name="Wang, Min Hui" initials="WMH" lastIdx="3" clrIdx="6">
    <p:extLst>
      <p:ext uri="{19B8F6BF-5375-455C-9EA6-DF929625EA0E}">
        <p15:presenceInfo xmlns:p15="http://schemas.microsoft.com/office/powerpoint/2012/main" userId="S-1-5-21-1715567821-1645522239-725345543-490426" providerId="AD"/>
      </p:ext>
    </p:extLst>
  </p:cmAuthor>
  <p:cmAuthor id="8" name="Byrd, John" initials="BJ" lastIdx="7" clrIdx="7">
    <p:extLst>
      <p:ext uri="{19B8F6BF-5375-455C-9EA6-DF929625EA0E}">
        <p15:presenceInfo xmlns:p15="http://schemas.microsoft.com/office/powerpoint/2012/main" userId="S-1-5-21-2516725855-2359674507-435327265-122179" providerId="AD"/>
      </p:ext>
    </p:extLst>
  </p:cmAuthor>
  <p:cmAuthor id="9" name="Team9" initials="T9S" lastIdx="12" clrIdx="8">
    <p:extLst>
      <p:ext uri="{19B8F6BF-5375-455C-9EA6-DF929625EA0E}">
        <p15:presenceInfo xmlns:p15="http://schemas.microsoft.com/office/powerpoint/2012/main" userId="Team9" providerId="None"/>
      </p:ext>
    </p:extLst>
  </p:cmAuthor>
  <p:cmAuthor id="10" name="Allison Green" initials="AG" lastIdx="6" clrIdx="9">
    <p:extLst>
      <p:ext uri="{19B8F6BF-5375-455C-9EA6-DF929625EA0E}">
        <p15:presenceInfo xmlns:p15="http://schemas.microsoft.com/office/powerpoint/2012/main" userId="S::AGreen@pelotonadvantage.com::72092f69-a281-46d7-9bc9-c1c5bed1c293" providerId="AD"/>
      </p:ext>
    </p:extLst>
  </p:cmAuthor>
  <p:cmAuthor id="11" name="Cindy Gobbel" initials="CG" lastIdx="12" clrIdx="10">
    <p:extLst>
      <p:ext uri="{19B8F6BF-5375-455C-9EA6-DF929625EA0E}">
        <p15:presenceInfo xmlns:p15="http://schemas.microsoft.com/office/powerpoint/2012/main" userId="S::CGobbel@pelotonadvantage.com::4a114d82-950a-4d6e-80d1-cdfd0191e61d" providerId="AD"/>
      </p:ext>
    </p:extLst>
  </p:cmAuthor>
  <p:cmAuthor id="12" name="Kelly Montenegro" initials="KM" lastIdx="8" clrIdx="11">
    <p:extLst>
      <p:ext uri="{19B8F6BF-5375-455C-9EA6-DF929625EA0E}">
        <p15:presenceInfo xmlns:p15="http://schemas.microsoft.com/office/powerpoint/2012/main" userId="S::KMontenegro@pelotonadvantage.com::aa5b412c-ddf7-4c55-8895-be64d600404d" providerId="AD"/>
      </p:ext>
    </p:extLst>
  </p:cmAuthor>
  <p:cmAuthor id="13" name="Jim Wood" initials="JW" lastIdx="6" clrIdx="12">
    <p:extLst>
      <p:ext uri="{19B8F6BF-5375-455C-9EA6-DF929625EA0E}">
        <p15:presenceInfo xmlns:p15="http://schemas.microsoft.com/office/powerpoint/2012/main" userId="S::JWood@pelotonadvantage.com::f20ffa16-fda3-4ba8-8ed2-3cc51f0f0d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2D5"/>
    <a:srgbClr val="EDEDED"/>
    <a:srgbClr val="C0DA53"/>
    <a:srgbClr val="FF4040"/>
    <a:srgbClr val="36495A"/>
    <a:srgbClr val="899292"/>
    <a:srgbClr val="ED7D31"/>
    <a:srgbClr val="2F3333"/>
    <a:srgbClr val="D7A9EE"/>
    <a:srgbClr val="D8DC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4" autoAdjust="0"/>
    <p:restoredTop sz="93994" autoAdjust="0"/>
  </p:normalViewPr>
  <p:slideViewPr>
    <p:cSldViewPr snapToGrid="0" snapToObjects="1" showGuides="1">
      <p:cViewPr varScale="1">
        <p:scale>
          <a:sx n="141" d="100"/>
          <a:sy n="141" d="100"/>
        </p:scale>
        <p:origin x="222" y="126"/>
      </p:cViewPr>
      <p:guideLst>
        <p:guide pos="2880"/>
        <p:guide orient="horz"/>
        <p:guide orient="horz" pos="3188"/>
        <p:guide orient="horz" pos="576"/>
        <p:guide pos="206"/>
        <p:guide pos="5376"/>
        <p:guide orient="horz" pos="2211"/>
      </p:guideLst>
    </p:cSldViewPr>
  </p:slideViewPr>
  <p:outlineViewPr>
    <p:cViewPr>
      <p:scale>
        <a:sx n="33" d="100"/>
        <a:sy n="33" d="100"/>
      </p:scale>
      <p:origin x="0" y="-8312"/>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5" d="100"/>
          <a:sy n="55" d="100"/>
        </p:scale>
        <p:origin x="-2770" y="-8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7" y="0"/>
            <a:ext cx="3037840" cy="461804"/>
          </a:xfrm>
          <a:prstGeom prst="rect">
            <a:avLst/>
          </a:prstGeom>
        </p:spPr>
        <p:txBody>
          <a:bodyPr vert="horz" lIns="91440" tIns="45720" rIns="91440" bIns="45720" rtlCol="0"/>
          <a:lstStyle>
            <a:lvl1pPr algn="r">
              <a:defRPr sz="1200"/>
            </a:lvl1pPr>
          </a:lstStyle>
          <a:p>
            <a:fld id="{3BBED7E8-0829-F34C-B479-A757805E6C1B}" type="datetimeFigureOut">
              <a:rPr lang="en-US" smtClean="0"/>
              <a:pPr/>
              <a:t>11/9/2020</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7" y="8772668"/>
            <a:ext cx="3037840" cy="461804"/>
          </a:xfrm>
          <a:prstGeom prst="rect">
            <a:avLst/>
          </a:prstGeom>
        </p:spPr>
        <p:txBody>
          <a:bodyPr vert="horz" lIns="91440" tIns="45720" rIns="91440" bIns="45720" rtlCol="0" anchor="b"/>
          <a:lstStyle>
            <a:lvl1pPr algn="r">
              <a:defRPr sz="1200"/>
            </a:lvl1pPr>
          </a:lstStyle>
          <a:p>
            <a:fld id="{053334D3-7666-C24C-995B-669B029DDF20}" type="slidenum">
              <a:rPr lang="en-US" smtClean="0"/>
              <a:pPr/>
              <a:t>‹#›</a:t>
            </a:fld>
            <a:endParaRPr lang="en-US" dirty="0"/>
          </a:p>
        </p:txBody>
      </p:sp>
    </p:spTree>
    <p:extLst>
      <p:ext uri="{BB962C8B-B14F-4D97-AF65-F5344CB8AC3E}">
        <p14:creationId xmlns:p14="http://schemas.microsoft.com/office/powerpoint/2010/main" val="2465314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7" y="0"/>
            <a:ext cx="3037840" cy="461804"/>
          </a:xfrm>
          <a:prstGeom prst="rect">
            <a:avLst/>
          </a:prstGeom>
        </p:spPr>
        <p:txBody>
          <a:bodyPr vert="horz" lIns="91440" tIns="45720" rIns="91440" bIns="45720" rtlCol="0"/>
          <a:lstStyle>
            <a:lvl1pPr algn="r">
              <a:defRPr sz="1200"/>
            </a:lvl1pPr>
          </a:lstStyle>
          <a:p>
            <a:fld id="{6C7E4F11-7667-5045-A00B-01970EA44BB5}" type="datetimeFigureOut">
              <a:rPr lang="en-US" smtClean="0"/>
              <a:pPr/>
              <a:t>11/9/2020</a:t>
            </a:fld>
            <a:endParaRPr lang="en-US" dirty="0"/>
          </a:p>
        </p:txBody>
      </p:sp>
      <p:sp>
        <p:nvSpPr>
          <p:cNvPr id="4" name="Slide Image Placeholder 3"/>
          <p:cNvSpPr>
            <a:spLocks noGrp="1" noRot="1" noChangeAspect="1"/>
          </p:cNvSpPr>
          <p:nvPr>
            <p:ph type="sldImg" idx="2"/>
          </p:nvPr>
        </p:nvSpPr>
        <p:spPr>
          <a:xfrm>
            <a:off x="427038" y="693738"/>
            <a:ext cx="6156325" cy="34623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772668"/>
            <a:ext cx="3037840" cy="461804"/>
          </a:xfrm>
          <a:prstGeom prst="rect">
            <a:avLst/>
          </a:prstGeom>
        </p:spPr>
        <p:txBody>
          <a:bodyPr vert="horz" lIns="91440" tIns="45720" rIns="91440" bIns="45720" rtlCol="0" anchor="b"/>
          <a:lstStyle>
            <a:lvl1pPr algn="r">
              <a:defRPr sz="1200"/>
            </a:lvl1pPr>
          </a:lstStyle>
          <a:p>
            <a:fld id="{FAD751AE-7ABC-314D-AFAD-47B860ED6FFE}" type="slidenum">
              <a:rPr lang="en-US" smtClean="0"/>
              <a:pPr/>
              <a:t>‹#›</a:t>
            </a:fld>
            <a:endParaRPr lang="en-US" dirty="0"/>
          </a:p>
        </p:txBody>
      </p:sp>
    </p:spTree>
    <p:extLst>
      <p:ext uri="{BB962C8B-B14F-4D97-AF65-F5344CB8AC3E}">
        <p14:creationId xmlns:p14="http://schemas.microsoft.com/office/powerpoint/2010/main" val="1562445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4FB33F-A295-4954-8A9C-BF201426FAC6}" type="slidenum">
              <a:rPr lang="en-US" smtClean="0"/>
              <a:t>1</a:t>
            </a:fld>
            <a:endParaRPr lang="en-US" dirty="0"/>
          </a:p>
        </p:txBody>
      </p:sp>
    </p:spTree>
    <p:extLst>
      <p:ext uri="{BB962C8B-B14F-4D97-AF65-F5344CB8AC3E}">
        <p14:creationId xmlns:p14="http://schemas.microsoft.com/office/powerpoint/2010/main" val="386145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312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3</a:t>
            </a:fld>
            <a:endParaRPr lang="en-US" dirty="0"/>
          </a:p>
        </p:txBody>
      </p:sp>
    </p:spTree>
    <p:extLst>
      <p:ext uri="{BB962C8B-B14F-4D97-AF65-F5344CB8AC3E}">
        <p14:creationId xmlns:p14="http://schemas.microsoft.com/office/powerpoint/2010/main" val="39289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948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751AE-7ABC-314D-AFAD-47B860ED6F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948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6</a:t>
            </a:fld>
            <a:endParaRPr lang="en-US" dirty="0"/>
          </a:p>
        </p:txBody>
      </p:sp>
    </p:spTree>
    <p:extLst>
      <p:ext uri="{BB962C8B-B14F-4D97-AF65-F5344CB8AC3E}">
        <p14:creationId xmlns:p14="http://schemas.microsoft.com/office/powerpoint/2010/main" val="3189306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D751AE-7ABC-314D-AFAD-47B860ED6FFE}" type="slidenum">
              <a:rPr lang="en-US" smtClean="0"/>
              <a:pPr/>
              <a:t>9</a:t>
            </a:fld>
            <a:endParaRPr lang="en-US" dirty="0"/>
          </a:p>
        </p:txBody>
      </p:sp>
    </p:spTree>
    <p:extLst>
      <p:ext uri="{BB962C8B-B14F-4D97-AF65-F5344CB8AC3E}">
        <p14:creationId xmlns:p14="http://schemas.microsoft.com/office/powerpoint/2010/main" val="3734680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aemat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3" name="Picture 2" descr="AZ1250_PPT.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1789"/>
            <a:ext cx="8856000" cy="2132012"/>
          </a:xfrm>
          <a:prstGeom prst="rect">
            <a:avLst/>
          </a:prstGeom>
        </p:spPr>
      </p:pic>
    </p:spTree>
    <p:extLst>
      <p:ext uri="{BB962C8B-B14F-4D97-AF65-F5344CB8AC3E}">
        <p14:creationId xmlns:p14="http://schemas.microsoft.com/office/powerpoint/2010/main" val="394549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9"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0" name="Picture 9"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135948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9"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0" name="Picture 9"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51665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0" name="Picture 9" descr="Diabetes.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3125703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TLR9_Endosome_and_Receptor_RGB LR.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pic>
        <p:nvPicPr>
          <p:cNvPr id="10" name="Picture 9"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3414179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Title - Blank">
    <p:spTree>
      <p:nvGrpSpPr>
        <p:cNvPr id="1" name=""/>
        <p:cNvGrpSpPr/>
        <p:nvPr/>
      </p:nvGrpSpPr>
      <p:grpSpPr>
        <a:xfrm>
          <a:off x="0" y="0"/>
          <a:ext cx="0" cy="0"/>
          <a:chOff x="0" y="0"/>
          <a:chExt cx="0" cy="0"/>
        </a:xfrm>
      </p:grpSpPr>
      <p:sp>
        <p:nvSpPr>
          <p:cNvPr id="16" name="Title 8"/>
          <p:cNvSpPr>
            <a:spLocks noGrp="1"/>
          </p:cNvSpPr>
          <p:nvPr>
            <p:ph type="title" hasCustomPrompt="1"/>
          </p:nvPr>
        </p:nvSpPr>
        <p:spPr>
          <a:xfrm>
            <a:off x="216001" y="1386482"/>
            <a:ext cx="6822759" cy="504000"/>
          </a:xfrm>
          <a:prstGeom prst="rect">
            <a:avLst/>
          </a:prstGeom>
        </p:spPr>
        <p:txBody>
          <a:bodyPr vert="horz"/>
          <a:lstStyle>
            <a:lvl1pPr algn="l">
              <a:lnSpc>
                <a:spcPct val="90000"/>
              </a:lnSpc>
              <a:defRPr sz="2800" b="1" baseline="0">
                <a:solidFill>
                  <a:schemeClr val="accent1"/>
                </a:solidFill>
                <a:latin typeface="Arial" pitchFamily="34" charset="0"/>
                <a:cs typeface="Arial" pitchFamily="34" charset="0"/>
              </a:defRPr>
            </a:lvl1pPr>
          </a:lstStyle>
          <a:p>
            <a:r>
              <a:rPr lang="en-GB" noProof="0" dirty="0"/>
              <a:t>Click to add presentation title</a:t>
            </a:r>
          </a:p>
        </p:txBody>
      </p:sp>
      <p:sp>
        <p:nvSpPr>
          <p:cNvPr id="10" name="Text Placeholder 29"/>
          <p:cNvSpPr>
            <a:spLocks noGrp="1"/>
          </p:cNvSpPr>
          <p:nvPr>
            <p:ph type="body" sz="quarter" idx="11" hasCustomPrompt="1"/>
          </p:nvPr>
        </p:nvSpPr>
        <p:spPr>
          <a:xfrm>
            <a:off x="215999" y="4463994"/>
            <a:ext cx="6480000" cy="190800"/>
          </a:xfrm>
          <a:prstGeom prst="rect">
            <a:avLst/>
          </a:prstGeom>
        </p:spPr>
        <p:txBody>
          <a:bodyPr vert="horz"/>
          <a:lstStyle>
            <a:lvl1pPr marL="0" indent="0">
              <a:lnSpc>
                <a:spcPts val="1100"/>
              </a:lnSpc>
              <a:spcBef>
                <a:spcPts val="0"/>
              </a:spcBef>
              <a:buNone/>
              <a:defRPr sz="1400" b="1">
                <a:solidFill>
                  <a:srgbClr val="000000"/>
                </a:solidFill>
                <a:latin typeface="Arial" pitchFamily="34" charset="0"/>
                <a:cs typeface="Arial" pitchFamily="34" charset="0"/>
              </a:defRPr>
            </a:lvl1pPr>
          </a:lstStyle>
          <a:p>
            <a:pPr lvl="0"/>
            <a:r>
              <a:rPr lang="en-GB" noProof="0" dirty="0"/>
              <a:t>Click to add speaker title</a:t>
            </a:r>
          </a:p>
        </p:txBody>
      </p:sp>
      <p:sp>
        <p:nvSpPr>
          <p:cNvPr id="12" name="Text Placeholder 29"/>
          <p:cNvSpPr>
            <a:spLocks noGrp="1"/>
          </p:cNvSpPr>
          <p:nvPr>
            <p:ph type="body" sz="quarter" idx="12" hasCustomPrompt="1"/>
          </p:nvPr>
        </p:nvSpPr>
        <p:spPr>
          <a:xfrm>
            <a:off x="215999" y="4670244"/>
            <a:ext cx="6480000" cy="190800"/>
          </a:xfrm>
          <a:prstGeom prst="rect">
            <a:avLst/>
          </a:prstGeom>
        </p:spPr>
        <p:txBody>
          <a:bodyPr vert="horz"/>
          <a:lstStyle>
            <a:lvl1pPr marL="0" indent="0">
              <a:lnSpc>
                <a:spcPts val="1100"/>
              </a:lnSpc>
              <a:spcBef>
                <a:spcPts val="0"/>
              </a:spcBef>
              <a:buNone/>
              <a:defRPr sz="1200">
                <a:solidFill>
                  <a:srgbClr val="000000"/>
                </a:solidFill>
                <a:latin typeface="Arial" pitchFamily="34" charset="0"/>
                <a:cs typeface="Arial" pitchFamily="34" charset="0"/>
              </a:defRPr>
            </a:lvl1pPr>
          </a:lstStyle>
          <a:p>
            <a:pPr lvl="0"/>
            <a:r>
              <a:rPr lang="en-GB" noProof="0" dirty="0"/>
              <a:t>Click to add event title</a:t>
            </a:r>
          </a:p>
        </p:txBody>
      </p:sp>
      <p:sp>
        <p:nvSpPr>
          <p:cNvPr id="13" name="Text Placeholder 29"/>
          <p:cNvSpPr>
            <a:spLocks noGrp="1"/>
          </p:cNvSpPr>
          <p:nvPr>
            <p:ph type="body" sz="quarter" idx="15" hasCustomPrompt="1"/>
          </p:nvPr>
        </p:nvSpPr>
        <p:spPr>
          <a:xfrm>
            <a:off x="7128000" y="4463994"/>
            <a:ext cx="1872000" cy="190800"/>
          </a:xfrm>
          <a:prstGeom prst="rect">
            <a:avLst/>
          </a:prstGeom>
        </p:spPr>
        <p:txBody>
          <a:bodyPr vert="horz"/>
          <a:lstStyle>
            <a:lvl1pPr marL="0" indent="0">
              <a:lnSpc>
                <a:spcPts val="1100"/>
              </a:lnSpc>
              <a:spcBef>
                <a:spcPts val="0"/>
              </a:spcBef>
              <a:buNone/>
              <a:defRPr sz="1200" baseline="0">
                <a:solidFill>
                  <a:srgbClr val="000000"/>
                </a:solidFill>
                <a:latin typeface="Arial" pitchFamily="34" charset="0"/>
                <a:cs typeface="Arial" pitchFamily="34" charset="0"/>
              </a:defRPr>
            </a:lvl1pPr>
          </a:lstStyle>
          <a:p>
            <a:pPr lvl="0"/>
            <a:r>
              <a:rPr lang="en-GB" noProof="0" dirty="0"/>
              <a:t>Confidential statement</a:t>
            </a:r>
          </a:p>
        </p:txBody>
      </p:sp>
      <p:sp>
        <p:nvSpPr>
          <p:cNvPr id="14" name="Text Placeholder 29"/>
          <p:cNvSpPr>
            <a:spLocks noGrp="1"/>
          </p:cNvSpPr>
          <p:nvPr>
            <p:ph type="body" sz="quarter" idx="13" hasCustomPrompt="1"/>
          </p:nvPr>
        </p:nvSpPr>
        <p:spPr>
          <a:xfrm>
            <a:off x="7128000" y="4670244"/>
            <a:ext cx="1872000" cy="190800"/>
          </a:xfrm>
          <a:prstGeom prst="rect">
            <a:avLst/>
          </a:prstGeom>
        </p:spPr>
        <p:txBody>
          <a:bodyPr vert="horz"/>
          <a:lstStyle>
            <a:lvl1pPr marL="0" indent="0">
              <a:lnSpc>
                <a:spcPts val="1100"/>
              </a:lnSpc>
              <a:spcBef>
                <a:spcPts val="0"/>
              </a:spcBef>
              <a:buNone/>
              <a:defRPr sz="1200">
                <a:solidFill>
                  <a:srgbClr val="000000"/>
                </a:solidFill>
                <a:latin typeface="Arial" pitchFamily="34" charset="0"/>
                <a:cs typeface="Arial" pitchFamily="34" charset="0"/>
              </a:defRPr>
            </a:lvl1pPr>
          </a:lstStyle>
          <a:p>
            <a:pPr lvl="0"/>
            <a:r>
              <a:rPr lang="en-GB" noProof="0" dirty="0"/>
              <a:t>00 Month Year</a:t>
            </a:r>
          </a:p>
        </p:txBody>
      </p:sp>
    </p:spTree>
    <p:extLst>
      <p:ext uri="{BB962C8B-B14F-4D97-AF65-F5344CB8AC3E}">
        <p14:creationId xmlns:p14="http://schemas.microsoft.com/office/powerpoint/2010/main" val="305204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aemat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AZ1250_PPT.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1789"/>
            <a:ext cx="8856000" cy="2132012"/>
          </a:xfrm>
          <a:prstGeom prst="rect">
            <a:avLst/>
          </a:prstGeom>
        </p:spPr>
      </p:pic>
    </p:spTree>
    <p:extLst>
      <p:ext uri="{BB962C8B-B14F-4D97-AF65-F5344CB8AC3E}">
        <p14:creationId xmlns:p14="http://schemas.microsoft.com/office/powerpoint/2010/main" val="1442537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7" name="Picture 6"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190546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Tree>
    <p:extLst>
      <p:ext uri="{BB962C8B-B14F-4D97-AF65-F5344CB8AC3E}">
        <p14:creationId xmlns:p14="http://schemas.microsoft.com/office/powerpoint/2010/main" val="224380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Tree>
    <p:extLst>
      <p:ext uri="{BB962C8B-B14F-4D97-AF65-F5344CB8AC3E}">
        <p14:creationId xmlns:p14="http://schemas.microsoft.com/office/powerpoint/2010/main" val="1853658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1264056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I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Eosinophil_NK_Cell_10K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6" name="Picture 15"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1119264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Tree>
    <p:extLst>
      <p:ext uri="{BB962C8B-B14F-4D97-AF65-F5344CB8AC3E}">
        <p14:creationId xmlns:p14="http://schemas.microsoft.com/office/powerpoint/2010/main" val="3736020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Tree>
    <p:extLst>
      <p:ext uri="{BB962C8B-B14F-4D97-AF65-F5344CB8AC3E}">
        <p14:creationId xmlns:p14="http://schemas.microsoft.com/office/powerpoint/2010/main" val="3823036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112300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ientist Examining Placenta">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3" descr="AZ142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3454910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ross-Section of Cell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7" descr="AZ146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Tree>
    <p:extLst>
      <p:ext uri="{BB962C8B-B14F-4D97-AF65-F5344CB8AC3E}">
        <p14:creationId xmlns:p14="http://schemas.microsoft.com/office/powerpoint/2010/main" val="1504425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Tree>
    <p:extLst>
      <p:ext uri="{BB962C8B-B14F-4D97-AF65-F5344CB8AC3E}">
        <p14:creationId xmlns:p14="http://schemas.microsoft.com/office/powerpoint/2010/main" val="1848807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abetes">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4" name="Picture 3" descr="Diabetes.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6050" y="2876550"/>
            <a:ext cx="8856000" cy="2127250"/>
          </a:xfrm>
          <a:prstGeom prst="rect">
            <a:avLst/>
          </a:prstGeom>
        </p:spPr>
      </p:pic>
    </p:spTree>
    <p:extLst>
      <p:ext uri="{BB962C8B-B14F-4D97-AF65-F5344CB8AC3E}">
        <p14:creationId xmlns:p14="http://schemas.microsoft.com/office/powerpoint/2010/main" val="3235027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IA TLR9">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TLR9_Endosome_and_Receptor_RGB 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8137"/>
            <a:ext cx="8856000" cy="2125663"/>
          </a:xfrm>
          <a:prstGeom prst="rect">
            <a:avLst/>
          </a:prstGeom>
        </p:spPr>
      </p:pic>
    </p:spTree>
    <p:extLst>
      <p:ext uri="{BB962C8B-B14F-4D97-AF65-F5344CB8AC3E}">
        <p14:creationId xmlns:p14="http://schemas.microsoft.com/office/powerpoint/2010/main" val="2235958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cientist in Lab 1">
    <p:spTree>
      <p:nvGrpSpPr>
        <p:cNvPr id="1" name=""/>
        <p:cNvGrpSpPr/>
        <p:nvPr/>
      </p:nvGrpSpPr>
      <p:grpSpPr>
        <a:xfrm>
          <a:off x="0" y="0"/>
          <a:ext cx="0" cy="0"/>
          <a:chOff x="0" y="0"/>
          <a:chExt cx="0" cy="0"/>
        </a:xfrm>
      </p:grpSpPr>
      <p:pic>
        <p:nvPicPr>
          <p:cNvPr id="5" name="Picture Placeholder 13" descr="AZ1486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865576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cientist in Lab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Deepal_P_Shot_2-02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8544" y="2876550"/>
            <a:ext cx="8856000" cy="2133600"/>
          </a:xfrm>
          <a:prstGeom prst="rect">
            <a:avLst/>
          </a:prstGeom>
        </p:spPr>
      </p:pic>
    </p:spTree>
    <p:extLst>
      <p:ext uri="{BB962C8B-B14F-4D97-AF65-F5344CB8AC3E}">
        <p14:creationId xmlns:p14="http://schemas.microsoft.com/office/powerpoint/2010/main" val="790596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ncology">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3" name="Picture 2" descr="page_04_AST109_TCell_Cancer_Cell_Lipid_Layer_10K_0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6" name="Picture 15"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1905390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cientist in Lab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Drew_M-05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1"/>
            <a:ext cx="8856662" cy="2133600"/>
          </a:xfrm>
          <a:prstGeom prst="rect">
            <a:avLst/>
          </a:prstGeom>
        </p:spPr>
      </p:pic>
    </p:spTree>
    <p:extLst>
      <p:ext uri="{BB962C8B-B14F-4D97-AF65-F5344CB8AC3E}">
        <p14:creationId xmlns:p14="http://schemas.microsoft.com/office/powerpoint/2010/main" val="3016375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quipm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Shot_1-060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49"/>
            <a:ext cx="8856000" cy="2133601"/>
          </a:xfrm>
          <a:prstGeom prst="rect">
            <a:avLst/>
          </a:prstGeom>
        </p:spPr>
      </p:pic>
    </p:spTree>
    <p:extLst>
      <p:ext uri="{BB962C8B-B14F-4D97-AF65-F5344CB8AC3E}">
        <p14:creationId xmlns:p14="http://schemas.microsoft.com/office/powerpoint/2010/main" val="27168535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Equipm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Shot_3-037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463" y="2876550"/>
            <a:ext cx="8856662" cy="2133600"/>
          </a:xfrm>
          <a:prstGeom prst="rect">
            <a:avLst/>
          </a:prstGeom>
        </p:spPr>
      </p:pic>
    </p:spTree>
    <p:extLst>
      <p:ext uri="{BB962C8B-B14F-4D97-AF65-F5344CB8AC3E}">
        <p14:creationId xmlns:p14="http://schemas.microsoft.com/office/powerpoint/2010/main" val="2819680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tient 1">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2" name="Picture 1" descr="Meryl_G-154_Re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3538" y="2876551"/>
            <a:ext cx="8856000" cy="2133600"/>
          </a:xfrm>
          <a:prstGeom prst="rect">
            <a:avLst/>
          </a:prstGeom>
        </p:spPr>
      </p:pic>
    </p:spTree>
    <p:extLst>
      <p:ext uri="{BB962C8B-B14F-4D97-AF65-F5344CB8AC3E}">
        <p14:creationId xmlns:p14="http://schemas.microsoft.com/office/powerpoint/2010/main" val="4045222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tient 2">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5" name="Picture 4" descr="Liam_S-137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56000" cy="2133601"/>
          </a:xfrm>
          <a:prstGeom prst="rect">
            <a:avLst/>
          </a:prstGeom>
        </p:spPr>
      </p:pic>
    </p:spTree>
    <p:extLst>
      <p:ext uri="{BB962C8B-B14F-4D97-AF65-F5344CB8AC3E}">
        <p14:creationId xmlns:p14="http://schemas.microsoft.com/office/powerpoint/2010/main" val="24155617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tient 3">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tx2"/>
                </a:solidFill>
                <a:latin typeface="Arial" pitchFamily="34" charset="0"/>
                <a:cs typeface="Arial" pitchFamily="34" charset="0"/>
              </a:defRPr>
            </a:lvl1pPr>
          </a:lstStyle>
          <a:p>
            <a:r>
              <a:rPr lang="en-GB" noProof="0" dirty="0"/>
              <a:t>Click to add divider title</a:t>
            </a:r>
          </a:p>
        </p:txBody>
      </p:sp>
      <p:pic>
        <p:nvPicPr>
          <p:cNvPr id="6" name="Picture 5" descr="Jasmine_A-141_Ret_EDIT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7638" y="2876549"/>
            <a:ext cx="8864600" cy="2133601"/>
          </a:xfrm>
          <a:prstGeom prst="rect">
            <a:avLst/>
          </a:prstGeom>
        </p:spPr>
      </p:pic>
    </p:spTree>
    <p:extLst>
      <p:ext uri="{BB962C8B-B14F-4D97-AF65-F5344CB8AC3E}">
        <p14:creationId xmlns:p14="http://schemas.microsoft.com/office/powerpoint/2010/main" val="267338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Slide Graphit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35293554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Slide Mulberr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116121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Navy">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452447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 Slide Light Blu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73103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VMD">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CR_Science image_f1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2821" y="2876550"/>
            <a:ext cx="8850368"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6" name="Picture 15"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35868004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Slide Purple">
    <p:spTree>
      <p:nvGrpSpPr>
        <p:cNvPr id="1" name=""/>
        <p:cNvGrpSpPr/>
        <p:nvPr/>
      </p:nvGrpSpPr>
      <p:grpSpPr>
        <a:xfrm>
          <a:off x="0" y="0"/>
          <a:ext cx="0" cy="0"/>
          <a:chOff x="0" y="0"/>
          <a:chExt cx="0" cy="0"/>
        </a:xfrm>
      </p:grpSpPr>
      <p:sp>
        <p:nvSpPr>
          <p:cNvPr id="5" name="Rectangle 4"/>
          <p:cNvSpPr/>
          <p:nvPr userDrawn="1"/>
        </p:nvSpPr>
        <p:spPr>
          <a:xfrm>
            <a:off x="144000" y="144000"/>
            <a:ext cx="8856000" cy="486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
        <p:nvSpPr>
          <p:cNvPr id="13" name="Title 8"/>
          <p:cNvSpPr>
            <a:spLocks noGrp="1"/>
          </p:cNvSpPr>
          <p:nvPr>
            <p:ph type="title" hasCustomPrompt="1"/>
          </p:nvPr>
        </p:nvSpPr>
        <p:spPr>
          <a:xfrm>
            <a:off x="237600" y="144000"/>
            <a:ext cx="8280000" cy="504000"/>
          </a:xfrm>
          <a:prstGeom prst="rect">
            <a:avLst/>
          </a:prstGeom>
        </p:spPr>
        <p:txBody>
          <a:bodyPr vert="horz"/>
          <a:lstStyle>
            <a:lvl1pPr algn="l">
              <a:defRPr sz="2400" b="1" baseline="0">
                <a:solidFill>
                  <a:schemeClr val="bg1"/>
                </a:solidFill>
                <a:latin typeface="Arial" pitchFamily="34" charset="0"/>
                <a:cs typeface="Arial" pitchFamily="34" charset="0"/>
              </a:defRPr>
            </a:lvl1pPr>
          </a:lstStyle>
          <a:p>
            <a:r>
              <a:rPr lang="en-GB" noProof="0" dirty="0"/>
              <a:t>Click to add divider title</a:t>
            </a:r>
          </a:p>
        </p:txBody>
      </p:sp>
    </p:spTree>
    <p:extLst>
      <p:ext uri="{BB962C8B-B14F-4D97-AF65-F5344CB8AC3E}">
        <p14:creationId xmlns:p14="http://schemas.microsoft.com/office/powerpoint/2010/main" val="24559514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237061" y="1164064"/>
            <a:ext cx="7023713" cy="3051939"/>
          </a:xfrm>
          <a:prstGeom prst="rect">
            <a:avLst/>
          </a:prstGeom>
        </p:spPr>
        <p:txBody>
          <a:bodyPr vert="horz"/>
          <a:lstStyle>
            <a:lvl1pPr marL="0" indent="0">
              <a:spcBef>
                <a:spcPts val="0"/>
              </a:spcBef>
              <a:buClr>
                <a:srgbClr val="830051"/>
              </a:buClr>
              <a:buFont typeface="Arial" pitchFamily="34" charset="0"/>
              <a:buNone/>
              <a:defRPr sz="2400" baseline="0">
                <a:solidFill>
                  <a:schemeClr val="tx1"/>
                </a:solidFill>
                <a:latin typeface="Arial" pitchFamily="34" charset="0"/>
                <a:cs typeface="Arial" pitchFamily="34" charset="0"/>
              </a:defRPr>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GB" noProof="0" dirty="0"/>
              <a:t>Click to add introduction text</a:t>
            </a:r>
          </a:p>
        </p:txBody>
      </p:sp>
      <p:sp>
        <p:nvSpPr>
          <p:cNvPr id="8" name="Title 8"/>
          <p:cNvSpPr>
            <a:spLocks noGrp="1"/>
          </p:cNvSpPr>
          <p:nvPr>
            <p:ph type="title" hasCustomPrompt="1"/>
          </p:nvPr>
        </p:nvSpPr>
        <p:spPr>
          <a:xfrm>
            <a:off x="237062" y="202235"/>
            <a:ext cx="8765651" cy="3105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GB" noProof="0" dirty="0"/>
              <a:t>Click to add master title</a:t>
            </a:r>
          </a:p>
        </p:txBody>
      </p:sp>
      <p:sp>
        <p:nvSpPr>
          <p:cNvPr id="6"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2942892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av Contents 1">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50" name="Text Placeholder 49"/>
          <p:cNvSpPr>
            <a:spLocks noGrp="1"/>
          </p:cNvSpPr>
          <p:nvPr>
            <p:ph type="body" sz="quarter" idx="26" hasCustomPrompt="1"/>
          </p:nvPr>
        </p:nvSpPr>
        <p:spPr>
          <a:xfrm>
            <a:off x="330200" y="1298700"/>
            <a:ext cx="540000" cy="405000"/>
          </a:xfrm>
          <a:prstGeom prst="rect">
            <a:avLst/>
          </a:prstGeom>
          <a:solidFill>
            <a:srgbClr val="D8DCDE"/>
          </a:solidFill>
          <a:ln w="19050" cmpd="sng">
            <a:noFill/>
          </a:ln>
        </p:spPr>
        <p:txBody>
          <a:bodyPr vert="horz" anchor="ctr"/>
          <a:lstStyle>
            <a:lvl1pPr marL="0" indent="0" algn="ctr">
              <a:lnSpc>
                <a:spcPts val="2100"/>
              </a:lnSpc>
              <a:spcBef>
                <a:spcPts val="450"/>
              </a:spcBef>
              <a:buNone/>
              <a:defRPr sz="1800" b="1">
                <a:solidFill>
                  <a:schemeClr val="tx2"/>
                </a:solidFill>
                <a:latin typeface="Arial" pitchFamily="34" charset="0"/>
                <a:cs typeface="Arial" pitchFamily="34" charset="0"/>
              </a:defRPr>
            </a:lvl1pPr>
          </a:lstStyle>
          <a:p>
            <a:pPr lvl="0"/>
            <a:r>
              <a:rPr lang="en-GB" noProof="0" dirty="0"/>
              <a:t>1</a:t>
            </a:r>
          </a:p>
        </p:txBody>
      </p:sp>
      <p:sp>
        <p:nvSpPr>
          <p:cNvPr id="58"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59"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0"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2</a:t>
            </a:r>
          </a:p>
        </p:txBody>
      </p:sp>
      <p:sp>
        <p:nvSpPr>
          <p:cNvPr id="62"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3"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4"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3</a:t>
            </a:r>
          </a:p>
        </p:txBody>
      </p:sp>
      <p:sp>
        <p:nvSpPr>
          <p:cNvPr id="66"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8"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4</a:t>
            </a:r>
          </a:p>
        </p:txBody>
      </p:sp>
      <p:sp>
        <p:nvSpPr>
          <p:cNvPr id="70"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1"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2"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5</a:t>
            </a:r>
          </a:p>
        </p:txBody>
      </p:sp>
      <p:sp>
        <p:nvSpPr>
          <p:cNvPr id="74"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5"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6"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6</a:t>
            </a:r>
          </a:p>
        </p:txBody>
      </p:sp>
      <p:sp>
        <p:nvSpPr>
          <p:cNvPr id="29"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navigation 1 title</a:t>
            </a:r>
          </a:p>
        </p:txBody>
      </p:sp>
      <p:sp>
        <p:nvSpPr>
          <p:cNvPr id="2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895022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av Contents 2">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50"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1</a:t>
            </a:r>
          </a:p>
        </p:txBody>
      </p:sp>
      <p:sp>
        <p:nvSpPr>
          <p:cNvPr id="58"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59"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500" b="1" baseline="0">
                <a:solidFill>
                  <a:schemeClr val="tx2"/>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0" name="Text Placeholder 49"/>
          <p:cNvSpPr>
            <a:spLocks noGrp="1"/>
          </p:cNvSpPr>
          <p:nvPr>
            <p:ph type="body" sz="quarter" idx="29" hasCustomPrompt="1"/>
          </p:nvPr>
        </p:nvSpPr>
        <p:spPr>
          <a:xfrm>
            <a:off x="330200" y="1802967"/>
            <a:ext cx="540000" cy="405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GB" noProof="0"/>
              <a:t>2</a:t>
            </a:r>
          </a:p>
        </p:txBody>
      </p:sp>
      <p:sp>
        <p:nvSpPr>
          <p:cNvPr id="62"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3"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a:p>
        </p:txBody>
      </p:sp>
      <p:sp>
        <p:nvSpPr>
          <p:cNvPr id="64"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3</a:t>
            </a:r>
          </a:p>
        </p:txBody>
      </p:sp>
      <p:sp>
        <p:nvSpPr>
          <p:cNvPr id="66"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8"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4</a:t>
            </a:r>
          </a:p>
        </p:txBody>
      </p:sp>
      <p:sp>
        <p:nvSpPr>
          <p:cNvPr id="70"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1"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2"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5</a:t>
            </a:r>
          </a:p>
        </p:txBody>
      </p:sp>
      <p:sp>
        <p:nvSpPr>
          <p:cNvPr id="74"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5"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a:p>
        </p:txBody>
      </p:sp>
      <p:sp>
        <p:nvSpPr>
          <p:cNvPr id="76"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6</a:t>
            </a:r>
          </a:p>
        </p:txBody>
      </p:sp>
      <p:sp>
        <p:nvSpPr>
          <p:cNvPr id="27"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navigation 2 title</a:t>
            </a:r>
          </a:p>
        </p:txBody>
      </p:sp>
      <p:sp>
        <p:nvSpPr>
          <p:cNvPr id="2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900162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av Contents 3">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50"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1</a:t>
            </a:r>
          </a:p>
        </p:txBody>
      </p:sp>
      <p:sp>
        <p:nvSpPr>
          <p:cNvPr id="58"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59"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0"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2</a:t>
            </a:r>
          </a:p>
        </p:txBody>
      </p:sp>
      <p:sp>
        <p:nvSpPr>
          <p:cNvPr id="62"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3"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4" name="Text Placeholder 49"/>
          <p:cNvSpPr>
            <a:spLocks noGrp="1"/>
          </p:cNvSpPr>
          <p:nvPr>
            <p:ph type="body" sz="quarter" idx="32" hasCustomPrompt="1"/>
          </p:nvPr>
        </p:nvSpPr>
        <p:spPr>
          <a:xfrm>
            <a:off x="330200" y="2312024"/>
            <a:ext cx="540000" cy="405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GB" noProof="0" dirty="0"/>
              <a:t>3</a:t>
            </a:r>
          </a:p>
        </p:txBody>
      </p:sp>
      <p:sp>
        <p:nvSpPr>
          <p:cNvPr id="66"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8"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4</a:t>
            </a:r>
          </a:p>
        </p:txBody>
      </p:sp>
      <p:sp>
        <p:nvSpPr>
          <p:cNvPr id="70"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1"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2"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5</a:t>
            </a:r>
          </a:p>
        </p:txBody>
      </p:sp>
      <p:sp>
        <p:nvSpPr>
          <p:cNvPr id="74"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5"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6"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6</a:t>
            </a:r>
          </a:p>
        </p:txBody>
      </p:sp>
      <p:sp>
        <p:nvSpPr>
          <p:cNvPr id="27"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navigation 3 title</a:t>
            </a:r>
          </a:p>
        </p:txBody>
      </p:sp>
      <p:sp>
        <p:nvSpPr>
          <p:cNvPr id="2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4982769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 Contents 4">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50"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1</a:t>
            </a:r>
          </a:p>
        </p:txBody>
      </p:sp>
      <p:sp>
        <p:nvSpPr>
          <p:cNvPr id="58"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59"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0"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2</a:t>
            </a:r>
          </a:p>
        </p:txBody>
      </p:sp>
      <p:sp>
        <p:nvSpPr>
          <p:cNvPr id="62"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3"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4"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3</a:t>
            </a:r>
          </a:p>
        </p:txBody>
      </p:sp>
      <p:sp>
        <p:nvSpPr>
          <p:cNvPr id="66"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8" name="Text Placeholder 49"/>
          <p:cNvSpPr>
            <a:spLocks noGrp="1"/>
          </p:cNvSpPr>
          <p:nvPr>
            <p:ph type="body" sz="quarter" idx="35" hasCustomPrompt="1"/>
          </p:nvPr>
        </p:nvSpPr>
        <p:spPr>
          <a:xfrm>
            <a:off x="330200" y="2822732"/>
            <a:ext cx="540000" cy="405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GB" noProof="0"/>
              <a:t>4</a:t>
            </a:r>
          </a:p>
        </p:txBody>
      </p:sp>
      <p:sp>
        <p:nvSpPr>
          <p:cNvPr id="70"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1"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2"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5</a:t>
            </a:r>
          </a:p>
        </p:txBody>
      </p:sp>
      <p:sp>
        <p:nvSpPr>
          <p:cNvPr id="74"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5"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a:p>
        </p:txBody>
      </p:sp>
      <p:sp>
        <p:nvSpPr>
          <p:cNvPr id="76"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6</a:t>
            </a:r>
          </a:p>
        </p:txBody>
      </p:sp>
      <p:sp>
        <p:nvSpPr>
          <p:cNvPr id="27"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navigation 4 title</a:t>
            </a:r>
          </a:p>
        </p:txBody>
      </p:sp>
      <p:sp>
        <p:nvSpPr>
          <p:cNvPr id="2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699190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av Contents 5">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50"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1</a:t>
            </a:r>
          </a:p>
        </p:txBody>
      </p:sp>
      <p:sp>
        <p:nvSpPr>
          <p:cNvPr id="58"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59"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0"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2</a:t>
            </a:r>
          </a:p>
        </p:txBody>
      </p:sp>
      <p:sp>
        <p:nvSpPr>
          <p:cNvPr id="62"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3"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a:p>
        </p:txBody>
      </p:sp>
      <p:sp>
        <p:nvSpPr>
          <p:cNvPr id="64"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3</a:t>
            </a:r>
          </a:p>
        </p:txBody>
      </p:sp>
      <p:sp>
        <p:nvSpPr>
          <p:cNvPr id="66"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8"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4</a:t>
            </a:r>
          </a:p>
        </p:txBody>
      </p:sp>
      <p:sp>
        <p:nvSpPr>
          <p:cNvPr id="70"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1"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2" name="Text Placeholder 49"/>
          <p:cNvSpPr>
            <a:spLocks noGrp="1"/>
          </p:cNvSpPr>
          <p:nvPr>
            <p:ph type="body" sz="quarter" idx="38" hasCustomPrompt="1"/>
          </p:nvPr>
        </p:nvSpPr>
        <p:spPr>
          <a:xfrm>
            <a:off x="330200" y="3331009"/>
            <a:ext cx="540000" cy="405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GB" noProof="0"/>
              <a:t>5</a:t>
            </a:r>
          </a:p>
        </p:txBody>
      </p:sp>
      <p:sp>
        <p:nvSpPr>
          <p:cNvPr id="74"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5"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a:p>
        </p:txBody>
      </p:sp>
      <p:sp>
        <p:nvSpPr>
          <p:cNvPr id="76" name="Text Placeholder 49"/>
          <p:cNvSpPr>
            <a:spLocks noGrp="1"/>
          </p:cNvSpPr>
          <p:nvPr>
            <p:ph type="body" sz="quarter" idx="41" hasCustomPrompt="1"/>
          </p:nvPr>
        </p:nvSpPr>
        <p:spPr>
          <a:xfrm>
            <a:off x="330200" y="3847226"/>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6</a:t>
            </a:r>
          </a:p>
        </p:txBody>
      </p:sp>
      <p:sp>
        <p:nvSpPr>
          <p:cNvPr id="27"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navigation 5 title</a:t>
            </a:r>
          </a:p>
        </p:txBody>
      </p:sp>
      <p:sp>
        <p:nvSpPr>
          <p:cNvPr id="2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4017279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av Contents 6">
    <p:spTree>
      <p:nvGrpSpPr>
        <p:cNvPr id="1" name=""/>
        <p:cNvGrpSpPr/>
        <p:nvPr/>
      </p:nvGrpSpPr>
      <p:grpSpPr>
        <a:xfrm>
          <a:off x="0" y="0"/>
          <a:ext cx="0" cy="0"/>
          <a:chOff x="0" y="0"/>
          <a:chExt cx="0" cy="0"/>
        </a:xfrm>
      </p:grpSpPr>
      <p:sp>
        <p:nvSpPr>
          <p:cNvPr id="30" name="Table Placeholder 29"/>
          <p:cNvSpPr>
            <a:spLocks noGrp="1"/>
          </p:cNvSpPr>
          <p:nvPr>
            <p:ph type="tbl" sz="quarter" idx="15"/>
          </p:nvPr>
        </p:nvSpPr>
        <p:spPr>
          <a:xfrm>
            <a:off x="987429" y="1298350"/>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26" name="Text Placeholder 2"/>
          <p:cNvSpPr>
            <a:spLocks noGrp="1"/>
          </p:cNvSpPr>
          <p:nvPr>
            <p:ph type="body" sz="quarter" idx="14"/>
          </p:nvPr>
        </p:nvSpPr>
        <p:spPr>
          <a:xfrm>
            <a:off x="1046699" y="1409914"/>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50" name="Text Placeholder 49"/>
          <p:cNvSpPr>
            <a:spLocks noGrp="1"/>
          </p:cNvSpPr>
          <p:nvPr>
            <p:ph type="body" sz="quarter" idx="26" hasCustomPrompt="1"/>
          </p:nvPr>
        </p:nvSpPr>
        <p:spPr>
          <a:xfrm>
            <a:off x="330200" y="1298700"/>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1</a:t>
            </a:r>
          </a:p>
        </p:txBody>
      </p:sp>
      <p:sp>
        <p:nvSpPr>
          <p:cNvPr id="58" name="Table Placeholder 29"/>
          <p:cNvSpPr>
            <a:spLocks noGrp="1"/>
          </p:cNvSpPr>
          <p:nvPr>
            <p:ph type="tbl" sz="quarter" idx="27"/>
          </p:nvPr>
        </p:nvSpPr>
        <p:spPr>
          <a:xfrm>
            <a:off x="987429" y="1802617"/>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59" name="Text Placeholder 2"/>
          <p:cNvSpPr>
            <a:spLocks noGrp="1"/>
          </p:cNvSpPr>
          <p:nvPr>
            <p:ph type="body" sz="quarter" idx="28"/>
          </p:nvPr>
        </p:nvSpPr>
        <p:spPr>
          <a:xfrm>
            <a:off x="1046699" y="1914181"/>
            <a:ext cx="5718173" cy="295649"/>
          </a:xfrm>
          <a:prstGeom prst="rect">
            <a:avLst/>
          </a:prstGeom>
        </p:spPr>
        <p:txBody>
          <a:bodyPr vert="horz"/>
          <a:lstStyle>
            <a:lvl1pPr marL="0" indent="0">
              <a:lnSpc>
                <a:spcPct val="60000"/>
              </a:lnSpc>
              <a:buNone/>
              <a:defRPr sz="1500" b="1" baseline="0">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0" name="Text Placeholder 49"/>
          <p:cNvSpPr>
            <a:spLocks noGrp="1"/>
          </p:cNvSpPr>
          <p:nvPr>
            <p:ph type="body" sz="quarter" idx="29" hasCustomPrompt="1"/>
          </p:nvPr>
        </p:nvSpPr>
        <p:spPr>
          <a:xfrm>
            <a:off x="330200" y="1802967"/>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dirty="0"/>
              <a:t>2</a:t>
            </a:r>
          </a:p>
        </p:txBody>
      </p:sp>
      <p:sp>
        <p:nvSpPr>
          <p:cNvPr id="62" name="Table Placeholder 29"/>
          <p:cNvSpPr>
            <a:spLocks noGrp="1"/>
          </p:cNvSpPr>
          <p:nvPr>
            <p:ph type="tbl" sz="quarter" idx="30"/>
          </p:nvPr>
        </p:nvSpPr>
        <p:spPr>
          <a:xfrm>
            <a:off x="987429" y="2311673"/>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3" name="Text Placeholder 2"/>
          <p:cNvSpPr>
            <a:spLocks noGrp="1"/>
          </p:cNvSpPr>
          <p:nvPr>
            <p:ph type="body" sz="quarter" idx="31"/>
          </p:nvPr>
        </p:nvSpPr>
        <p:spPr>
          <a:xfrm>
            <a:off x="1046699" y="2423237"/>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4" name="Text Placeholder 49"/>
          <p:cNvSpPr>
            <a:spLocks noGrp="1"/>
          </p:cNvSpPr>
          <p:nvPr>
            <p:ph type="body" sz="quarter" idx="32" hasCustomPrompt="1"/>
          </p:nvPr>
        </p:nvSpPr>
        <p:spPr>
          <a:xfrm>
            <a:off x="330200" y="2312024"/>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3</a:t>
            </a:r>
          </a:p>
        </p:txBody>
      </p:sp>
      <p:sp>
        <p:nvSpPr>
          <p:cNvPr id="66" name="Table Placeholder 29"/>
          <p:cNvSpPr>
            <a:spLocks noGrp="1"/>
          </p:cNvSpPr>
          <p:nvPr>
            <p:ph type="tbl" sz="quarter" idx="33"/>
          </p:nvPr>
        </p:nvSpPr>
        <p:spPr>
          <a:xfrm>
            <a:off x="987429" y="2822381"/>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67" name="Text Placeholder 2"/>
          <p:cNvSpPr>
            <a:spLocks noGrp="1"/>
          </p:cNvSpPr>
          <p:nvPr>
            <p:ph type="body" sz="quarter" idx="34"/>
          </p:nvPr>
        </p:nvSpPr>
        <p:spPr>
          <a:xfrm>
            <a:off x="1046699" y="2933945"/>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68" name="Text Placeholder 49"/>
          <p:cNvSpPr>
            <a:spLocks noGrp="1"/>
          </p:cNvSpPr>
          <p:nvPr>
            <p:ph type="body" sz="quarter" idx="35" hasCustomPrompt="1"/>
          </p:nvPr>
        </p:nvSpPr>
        <p:spPr>
          <a:xfrm>
            <a:off x="330200" y="2822732"/>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4</a:t>
            </a:r>
          </a:p>
        </p:txBody>
      </p:sp>
      <p:sp>
        <p:nvSpPr>
          <p:cNvPr id="70" name="Table Placeholder 29"/>
          <p:cNvSpPr>
            <a:spLocks noGrp="1"/>
          </p:cNvSpPr>
          <p:nvPr>
            <p:ph type="tbl" sz="quarter" idx="36"/>
          </p:nvPr>
        </p:nvSpPr>
        <p:spPr>
          <a:xfrm>
            <a:off x="987429" y="3330659"/>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1" name="Text Placeholder 2"/>
          <p:cNvSpPr>
            <a:spLocks noGrp="1"/>
          </p:cNvSpPr>
          <p:nvPr>
            <p:ph type="body" sz="quarter" idx="37"/>
          </p:nvPr>
        </p:nvSpPr>
        <p:spPr>
          <a:xfrm>
            <a:off x="1046699" y="3442222"/>
            <a:ext cx="5718173" cy="295649"/>
          </a:xfrm>
          <a:prstGeom prst="rect">
            <a:avLst/>
          </a:prstGeom>
        </p:spPr>
        <p:txBody>
          <a:bodyPr vert="horz"/>
          <a:lstStyle>
            <a:lvl1pPr marL="0" indent="0">
              <a:lnSpc>
                <a:spcPct val="60000"/>
              </a:lnSpc>
              <a:buNone/>
              <a:defRPr sz="1500" b="1">
                <a:solidFill>
                  <a:srgbClr val="C4CACD"/>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2" name="Text Placeholder 49"/>
          <p:cNvSpPr>
            <a:spLocks noGrp="1"/>
          </p:cNvSpPr>
          <p:nvPr>
            <p:ph type="body" sz="quarter" idx="38" hasCustomPrompt="1"/>
          </p:nvPr>
        </p:nvSpPr>
        <p:spPr>
          <a:xfrm>
            <a:off x="330200" y="3331009"/>
            <a:ext cx="540000" cy="405000"/>
          </a:xfrm>
          <a:prstGeom prst="rect">
            <a:avLst/>
          </a:prstGeom>
          <a:solidFill>
            <a:schemeClr val="tx2"/>
          </a:solidFill>
          <a:ln w="19050" cmpd="sng">
            <a:noFill/>
          </a:ln>
        </p:spPr>
        <p:txBody>
          <a:bodyPr vert="horz" anchor="ctr"/>
          <a:lstStyle>
            <a:lvl1pPr marL="0" indent="0" algn="ctr">
              <a:lnSpc>
                <a:spcPts val="2100"/>
              </a:lnSpc>
              <a:spcBef>
                <a:spcPts val="0"/>
              </a:spcBef>
              <a:buNone/>
              <a:defRPr sz="1800" b="1">
                <a:solidFill>
                  <a:srgbClr val="D8DCDE"/>
                </a:solidFill>
                <a:latin typeface="Arial" pitchFamily="34" charset="0"/>
                <a:cs typeface="Arial" pitchFamily="34" charset="0"/>
              </a:defRPr>
            </a:lvl1pPr>
          </a:lstStyle>
          <a:p>
            <a:pPr lvl="0"/>
            <a:r>
              <a:rPr lang="en-GB" noProof="0"/>
              <a:t>5</a:t>
            </a:r>
          </a:p>
        </p:txBody>
      </p:sp>
      <p:sp>
        <p:nvSpPr>
          <p:cNvPr id="74" name="Table Placeholder 29"/>
          <p:cNvSpPr>
            <a:spLocks noGrp="1"/>
          </p:cNvSpPr>
          <p:nvPr>
            <p:ph type="tbl" sz="quarter" idx="39"/>
          </p:nvPr>
        </p:nvSpPr>
        <p:spPr>
          <a:xfrm>
            <a:off x="987429" y="3846875"/>
            <a:ext cx="5976000" cy="405000"/>
          </a:xfrm>
          <a:prstGeom prst="rect">
            <a:avLst/>
          </a:prstGeom>
          <a:solidFill>
            <a:srgbClr val="D8DCDE"/>
          </a:solidFill>
        </p:spPr>
        <p:txBody>
          <a:bodyPr vert="horz"/>
          <a:lstStyle>
            <a:lvl1pPr marL="0" indent="0">
              <a:buNone/>
              <a:defRPr sz="100">
                <a:latin typeface="Arial" pitchFamily="34" charset="0"/>
                <a:cs typeface="Arial" pitchFamily="34" charset="0"/>
              </a:defRPr>
            </a:lvl1pPr>
          </a:lstStyle>
          <a:p>
            <a:endParaRPr lang="en-GB" noProof="0" dirty="0"/>
          </a:p>
        </p:txBody>
      </p:sp>
      <p:sp>
        <p:nvSpPr>
          <p:cNvPr id="75" name="Text Placeholder 2"/>
          <p:cNvSpPr>
            <a:spLocks noGrp="1"/>
          </p:cNvSpPr>
          <p:nvPr>
            <p:ph type="body" sz="quarter" idx="40"/>
          </p:nvPr>
        </p:nvSpPr>
        <p:spPr>
          <a:xfrm>
            <a:off x="1046699" y="3958439"/>
            <a:ext cx="5718173" cy="295649"/>
          </a:xfrm>
          <a:prstGeom prst="rect">
            <a:avLst/>
          </a:prstGeom>
        </p:spPr>
        <p:txBody>
          <a:bodyPr vert="horz"/>
          <a:lstStyle>
            <a:lvl1pPr marL="0" indent="0">
              <a:lnSpc>
                <a:spcPct val="60000"/>
              </a:lnSpc>
              <a:buNone/>
              <a:defRPr sz="1500" b="1">
                <a:solidFill>
                  <a:schemeClr val="tx2"/>
                </a:solidFill>
                <a:latin typeface="Arial" pitchFamily="34" charset="0"/>
                <a:cs typeface="Arial" pitchFamily="34" charset="0"/>
              </a:defRPr>
            </a:lvl1pPr>
            <a:lvl2pPr marL="342900" indent="0">
              <a:buNone/>
              <a:defRPr sz="1350" b="1"/>
            </a:lvl2pPr>
            <a:lvl3pPr marL="685800" indent="0">
              <a:buNone/>
              <a:defRPr sz="1350" b="1"/>
            </a:lvl3pPr>
            <a:lvl4pPr marL="1028700" indent="0">
              <a:buNone/>
              <a:defRPr sz="1350" b="1"/>
            </a:lvl4pPr>
            <a:lvl5pPr marL="1371600" indent="0">
              <a:buNone/>
              <a:defRPr sz="1350" b="1"/>
            </a:lvl5pPr>
          </a:lstStyle>
          <a:p>
            <a:pPr lvl="0"/>
            <a:endParaRPr lang="en-GB" noProof="0" dirty="0"/>
          </a:p>
        </p:txBody>
      </p:sp>
      <p:sp>
        <p:nvSpPr>
          <p:cNvPr id="76" name="Text Placeholder 49"/>
          <p:cNvSpPr>
            <a:spLocks noGrp="1"/>
          </p:cNvSpPr>
          <p:nvPr>
            <p:ph type="body" sz="quarter" idx="41" hasCustomPrompt="1"/>
          </p:nvPr>
        </p:nvSpPr>
        <p:spPr>
          <a:xfrm>
            <a:off x="330200" y="3847226"/>
            <a:ext cx="540000" cy="405000"/>
          </a:xfrm>
          <a:prstGeom prst="rect">
            <a:avLst/>
          </a:prstGeom>
          <a:solidFill>
            <a:srgbClr val="D8DCDE"/>
          </a:solidFill>
          <a:ln w="19050" cmpd="sng">
            <a:noFill/>
          </a:ln>
        </p:spPr>
        <p:txBody>
          <a:bodyPr vert="horz" anchor="ctr"/>
          <a:lstStyle>
            <a:lvl1pPr marL="0" indent="0" algn="ctr">
              <a:lnSpc>
                <a:spcPts val="2100"/>
              </a:lnSpc>
              <a:spcBef>
                <a:spcPts val="0"/>
              </a:spcBef>
              <a:buNone/>
              <a:defRPr sz="1800" b="1">
                <a:solidFill>
                  <a:schemeClr val="tx2"/>
                </a:solidFill>
                <a:latin typeface="Arial" pitchFamily="34" charset="0"/>
                <a:cs typeface="Arial" pitchFamily="34" charset="0"/>
              </a:defRPr>
            </a:lvl1pPr>
          </a:lstStyle>
          <a:p>
            <a:pPr lvl="0"/>
            <a:r>
              <a:rPr lang="en-GB" noProof="0"/>
              <a:t>6</a:t>
            </a:r>
          </a:p>
        </p:txBody>
      </p:sp>
      <p:sp>
        <p:nvSpPr>
          <p:cNvPr id="27"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navigation 6 title</a:t>
            </a:r>
          </a:p>
        </p:txBody>
      </p:sp>
      <p:sp>
        <p:nvSpPr>
          <p:cNvPr id="2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420840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9" name="Rectangle 8"/>
          <p:cNvSpPr>
            <a:spLocks noGrp="1" noChangeArrowheads="1"/>
          </p:cNvSpPr>
          <p:nvPr userDrawn="1"/>
        </p:nvSpPr>
        <p:spPr bwMode="auto">
          <a:xfrm>
            <a:off x="528758" y="3431381"/>
            <a:ext cx="2689225" cy="285750"/>
          </a:xfrm>
          <a:prstGeom prst="rect">
            <a:avLst/>
          </a:prstGeom>
          <a:noFill/>
          <a:ln w="9525">
            <a:noFill/>
            <a:miter lim="800000"/>
            <a:headEnd/>
            <a:tailEnd/>
          </a:ln>
          <a:effectLst/>
        </p:spPr>
        <p:txBody>
          <a:bodyPr anchor="b"/>
          <a:lstStyle/>
          <a:p>
            <a:r>
              <a:rPr lang="en-GB" sz="1400" b="1" dirty="0">
                <a:solidFill>
                  <a:schemeClr val="tx1"/>
                </a:solidFill>
                <a:latin typeface="Arial" pitchFamily="34" charset="0"/>
                <a:cs typeface="Arial" pitchFamily="34" charset="0"/>
              </a:rPr>
              <a:t>Confidentiality Notice </a:t>
            </a:r>
            <a:endParaRPr lang="en-GB" sz="2400" dirty="0">
              <a:solidFill>
                <a:schemeClr val="tx1"/>
              </a:solidFill>
              <a:latin typeface="Arial" pitchFamily="34" charset="0"/>
              <a:cs typeface="Arial" pitchFamily="34" charset="0"/>
            </a:endParaRPr>
          </a:p>
        </p:txBody>
      </p:sp>
      <p:sp>
        <p:nvSpPr>
          <p:cNvPr id="10" name="Rectangle 9"/>
          <p:cNvSpPr>
            <a:spLocks noGrp="1" noChangeArrowheads="1"/>
          </p:cNvSpPr>
          <p:nvPr userDrawn="1"/>
        </p:nvSpPr>
        <p:spPr bwMode="auto">
          <a:xfrm>
            <a:off x="541457" y="3717131"/>
            <a:ext cx="7440493" cy="648000"/>
          </a:xfrm>
          <a:prstGeom prst="rect">
            <a:avLst/>
          </a:prstGeom>
          <a:noFill/>
          <a:ln w="9525">
            <a:noFill/>
            <a:miter lim="800000"/>
            <a:headEnd/>
            <a:tailEnd/>
          </a:ln>
          <a:effectLst/>
        </p:spPr>
        <p:txBody>
          <a:bodyPr/>
          <a:lstStyle/>
          <a:p>
            <a:r>
              <a:rPr lang="en-GB" sz="900" noProof="0" dirty="0">
                <a:solidFill>
                  <a:schemeClr val="tx1"/>
                </a:solidFill>
                <a:latin typeface="+mn-lt"/>
                <a:cs typeface="Arial"/>
              </a:rPr>
              <a:t>This file is private and may contain confidential and proprietary information. If you have received this file in error, please notify us and remove </a:t>
            </a:r>
            <a:br>
              <a:rPr lang="en-GB" sz="900" noProof="0" dirty="0">
                <a:solidFill>
                  <a:schemeClr val="tx1"/>
                </a:solidFill>
                <a:latin typeface="+mn-lt"/>
                <a:cs typeface="Arial"/>
              </a:rPr>
            </a:br>
            <a:r>
              <a:rPr lang="en-GB" sz="900" noProof="0" dirty="0">
                <a:solidFill>
                  <a:schemeClr val="tx1"/>
                </a:solidFill>
                <a:latin typeface="+mn-lt"/>
                <a:cs typeface="Arial"/>
              </a:rPr>
              <a:t>it from your system and note that you must not copy, distribute or take any action in reliance on it. Any unauthorized use or disclosure of the contents of this file is not permitted and may be unlawful. AstraZeneca PLC, </a:t>
            </a:r>
            <a:r>
              <a:rPr lang="en-US" sz="900" kern="1200" dirty="0">
                <a:solidFill>
                  <a:schemeClr val="tx1"/>
                </a:solidFill>
                <a:latin typeface="+mn-lt"/>
                <a:ea typeface="+mn-ea"/>
                <a:cs typeface="Arial"/>
              </a:rPr>
              <a:t>1 Francis Crick Avenue</a:t>
            </a:r>
            <a:r>
              <a:rPr lang="en-US" sz="900" kern="1200" baseline="0" dirty="0">
                <a:solidFill>
                  <a:schemeClr val="tx1"/>
                </a:solidFill>
                <a:latin typeface="+mn-lt"/>
                <a:ea typeface="+mn-ea"/>
                <a:cs typeface="Arial"/>
              </a:rPr>
              <a:t>, </a:t>
            </a:r>
            <a:r>
              <a:rPr lang="en-US" sz="900" kern="1200" dirty="0">
                <a:solidFill>
                  <a:schemeClr val="tx1"/>
                </a:solidFill>
                <a:latin typeface="+mn-lt"/>
                <a:ea typeface="+mn-ea"/>
                <a:cs typeface="Arial"/>
              </a:rPr>
              <a:t>Cambridge Biomedical Campus, Cambridge, CB2 0AA</a:t>
            </a:r>
            <a:r>
              <a:rPr lang="en-GB" sz="900" noProof="0" dirty="0">
                <a:solidFill>
                  <a:schemeClr val="tx1"/>
                </a:solidFill>
                <a:latin typeface="+mn-lt"/>
                <a:cs typeface="Arial"/>
              </a:rPr>
              <a:t>, UK, T: +44(0)203 749 5000, www.astrazeneca.com</a:t>
            </a:r>
          </a:p>
        </p:txBody>
      </p:sp>
    </p:spTree>
    <p:extLst>
      <p:ext uri="{BB962C8B-B14F-4D97-AF65-F5344CB8AC3E}">
        <p14:creationId xmlns:p14="http://schemas.microsoft.com/office/powerpoint/2010/main" val="28615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 Content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32835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599" y="944100"/>
            <a:ext cx="8628927" cy="1618488"/>
          </a:xfrm>
          <a:prstGeom prst="rect">
            <a:avLst/>
          </a:prstGeom>
        </p:spPr>
        <p:txBody>
          <a:bodyPr/>
          <a:lstStyle>
            <a:lvl1pPr marL="180000" indent="-180000">
              <a:lnSpc>
                <a:spcPct val="100000"/>
              </a:lnSpc>
              <a:spcBef>
                <a:spcPts val="0"/>
              </a:spcBef>
              <a:spcAft>
                <a:spcPts val="600"/>
              </a:spcAft>
              <a:buClr>
                <a:schemeClr val="tx2"/>
              </a:buClr>
              <a:buFont typeface="Arial" pitchFamily="34" charset="0"/>
              <a:buChar char="•"/>
              <a:defRPr sz="1700">
                <a:solidFill>
                  <a:schemeClr val="tx1"/>
                </a:solidFill>
                <a:latin typeface="Arial" pitchFamily="34" charset="0"/>
                <a:cs typeface="Arial" pitchFamily="34" charset="0"/>
              </a:defRPr>
            </a:lvl1pPr>
            <a:lvl2pPr marL="540000" indent="-180000">
              <a:lnSpc>
                <a:spcPct val="100000"/>
              </a:lnSpc>
              <a:spcBef>
                <a:spcPts val="0"/>
              </a:spcBef>
              <a:spcAft>
                <a:spcPts val="600"/>
              </a:spcAft>
              <a:defRPr sz="15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8" name="Text Placeholder 7">
            <a:extLst>
              <a:ext uri="{FF2B5EF4-FFF2-40B4-BE49-F238E27FC236}">
                <a16:creationId xmlns:a16="http://schemas.microsoft.com/office/drawing/2014/main" id="{17378C36-0FB5-4946-A509-EA00CD9F928A}"/>
              </a:ext>
            </a:extLst>
          </p:cNvPr>
          <p:cNvSpPr>
            <a:spLocks noGrp="1"/>
          </p:cNvSpPr>
          <p:nvPr>
            <p:ph type="body" sz="quarter" idx="17"/>
          </p:nvPr>
        </p:nvSpPr>
        <p:spPr>
          <a:xfrm>
            <a:off x="573864" y="4817755"/>
            <a:ext cx="8292323" cy="303212"/>
          </a:xfrm>
          <a:prstGeom prst="rect">
            <a:avLst/>
          </a:prstGeom>
        </p:spPr>
        <p:txBody>
          <a:bodyPr anchor="b"/>
          <a:lstStyle>
            <a:lvl1pPr marL="0" indent="0">
              <a:spcBef>
                <a:spcPts val="0"/>
              </a:spcBef>
              <a:buNone/>
              <a:defRPr sz="800"/>
            </a:lvl1pPr>
            <a:lvl2pPr>
              <a:defRPr sz="1000"/>
            </a:lvl2pPr>
            <a:lvl3pPr>
              <a:defRPr sz="1000"/>
            </a:lvl3pPr>
            <a:lvl4pPr>
              <a:defRPr sz="1000"/>
            </a:lvl4pPr>
            <a:lvl5pPr>
              <a:defRPr sz="1000"/>
            </a:lvl5pPr>
          </a:lstStyle>
          <a:p>
            <a:pPr lvl="0"/>
            <a:r>
              <a:rPr lang="en-US" dirty="0"/>
              <a:t>Click to edit Master text styles</a:t>
            </a:r>
          </a:p>
        </p:txBody>
      </p:sp>
    </p:spTree>
    <p:extLst>
      <p:ext uri="{BB962C8B-B14F-4D97-AF65-F5344CB8AC3E}">
        <p14:creationId xmlns:p14="http://schemas.microsoft.com/office/powerpoint/2010/main" val="366425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tDNA">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3" name="Picture 2" descr="DNA_Inside_Blood_Vessel_10K_AD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6" name="Picture 15"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14993838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ullet Content 1 with Subtitle">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6" name="Subtitle 2"/>
          <p:cNvSpPr>
            <a:spLocks noGrp="1"/>
          </p:cNvSpPr>
          <p:nvPr>
            <p:ph type="subTitle" idx="10" hasCustomPrompt="1"/>
          </p:nvPr>
        </p:nvSpPr>
        <p:spPr>
          <a:xfrm>
            <a:off x="237061" y="526851"/>
            <a:ext cx="8765651" cy="324000"/>
          </a:xfrm>
          <a:prstGeom prst="rect">
            <a:avLst/>
          </a:prstGeom>
        </p:spPr>
        <p:txBody>
          <a:bodyPr/>
          <a:lstStyle>
            <a:lvl1pPr marL="0" indent="0" algn="l">
              <a:lnSpc>
                <a:spcPts val="2250"/>
              </a:lnSpc>
              <a:spcBef>
                <a:spcPts val="0"/>
              </a:spcBef>
              <a:buNone/>
              <a:defRPr sz="2400">
                <a:solidFill>
                  <a:schemeClr val="tx2"/>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a:t>Click to add subtitle</a:t>
            </a:r>
          </a:p>
        </p:txBody>
      </p:sp>
      <p:sp>
        <p:nvSpPr>
          <p:cNvPr id="10"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6" hasCustomPrompt="1"/>
          </p:nvPr>
        </p:nvSpPr>
        <p:spPr>
          <a:xfrm>
            <a:off x="237600" y="1234440"/>
            <a:ext cx="7056000" cy="1618488"/>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149016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dy Only 1">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6" name="Text Placeholder 3"/>
          <p:cNvSpPr>
            <a:spLocks noGrp="1"/>
          </p:cNvSpPr>
          <p:nvPr>
            <p:ph type="body" sz="quarter" idx="11"/>
          </p:nvPr>
        </p:nvSpPr>
        <p:spPr>
          <a:xfrm>
            <a:off x="237600" y="1237974"/>
            <a:ext cx="705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9"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744746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dy and Content 1">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36537" y="1240295"/>
            <a:ext cx="7056000" cy="1620000"/>
          </a:xfrm>
          <a:prstGeom prst="rect">
            <a:avLst/>
          </a:prstGeom>
        </p:spPr>
        <p:txBody>
          <a:bodyPr vert="horz"/>
          <a:lstStyle>
            <a:lvl1pPr marL="0" marR="0" indent="0" algn="l" defTabSz="685800" rtl="0" eaLnBrk="1" fontAlgn="base" latinLnBrk="0" hangingPunct="1">
              <a:lnSpc>
                <a:spcPct val="100000"/>
              </a:lnSpc>
              <a:spcBef>
                <a:spcPct val="0"/>
              </a:spcBef>
              <a:spcAft>
                <a:spcPct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5" name="Title 8"/>
          <p:cNvSpPr>
            <a:spLocks noGrp="1"/>
          </p:cNvSpPr>
          <p:nvPr>
            <p:ph type="title" hasCustomPrompt="1"/>
          </p:nvPr>
        </p:nvSpPr>
        <p:spPr>
          <a:xfrm>
            <a:off x="237062" y="202235"/>
            <a:ext cx="8765651" cy="3105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8"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7" name="Content Placeholder 2"/>
          <p:cNvSpPr>
            <a:spLocks noGrp="1"/>
          </p:cNvSpPr>
          <p:nvPr>
            <p:ph idx="15" hasCustomPrompt="1"/>
          </p:nvPr>
        </p:nvSpPr>
        <p:spPr>
          <a:xfrm>
            <a:off x="237600" y="2905963"/>
            <a:ext cx="705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4093253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dy 1 with Content 2">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a:lnSpc>
                <a:spcPts val="2250"/>
              </a:lnSpc>
              <a:defRPr sz="2400" b="1" baseline="0">
                <a:solidFill>
                  <a:schemeClr val="tx2"/>
                </a:solidFill>
                <a:latin typeface="Arial" pitchFamily="34" charset="0"/>
                <a:cs typeface="Arial" pitchFamily="34" charset="0"/>
              </a:defRPr>
            </a:lvl1pPr>
          </a:lstStyle>
          <a:p>
            <a:r>
              <a:rPr lang="en-GB" noProof="0" dirty="0"/>
              <a:t>Click to add title</a:t>
            </a:r>
          </a:p>
        </p:txBody>
      </p:sp>
      <p:sp>
        <p:nvSpPr>
          <p:cNvPr id="9" name="Content Placeholder 2"/>
          <p:cNvSpPr>
            <a:spLocks noGrp="1"/>
          </p:cNvSpPr>
          <p:nvPr>
            <p:ph idx="14"/>
          </p:nvPr>
        </p:nvSpPr>
        <p:spPr>
          <a:xfrm>
            <a:off x="237600" y="1234440"/>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2"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3" name="Content Placeholder 2"/>
          <p:cNvSpPr>
            <a:spLocks noGrp="1"/>
          </p:cNvSpPr>
          <p:nvPr>
            <p:ph idx="13" hasCustomPrompt="1"/>
          </p:nvPr>
        </p:nvSpPr>
        <p:spPr>
          <a:xfrm>
            <a:off x="237062"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4" name="Content Placeholder 2"/>
          <p:cNvSpPr>
            <a:spLocks noGrp="1"/>
          </p:cNvSpPr>
          <p:nvPr>
            <p:ph idx="17" hasCustomPrompt="1"/>
          </p:nvPr>
        </p:nvSpPr>
        <p:spPr>
          <a:xfrm>
            <a:off x="4680000" y="2905963"/>
            <a:ext cx="4086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668966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dy 1 with Content 3">
    <p:spTree>
      <p:nvGrpSpPr>
        <p:cNvPr id="1" name=""/>
        <p:cNvGrpSpPr/>
        <p:nvPr/>
      </p:nvGrpSpPr>
      <p:grpSpPr>
        <a:xfrm>
          <a:off x="0" y="0"/>
          <a:ext cx="0" cy="0"/>
          <a:chOff x="0" y="0"/>
          <a:chExt cx="0" cy="0"/>
        </a:xfrm>
      </p:grpSpPr>
      <p:sp>
        <p:nvSpPr>
          <p:cNvPr id="5"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Content Placeholder 2"/>
          <p:cNvSpPr>
            <a:spLocks noGrp="1"/>
          </p:cNvSpPr>
          <p:nvPr>
            <p:ph idx="14"/>
          </p:nvPr>
        </p:nvSpPr>
        <p:spPr>
          <a:xfrm>
            <a:off x="237600" y="1238536"/>
            <a:ext cx="7056000" cy="1620000"/>
          </a:xfrm>
          <a:prstGeom prst="rect">
            <a:avLst/>
          </a:prstGeom>
        </p:spPr>
        <p:txBody>
          <a:bodyPr/>
          <a:lstStyle>
            <a:lvl1pPr marL="0" indent="0">
              <a:lnSpc>
                <a:spcPct val="100000"/>
              </a:lnSpc>
              <a:spcBef>
                <a:spcPts val="0"/>
              </a:spcBef>
              <a:buClr>
                <a:srgbClr val="830051"/>
              </a:buClr>
              <a:buFont typeface="Arial" pitchFamily="34" charset="0"/>
              <a:buNone/>
              <a:defRPr sz="1800">
                <a:solidFill>
                  <a:schemeClr val="tx1"/>
                </a:solidFill>
                <a:latin typeface="Arial" pitchFamily="34" charset="0"/>
                <a:cs typeface="Arial" pitchFamily="34" charset="0"/>
              </a:defRPr>
            </a:lvl1pPr>
            <a:lvl2pPr marL="405000" indent="-135000">
              <a:lnSpc>
                <a:spcPct val="100000"/>
              </a:lnSpc>
              <a:spcBef>
                <a:spcPts val="0"/>
              </a:spcBef>
              <a:buNone/>
              <a:defRPr sz="135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Click to edit Master text styles</a:t>
            </a:r>
          </a:p>
        </p:txBody>
      </p:sp>
      <p:sp>
        <p:nvSpPr>
          <p:cNvPr id="13"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Content Placeholder 2"/>
          <p:cNvSpPr>
            <a:spLocks noGrp="1"/>
          </p:cNvSpPr>
          <p:nvPr>
            <p:ph idx="18" hasCustomPrompt="1"/>
          </p:nvPr>
        </p:nvSpPr>
        <p:spPr>
          <a:xfrm>
            <a:off x="237600" y="2903515"/>
            <a:ext cx="2664000" cy="1444752"/>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5" name="Content Placeholder 2"/>
          <p:cNvSpPr>
            <a:spLocks noGrp="1"/>
          </p:cNvSpPr>
          <p:nvPr>
            <p:ph idx="16" hasCustomPrompt="1"/>
          </p:nvPr>
        </p:nvSpPr>
        <p:spPr>
          <a:xfrm>
            <a:off x="3250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
        <p:nvSpPr>
          <p:cNvPr id="16" name="Content Placeholder 2"/>
          <p:cNvSpPr>
            <a:spLocks noGrp="1"/>
          </p:cNvSpPr>
          <p:nvPr>
            <p:ph idx="17" hasCustomPrompt="1"/>
          </p:nvPr>
        </p:nvSpPr>
        <p:spPr>
          <a:xfrm>
            <a:off x="6274223" y="2908267"/>
            <a:ext cx="2664000" cy="1440000"/>
          </a:xfrm>
          <a:prstGeom prst="rect">
            <a:avLst/>
          </a:prstGeom>
        </p:spPr>
        <p:txBody>
          <a:bodyPr/>
          <a:lstStyle>
            <a:lvl1pPr marL="135000" indent="-135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405000" indent="-135000">
              <a:lnSpc>
                <a:spcPct val="100000"/>
              </a:lnSpc>
              <a:spcBef>
                <a:spcPts val="0"/>
              </a:spcBef>
              <a:defRPr sz="14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p:txBody>
      </p:sp>
    </p:spTree>
    <p:extLst>
      <p:ext uri="{BB962C8B-B14F-4D97-AF65-F5344CB8AC3E}">
        <p14:creationId xmlns:p14="http://schemas.microsoft.com/office/powerpoint/2010/main" val="13960160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dy Only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40295"/>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4" name="Text Placeholder 3"/>
          <p:cNvSpPr>
            <a:spLocks noGrp="1"/>
          </p:cNvSpPr>
          <p:nvPr>
            <p:ph type="body" sz="quarter" idx="12"/>
          </p:nvPr>
        </p:nvSpPr>
        <p:spPr>
          <a:xfrm>
            <a:off x="4680000" y="1240295"/>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23784015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ody and Content Right 1">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38032"/>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10"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Content Placeholder 2"/>
          <p:cNvSpPr>
            <a:spLocks noGrp="1"/>
          </p:cNvSpPr>
          <p:nvPr>
            <p:ph idx="15" hasCustomPrompt="1"/>
          </p:nvPr>
        </p:nvSpPr>
        <p:spPr>
          <a:xfrm>
            <a:off x="4680000" y="1234440"/>
            <a:ext cx="4086000" cy="1618488"/>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290758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ody and Content Right 2">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240295"/>
            <a:ext cx="4086000" cy="1620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11"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Content Placeholder 2"/>
          <p:cNvSpPr>
            <a:spLocks noGrp="1"/>
          </p:cNvSpPr>
          <p:nvPr>
            <p:ph idx="17" hasCustomPrompt="1"/>
          </p:nvPr>
        </p:nvSpPr>
        <p:spPr>
          <a:xfrm>
            <a:off x="4678499" y="2725591"/>
            <a:ext cx="4086000" cy="1618488"/>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9" name="Content Placeholder 2"/>
          <p:cNvSpPr>
            <a:spLocks noGrp="1"/>
          </p:cNvSpPr>
          <p:nvPr>
            <p:ph idx="16" hasCustomPrompt="1"/>
          </p:nvPr>
        </p:nvSpPr>
        <p:spPr>
          <a:xfrm>
            <a:off x="4680000" y="1234440"/>
            <a:ext cx="4086000" cy="1371600"/>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11441628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6"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8"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1" name="Content Placeholder 2"/>
          <p:cNvSpPr>
            <a:spLocks noGrp="1"/>
          </p:cNvSpPr>
          <p:nvPr>
            <p:ph idx="16" hasCustomPrompt="1"/>
          </p:nvPr>
        </p:nvSpPr>
        <p:spPr>
          <a:xfrm>
            <a:off x="237061" y="1234440"/>
            <a:ext cx="4086000" cy="1618488"/>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2" name="Content Placeholder 2"/>
          <p:cNvSpPr>
            <a:spLocks noGrp="1"/>
          </p:cNvSpPr>
          <p:nvPr>
            <p:ph idx="17" hasCustomPrompt="1"/>
          </p:nvPr>
        </p:nvSpPr>
        <p:spPr>
          <a:xfrm>
            <a:off x="4680000" y="1234440"/>
            <a:ext cx="4086000" cy="1618488"/>
          </a:xfrm>
          <a:prstGeom prst="rect">
            <a:avLst/>
          </a:prstGeom>
        </p:spPr>
        <p:txBody>
          <a:bodyPr/>
          <a:lstStyle>
            <a:lvl1pPr marL="180000" indent="-180000">
              <a:lnSpc>
                <a:spcPct val="100000"/>
              </a:lnSpc>
              <a:spcBef>
                <a:spcPts val="0"/>
              </a:spcBef>
              <a:buClr>
                <a:schemeClr val="tx2"/>
              </a:buClr>
              <a:buFont typeface="Arial" pitchFamily="34" charset="0"/>
              <a:buChar char="•"/>
              <a:defRPr sz="1800">
                <a:solidFill>
                  <a:schemeClr val="tx1"/>
                </a:solidFill>
                <a:latin typeface="Arial" pitchFamily="34" charset="0"/>
                <a:cs typeface="Arial" pitchFamily="34" charset="0"/>
              </a:defRPr>
            </a:lvl1pPr>
            <a:lvl2pPr marL="540000" indent="-180000">
              <a:lnSpc>
                <a:spcPct val="100000"/>
              </a:lnSpc>
              <a:spcBef>
                <a:spcPts val="0"/>
              </a:spcBef>
              <a:defRPr sz="18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37108716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riple Headings with Triple Content">
    <p:spTree>
      <p:nvGrpSpPr>
        <p:cNvPr id="1" name=""/>
        <p:cNvGrpSpPr/>
        <p:nvPr/>
      </p:nvGrpSpPr>
      <p:grpSpPr>
        <a:xfrm>
          <a:off x="0" y="0"/>
          <a:ext cx="0" cy="0"/>
          <a:chOff x="0" y="0"/>
          <a:chExt cx="0" cy="0"/>
        </a:xfrm>
      </p:grpSpPr>
      <p:sp>
        <p:nvSpPr>
          <p:cNvPr id="7" name="Text Placeholder 3"/>
          <p:cNvSpPr>
            <a:spLocks noGrp="1"/>
          </p:cNvSpPr>
          <p:nvPr>
            <p:ph type="body" sz="quarter" idx="11"/>
          </p:nvPr>
        </p:nvSpPr>
        <p:spPr>
          <a:xfrm>
            <a:off x="237600" y="13138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8" name="Text Placeholder 3"/>
          <p:cNvSpPr>
            <a:spLocks noGrp="1"/>
          </p:cNvSpPr>
          <p:nvPr>
            <p:ph type="body" sz="quarter" idx="12"/>
          </p:nvPr>
        </p:nvSpPr>
        <p:spPr>
          <a:xfrm>
            <a:off x="6264000" y="13138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3" name="Text Placeholder 3"/>
          <p:cNvSpPr>
            <a:spLocks noGrp="1"/>
          </p:cNvSpPr>
          <p:nvPr>
            <p:ph type="body" sz="quarter" idx="13"/>
          </p:nvPr>
        </p:nvSpPr>
        <p:spPr>
          <a:xfrm>
            <a:off x="3240000" y="1313891"/>
            <a:ext cx="2664000" cy="702000"/>
          </a:xfrm>
          <a:prstGeom prst="rect">
            <a:avLst/>
          </a:prstGeom>
        </p:spPr>
        <p:txBody>
          <a:bodyPr vert="horz"/>
          <a:lstStyle>
            <a:lvl1pPr marL="0" indent="0" algn="l">
              <a:spcBef>
                <a:spcPts val="0"/>
              </a:spcBef>
              <a:buNone/>
              <a:defRPr sz="1200" b="1"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16"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14" name="Content Placeholder 2"/>
          <p:cNvSpPr>
            <a:spLocks noGrp="1"/>
          </p:cNvSpPr>
          <p:nvPr>
            <p:ph idx="17" hasCustomPrompt="1"/>
          </p:nvPr>
        </p:nvSpPr>
        <p:spPr>
          <a:xfrm>
            <a:off x="237600"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7" name="Content Placeholder 2"/>
          <p:cNvSpPr>
            <a:spLocks noGrp="1"/>
          </p:cNvSpPr>
          <p:nvPr>
            <p:ph idx="18" hasCustomPrompt="1"/>
          </p:nvPr>
        </p:nvSpPr>
        <p:spPr>
          <a:xfrm>
            <a:off x="3250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18" name="Content Placeholder 2"/>
          <p:cNvSpPr>
            <a:spLocks noGrp="1"/>
          </p:cNvSpPr>
          <p:nvPr>
            <p:ph idx="19" hasCustomPrompt="1"/>
          </p:nvPr>
        </p:nvSpPr>
        <p:spPr>
          <a:xfrm>
            <a:off x="6274223" y="2072820"/>
            <a:ext cx="2664000" cy="2015968"/>
          </a:xfrm>
          <a:prstGeom prst="rect">
            <a:avLst/>
          </a:prstGeom>
        </p:spPr>
        <p:txBody>
          <a:bodyPr/>
          <a:lstStyle>
            <a:lvl1pPr marL="180000" indent="-180000">
              <a:lnSpc>
                <a:spcPct val="100000"/>
              </a:lnSpc>
              <a:spcBef>
                <a:spcPts val="0"/>
              </a:spcBef>
              <a:buClr>
                <a:schemeClr val="tx2"/>
              </a:buClr>
              <a:buFont typeface="Arial" pitchFamily="34" charset="0"/>
              <a:buChar char="•"/>
              <a:defRPr sz="1400">
                <a:solidFill>
                  <a:schemeClr val="tx1"/>
                </a:solidFill>
                <a:latin typeface="Arial" pitchFamily="34" charset="0"/>
                <a:cs typeface="Arial" pitchFamily="34" charset="0"/>
              </a:defRPr>
            </a:lvl1pPr>
            <a:lvl2pPr marL="540000" indent="-180000">
              <a:lnSpc>
                <a:spcPct val="100000"/>
              </a:lnSpc>
              <a:spcBef>
                <a:spcPts val="0"/>
              </a:spcBef>
              <a:defRPr sz="1400" baseline="0">
                <a:solidFill>
                  <a:schemeClr val="tx1"/>
                </a:solidFill>
                <a:latin typeface="Arial" pitchFamily="34" charset="0"/>
                <a:cs typeface="Arial" pitchFamily="34" charset="0"/>
              </a:defRPr>
            </a:lvl2pPr>
            <a:lvl3pPr>
              <a:defRPr sz="1400" baseline="0">
                <a:latin typeface="Arial" pitchFamily="34" charset="0"/>
                <a:cs typeface="Arial" pitchFamily="34" charset="0"/>
              </a:defRPr>
            </a:lvl3pPr>
            <a:lvl4pPr marL="622800" indent="-180000">
              <a:defRPr sz="1400">
                <a:latin typeface="Arial" pitchFamily="34" charset="0"/>
                <a:cs typeface="Arial" pitchFamily="34" charset="0"/>
              </a:defRPr>
            </a:lvl4pPr>
            <a:lvl5pPr marL="622800">
              <a:defRPr sz="140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Tree>
    <p:extLst>
      <p:ext uri="{BB962C8B-B14F-4D97-AF65-F5344CB8AC3E}">
        <p14:creationId xmlns:p14="http://schemas.microsoft.com/office/powerpoint/2010/main" val="2196176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scovery Sciences">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2" name="Picture 1" descr="CRISPR_technology_for_genome_editing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6957" y="2876550"/>
            <a:ext cx="8856000" cy="2125664"/>
          </a:xfrm>
          <a:prstGeom prst="rect">
            <a:avLst/>
          </a:prstGeom>
        </p:spPr>
      </p:pic>
      <p:sp>
        <p:nvSpPr>
          <p:cNvPr id="10"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1"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2"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3"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6" name="Picture 15"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12871335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ody and Picture Right 1">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38116"/>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2835988"/>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3"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2667264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dy and Picture Right 2">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237600" y="1240100"/>
            <a:ext cx="4086000" cy="702000"/>
          </a:xfrm>
          <a:prstGeom prst="rect">
            <a:avLst/>
          </a:prstGeom>
        </p:spPr>
        <p:txBody>
          <a:bodyPr vert="horz"/>
          <a:lstStyle>
            <a:lvl1pPr marL="0" indent="0" algn="l">
              <a:spcBef>
                <a:spcPts val="0"/>
              </a:spcBef>
              <a:buNone/>
              <a:defRPr sz="1800" baseline="0">
                <a:solidFill>
                  <a:schemeClr val="tx1"/>
                </a:solidFill>
                <a:latin typeface="Arial" pitchFamily="34" charset="0"/>
                <a:cs typeface="Arial" pitchFamily="34" charset="0"/>
              </a:defRPr>
            </a:lvl1pPr>
            <a:lvl2pPr marL="342900" indent="0" algn="l">
              <a:buNone/>
              <a:defRPr sz="1050"/>
            </a:lvl2pPr>
            <a:lvl3pPr marL="685800" indent="0" algn="l">
              <a:buNone/>
              <a:defRPr sz="1050"/>
            </a:lvl3pPr>
            <a:lvl4pPr marL="1028700" indent="0" algn="l">
              <a:buNone/>
              <a:defRPr sz="1050"/>
            </a:lvl4pPr>
            <a:lvl5pPr marL="1371600" indent="0" algn="l">
              <a:buNone/>
              <a:defRPr sz="1050"/>
            </a:lvl5pPr>
          </a:lstStyle>
          <a:p>
            <a:pPr lvl="0"/>
            <a:r>
              <a:rPr lang="en-GB" noProof="0" dirty="0"/>
              <a:t>Click to edit Master text styles</a:t>
            </a:r>
          </a:p>
        </p:txBody>
      </p:sp>
      <p:sp>
        <p:nvSpPr>
          <p:cNvPr id="19" name="Picture Placeholder 16"/>
          <p:cNvSpPr>
            <a:spLocks noGrp="1"/>
          </p:cNvSpPr>
          <p:nvPr>
            <p:ph type="pic" sz="quarter" idx="14"/>
          </p:nvPr>
        </p:nvSpPr>
        <p:spPr>
          <a:xfrm>
            <a:off x="4680000" y="1252800"/>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20" name="Picture Placeholder 16"/>
          <p:cNvSpPr>
            <a:spLocks noGrp="1"/>
          </p:cNvSpPr>
          <p:nvPr>
            <p:ph type="pic" sz="quarter" idx="15"/>
          </p:nvPr>
        </p:nvSpPr>
        <p:spPr>
          <a:xfrm>
            <a:off x="4680000" y="2904253"/>
            <a:ext cx="4086000" cy="1485000"/>
          </a:xfrm>
          <a:prstGeom prst="rect">
            <a:avLst/>
          </a:prstGeom>
        </p:spPr>
        <p:txBody>
          <a:bodyPr vert="horz" lIns="0" tIns="0" rIns="0" bIns="0" anchor="ctr" anchorCtr="0"/>
          <a:lstStyle>
            <a:lvl1pPr marL="0" indent="0" algn="ctr">
              <a:spcBef>
                <a:spcPts val="0"/>
              </a:spcBef>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9"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8"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7267901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dy and Picture Lower 1">
    <p:spTree>
      <p:nvGrpSpPr>
        <p:cNvPr id="1" name=""/>
        <p:cNvGrpSpPr/>
        <p:nvPr/>
      </p:nvGrpSpPr>
      <p:grpSpPr>
        <a:xfrm>
          <a:off x="0" y="0"/>
          <a:ext cx="0" cy="0"/>
          <a:chOff x="0" y="0"/>
          <a:chExt cx="0" cy="0"/>
        </a:xfrm>
      </p:grpSpPr>
      <p:sp>
        <p:nvSpPr>
          <p:cNvPr id="22" name="Picture Placeholder 16"/>
          <p:cNvSpPr>
            <a:spLocks noGrp="1"/>
          </p:cNvSpPr>
          <p:nvPr>
            <p:ph type="pic" sz="quarter" idx="16"/>
          </p:nvPr>
        </p:nvSpPr>
        <p:spPr>
          <a:xfrm>
            <a:off x="327600" y="2761500"/>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37467"/>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8" name="Picture 7" descr="ACERTA_RGB_H_COL.png"/>
          <p:cNvPicPr>
            <a:picLocks noChangeAspect="1"/>
          </p:cNvPicPr>
          <p:nvPr userDrawn="1"/>
        </p:nvPicPr>
        <p:blipFill rotWithShape="1">
          <a:blip r:embed="rId2">
            <a:extLst>
              <a:ext uri="{28A0092B-C50C-407E-A947-70E740481C1C}">
                <a14:useLocalDpi xmlns:a14="http://schemas.microsoft.com/office/drawing/2010/main" val="0"/>
              </a:ext>
            </a:extLst>
          </a:blip>
          <a:srcRect r="84279"/>
          <a:stretch/>
        </p:blipFill>
        <p:spPr>
          <a:xfrm>
            <a:off x="7854690" y="4674254"/>
            <a:ext cx="367877" cy="241728"/>
          </a:xfrm>
          <a:prstGeom prst="rect">
            <a:avLst/>
          </a:prstGeom>
        </p:spPr>
      </p:pic>
    </p:spTree>
    <p:extLst>
      <p:ext uri="{BB962C8B-B14F-4D97-AF65-F5344CB8AC3E}">
        <p14:creationId xmlns:p14="http://schemas.microsoft.com/office/powerpoint/2010/main" val="38323855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ody and Picture Lower 2">
    <p:spTree>
      <p:nvGrpSpPr>
        <p:cNvPr id="1" name=""/>
        <p:cNvGrpSpPr/>
        <p:nvPr/>
      </p:nvGrpSpPr>
      <p:grpSpPr>
        <a:xfrm>
          <a:off x="0" y="0"/>
          <a:ext cx="0" cy="0"/>
          <a:chOff x="0" y="0"/>
          <a:chExt cx="0" cy="0"/>
        </a:xfrm>
      </p:grpSpPr>
      <p:sp>
        <p:nvSpPr>
          <p:cNvPr id="21" name="Picture Placeholder 16"/>
          <p:cNvSpPr>
            <a:spLocks noGrp="1"/>
          </p:cNvSpPr>
          <p:nvPr>
            <p:ph type="pic" sz="quarter" idx="15"/>
          </p:nvPr>
        </p:nvSpPr>
        <p:spPr>
          <a:xfrm>
            <a:off x="4618800" y="2761500"/>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7" name="Text Placeholder 2"/>
          <p:cNvSpPr>
            <a:spLocks noGrp="1"/>
          </p:cNvSpPr>
          <p:nvPr>
            <p:ph type="body" sz="quarter" idx="13"/>
          </p:nvPr>
        </p:nvSpPr>
        <p:spPr>
          <a:xfrm>
            <a:off x="236537" y="1242116"/>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7"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
        <p:nvSpPr>
          <p:cNvPr id="8" name="Picture Placeholder 16"/>
          <p:cNvSpPr>
            <a:spLocks noGrp="1"/>
          </p:cNvSpPr>
          <p:nvPr>
            <p:ph type="pic" sz="quarter" idx="16"/>
          </p:nvPr>
        </p:nvSpPr>
        <p:spPr>
          <a:xfrm>
            <a:off x="331995" y="2761500"/>
            <a:ext cx="414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pic>
        <p:nvPicPr>
          <p:cNvPr id="9" name="Picture 8" descr="ACERTA_RGB_H_COL.png"/>
          <p:cNvPicPr>
            <a:picLocks noChangeAspect="1"/>
          </p:cNvPicPr>
          <p:nvPr userDrawn="1"/>
        </p:nvPicPr>
        <p:blipFill rotWithShape="1">
          <a:blip r:embed="rId2">
            <a:extLst>
              <a:ext uri="{28A0092B-C50C-407E-A947-70E740481C1C}">
                <a14:useLocalDpi xmlns:a14="http://schemas.microsoft.com/office/drawing/2010/main" val="0"/>
              </a:ext>
            </a:extLst>
          </a:blip>
          <a:srcRect r="84279"/>
          <a:stretch/>
        </p:blipFill>
        <p:spPr>
          <a:xfrm>
            <a:off x="7854690" y="4674254"/>
            <a:ext cx="367877" cy="241728"/>
          </a:xfrm>
          <a:prstGeom prst="rect">
            <a:avLst/>
          </a:prstGeom>
        </p:spPr>
      </p:pic>
    </p:spTree>
    <p:extLst>
      <p:ext uri="{BB962C8B-B14F-4D97-AF65-F5344CB8AC3E}">
        <p14:creationId xmlns:p14="http://schemas.microsoft.com/office/powerpoint/2010/main" val="15673449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ody and Picture Lower 3">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327600" y="2761500"/>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8" name="Picture Placeholder 16"/>
          <p:cNvSpPr>
            <a:spLocks noGrp="1"/>
          </p:cNvSpPr>
          <p:nvPr>
            <p:ph type="pic" sz="quarter" idx="15"/>
          </p:nvPr>
        </p:nvSpPr>
        <p:spPr>
          <a:xfrm>
            <a:off x="3201023" y="2761500"/>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19" name="Picture Placeholder 16"/>
          <p:cNvSpPr>
            <a:spLocks noGrp="1"/>
          </p:cNvSpPr>
          <p:nvPr>
            <p:ph type="pic" sz="quarter" idx="16"/>
          </p:nvPr>
        </p:nvSpPr>
        <p:spPr>
          <a:xfrm>
            <a:off x="6067748" y="2761500"/>
            <a:ext cx="2700000" cy="1620000"/>
          </a:xfrm>
          <a:prstGeom prst="rect">
            <a:avLst/>
          </a:prstGeom>
        </p:spPr>
        <p:txBody>
          <a:bodyPr vert="horz" lIns="0" tIns="0" rIns="0" bIns="0" anchor="ctr" anchorCtr="0"/>
          <a:lstStyle>
            <a:lvl1pPr marL="0" indent="0" algn="ctr">
              <a:lnSpc>
                <a:spcPct val="100000"/>
              </a:lnSpc>
              <a:spcBef>
                <a:spcPts val="0"/>
              </a:spcBef>
              <a:spcAft>
                <a:spcPts val="0"/>
              </a:spcAft>
              <a:buNone/>
              <a:defRPr sz="1050" baseline="0">
                <a:solidFill>
                  <a:schemeClr val="tx1"/>
                </a:solidFill>
                <a:latin typeface="Arial" pitchFamily="34" charset="0"/>
                <a:cs typeface="Arial" pitchFamily="34" charset="0"/>
              </a:defRPr>
            </a:lvl1pPr>
          </a:lstStyle>
          <a:p>
            <a:r>
              <a:rPr lang="en-GB" noProof="0" dirty="0"/>
              <a:t>Click icon to add picture</a:t>
            </a:r>
          </a:p>
        </p:txBody>
      </p:sp>
      <p:sp>
        <p:nvSpPr>
          <p:cNvPr id="21" name="Text Placeholder 2"/>
          <p:cNvSpPr>
            <a:spLocks noGrp="1"/>
          </p:cNvSpPr>
          <p:nvPr>
            <p:ph type="body" sz="quarter" idx="13"/>
          </p:nvPr>
        </p:nvSpPr>
        <p:spPr>
          <a:xfrm>
            <a:off x="236537" y="1237471"/>
            <a:ext cx="7056000" cy="1440000"/>
          </a:xfrm>
          <a:prstGeom prst="rect">
            <a:avLst/>
          </a:prstGeom>
        </p:spPr>
        <p:txBody>
          <a:bodyPr vert="horz"/>
          <a:lstStyle>
            <a:lvl1pPr marL="0" marR="0" indent="0" algn="l" defTabSz="685800" rtl="0" eaLnBrk="1" fontAlgn="base" latinLnBrk="0" hangingPunct="1">
              <a:lnSpc>
                <a:spcPct val="100000"/>
              </a:lnSpc>
              <a:spcBef>
                <a:spcPts val="0"/>
              </a:spcBef>
              <a:spcAft>
                <a:spcPts val="0"/>
              </a:spcAft>
              <a:buClrTx/>
              <a:buSzTx/>
              <a:buFontTx/>
              <a:buNone/>
              <a:tabLst/>
              <a:defRPr sz="1800">
                <a:solidFill>
                  <a:schemeClr val="tx1"/>
                </a:solidFill>
                <a:latin typeface="Arial" pitchFamily="34" charset="0"/>
                <a:cs typeface="Arial" pitchFamily="34" charset="0"/>
              </a:defRPr>
            </a:lvl1pPr>
            <a:lvl2pPr marL="198835" marR="0" indent="-197644" algn="l" defTabSz="685800" rtl="0" eaLnBrk="1" fontAlgn="base" latinLnBrk="0" hangingPunct="1">
              <a:lnSpc>
                <a:spcPct val="90000"/>
              </a:lnSpc>
              <a:spcBef>
                <a:spcPct val="0"/>
              </a:spcBef>
              <a:spcAft>
                <a:spcPct val="0"/>
              </a:spcAft>
              <a:buClrTx/>
              <a:buSzTx/>
              <a:buFontTx/>
              <a:buChar char="•"/>
              <a:tabLst/>
              <a:defRPr sz="1350"/>
            </a:lvl2pPr>
            <a:lvl3pPr marL="466725" marR="0" indent="-135731" algn="l" defTabSz="685800" rtl="0" eaLnBrk="1" fontAlgn="base" latinLnBrk="0" hangingPunct="1">
              <a:lnSpc>
                <a:spcPct val="90000"/>
              </a:lnSpc>
              <a:spcBef>
                <a:spcPct val="0"/>
              </a:spcBef>
              <a:spcAft>
                <a:spcPct val="0"/>
              </a:spcAft>
              <a:buClrTx/>
              <a:buSzTx/>
              <a:buFont typeface="Arial" charset="0"/>
              <a:buChar char="-"/>
              <a:tabLst/>
              <a:defRPr sz="1350"/>
            </a:lvl3pPr>
            <a:lvl4pPr marL="1243013" indent="-214313">
              <a:buFont typeface="Arial"/>
              <a:buChar char="•"/>
              <a:defRPr sz="1350"/>
            </a:lvl4pPr>
            <a:lvl5pPr marL="1585913" indent="-214313">
              <a:buFont typeface="Arial"/>
              <a:buChar char="•"/>
              <a:defRPr sz="1350"/>
            </a:lvl5pPr>
          </a:lstStyle>
          <a:p>
            <a:pPr lvl="0"/>
            <a:r>
              <a:rPr lang="en-GB" noProof="0" dirty="0"/>
              <a:t>Click to edit Master text styles</a:t>
            </a:r>
          </a:p>
        </p:txBody>
      </p:sp>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9"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10" name="Picture 9" descr="ACERTA_RGB_H_COL.png"/>
          <p:cNvPicPr>
            <a:picLocks noChangeAspect="1"/>
          </p:cNvPicPr>
          <p:nvPr userDrawn="1"/>
        </p:nvPicPr>
        <p:blipFill rotWithShape="1">
          <a:blip r:embed="rId2">
            <a:extLst>
              <a:ext uri="{28A0092B-C50C-407E-A947-70E740481C1C}">
                <a14:useLocalDpi xmlns:a14="http://schemas.microsoft.com/office/drawing/2010/main" val="0"/>
              </a:ext>
            </a:extLst>
          </a:blip>
          <a:srcRect r="84279"/>
          <a:stretch/>
        </p:blipFill>
        <p:spPr>
          <a:xfrm>
            <a:off x="7854690" y="4674254"/>
            <a:ext cx="367877" cy="241728"/>
          </a:xfrm>
          <a:prstGeom prst="rect">
            <a:avLst/>
          </a:prstGeom>
        </p:spPr>
      </p:pic>
    </p:spTree>
    <p:extLst>
      <p:ext uri="{BB962C8B-B14F-4D97-AF65-F5344CB8AC3E}">
        <p14:creationId xmlns:p14="http://schemas.microsoft.com/office/powerpoint/2010/main" val="29132853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s List">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contents title</a:t>
            </a:r>
          </a:p>
        </p:txBody>
      </p:sp>
      <p:sp>
        <p:nvSpPr>
          <p:cNvPr id="7" name="Content Placeholder 2"/>
          <p:cNvSpPr>
            <a:spLocks noGrp="1"/>
          </p:cNvSpPr>
          <p:nvPr>
            <p:ph idx="1" hasCustomPrompt="1"/>
          </p:nvPr>
        </p:nvSpPr>
        <p:spPr>
          <a:xfrm>
            <a:off x="236537" y="1242616"/>
            <a:ext cx="8766174" cy="3172500"/>
          </a:xfrm>
          <a:prstGeom prst="rect">
            <a:avLst/>
          </a:prstGeom>
        </p:spPr>
        <p:txBody>
          <a:bodyPr/>
          <a:lstStyle>
            <a:lvl1pPr marL="269875" indent="-269875">
              <a:lnSpc>
                <a:spcPct val="100000"/>
              </a:lnSpc>
              <a:spcBef>
                <a:spcPts val="0"/>
              </a:spcBef>
              <a:buClrTx/>
              <a:buFont typeface="+mj-lt"/>
              <a:buAutoNum type="arabicPeriod"/>
              <a:defRPr sz="1800" b="1">
                <a:solidFill>
                  <a:schemeClr val="tx1"/>
                </a:solidFill>
                <a:latin typeface="Arial" pitchFamily="34" charset="0"/>
                <a:cs typeface="Arial" pitchFamily="34" charset="0"/>
              </a:defRPr>
            </a:lvl1pPr>
            <a:lvl2pPr marL="472500" indent="-135000">
              <a:lnSpc>
                <a:spcPct val="100000"/>
              </a:lnSpc>
              <a:spcBef>
                <a:spcPts val="0"/>
              </a:spcBef>
              <a:buClrTx/>
              <a:buFont typeface="Arial" pitchFamily="34" charset="0"/>
              <a:buChar char="•"/>
              <a:defRPr sz="1600" baseline="0">
                <a:solidFill>
                  <a:schemeClr val="tx1"/>
                </a:solidFill>
                <a:latin typeface="Arial" pitchFamily="34" charset="0"/>
                <a:cs typeface="Arial" pitchFamily="34" charset="0"/>
              </a:defRPr>
            </a:lvl2pPr>
            <a:lvl3pPr>
              <a:defRPr sz="1050" baseline="0">
                <a:latin typeface="Arial" pitchFamily="34" charset="0"/>
                <a:cs typeface="Arial" pitchFamily="34" charset="0"/>
              </a:defRPr>
            </a:lvl3pPr>
            <a:lvl4pPr marL="467100" indent="-135000">
              <a:defRPr sz="1050">
                <a:latin typeface="Arial" pitchFamily="34" charset="0"/>
                <a:cs typeface="Arial" pitchFamily="34" charset="0"/>
              </a:defRPr>
            </a:lvl4pPr>
            <a:lvl5pPr marL="467100">
              <a:defRPr sz="1050">
                <a:latin typeface="Arial" pitchFamily="34" charset="0"/>
                <a:cs typeface="Arial" pitchFamily="34" charset="0"/>
              </a:defRPr>
            </a:lvl5pPr>
            <a:lvl6pPr>
              <a:defRPr>
                <a:latin typeface="Arial" pitchFamily="34" charset="0"/>
                <a:cs typeface="Arial" pitchFamily="34" charset="0"/>
              </a:defRPr>
            </a:lvl6pPr>
          </a:lstStyle>
          <a:p>
            <a:r>
              <a:rPr lang="en-GB" noProof="0" dirty="0"/>
              <a:t>First level</a:t>
            </a:r>
          </a:p>
          <a:p>
            <a:pPr lvl="1"/>
            <a:r>
              <a:rPr lang="en-GB" noProof="0" dirty="0"/>
              <a:t>Second level</a:t>
            </a:r>
          </a:p>
          <a:p>
            <a:pPr lvl="1"/>
            <a:r>
              <a:rPr lang="en-GB" noProof="0" dirty="0"/>
              <a:t>Third level</a:t>
            </a:r>
          </a:p>
          <a:p>
            <a:pPr lvl="1"/>
            <a:r>
              <a:rPr lang="en-GB" noProof="0" dirty="0"/>
              <a:t>Fourth level</a:t>
            </a:r>
          </a:p>
        </p:txBody>
      </p:sp>
      <p:sp>
        <p:nvSpPr>
          <p:cNvPr id="6"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9" name="Picture 8" descr="ACERTA_RGB_H_COL.png"/>
          <p:cNvPicPr>
            <a:picLocks noChangeAspect="1"/>
          </p:cNvPicPr>
          <p:nvPr userDrawn="1"/>
        </p:nvPicPr>
        <p:blipFill rotWithShape="1">
          <a:blip r:embed="rId2">
            <a:extLst>
              <a:ext uri="{28A0092B-C50C-407E-A947-70E740481C1C}">
                <a14:useLocalDpi xmlns:a14="http://schemas.microsoft.com/office/drawing/2010/main" val="0"/>
              </a:ext>
            </a:extLst>
          </a:blip>
          <a:srcRect r="84279"/>
          <a:stretch/>
        </p:blipFill>
        <p:spPr>
          <a:xfrm>
            <a:off x="7854690" y="4674254"/>
            <a:ext cx="367877" cy="241728"/>
          </a:xfrm>
          <a:prstGeom prst="rect">
            <a:avLst/>
          </a:prstGeom>
        </p:spPr>
      </p:pic>
    </p:spTree>
    <p:extLst>
      <p:ext uri="{BB962C8B-B14F-4D97-AF65-F5344CB8AC3E}">
        <p14:creationId xmlns:p14="http://schemas.microsoft.com/office/powerpoint/2010/main" val="6353146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8"/>
          <p:cNvSpPr>
            <a:spLocks noGrp="1"/>
          </p:cNvSpPr>
          <p:nvPr>
            <p:ph type="title" hasCustomPrompt="1"/>
          </p:nvPr>
        </p:nvSpPr>
        <p:spPr>
          <a:xfrm>
            <a:off x="237062" y="202235"/>
            <a:ext cx="8765651" cy="310500"/>
          </a:xfrm>
          <a:prstGeom prst="rect">
            <a:avLst/>
          </a:prstGeom>
        </p:spPr>
        <p:txBody>
          <a:bodyPr vert="horz"/>
          <a:lstStyle>
            <a:lvl1pPr algn="l" defTabSz="342900" rtl="0" eaLnBrk="1" latinLnBrk="0" hangingPunct="1">
              <a:lnSpc>
                <a:spcPts val="2250"/>
              </a:lnSpc>
              <a:spcBef>
                <a:spcPct val="0"/>
              </a:spcBef>
              <a:buNone/>
              <a:defRPr lang="en-GB" sz="2400" b="1" kern="1200" baseline="0" noProof="0" dirty="0">
                <a:solidFill>
                  <a:schemeClr val="tx2"/>
                </a:solidFill>
                <a:latin typeface="Arial" pitchFamily="34" charset="0"/>
                <a:ea typeface="+mj-ea"/>
                <a:cs typeface="Arial" pitchFamily="34" charset="0"/>
              </a:defRPr>
            </a:lvl1pPr>
          </a:lstStyle>
          <a:p>
            <a:r>
              <a:rPr lang="en-GB" noProof="0" dirty="0"/>
              <a:t>Click to add title</a:t>
            </a:r>
          </a:p>
        </p:txBody>
      </p:sp>
      <p:sp>
        <p:nvSpPr>
          <p:cNvPr id="5"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6" name="Picture 5" descr="ACERTA_RGB_H_COL.png"/>
          <p:cNvPicPr>
            <a:picLocks noChangeAspect="1"/>
          </p:cNvPicPr>
          <p:nvPr userDrawn="1"/>
        </p:nvPicPr>
        <p:blipFill rotWithShape="1">
          <a:blip r:embed="rId2">
            <a:extLst>
              <a:ext uri="{28A0092B-C50C-407E-A947-70E740481C1C}">
                <a14:useLocalDpi xmlns:a14="http://schemas.microsoft.com/office/drawing/2010/main" val="0"/>
              </a:ext>
            </a:extLst>
          </a:blip>
          <a:srcRect r="84279"/>
          <a:stretch/>
        </p:blipFill>
        <p:spPr>
          <a:xfrm>
            <a:off x="7854690" y="4674254"/>
            <a:ext cx="367877" cy="241728"/>
          </a:xfrm>
          <a:prstGeom prst="rect">
            <a:avLst/>
          </a:prstGeom>
        </p:spPr>
      </p:pic>
    </p:spTree>
    <p:extLst>
      <p:ext uri="{BB962C8B-B14F-4D97-AF65-F5344CB8AC3E}">
        <p14:creationId xmlns:p14="http://schemas.microsoft.com/office/powerpoint/2010/main" val="23864081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2301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lgn="ctr">
              <a:defRPr sz="2600">
                <a:solidFill>
                  <a:schemeClr val="tx2"/>
                </a:solidFill>
                <a:latin typeface="Calibri" panose="020F0502020204030204" pitchFamily="34" charset="0"/>
              </a:defRPr>
            </a:lvl1pPr>
          </a:lstStyle>
          <a:p>
            <a:r>
              <a:rPr lang="en-US" dirty="0"/>
              <a:t>Click to edit Master title style</a:t>
            </a:r>
            <a:endParaRPr lang="nl-NL"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2"/>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nl-NL" dirty="0"/>
          </a:p>
        </p:txBody>
      </p:sp>
    </p:spTree>
    <p:extLst>
      <p:ext uri="{BB962C8B-B14F-4D97-AF65-F5344CB8AC3E}">
        <p14:creationId xmlns:p14="http://schemas.microsoft.com/office/powerpoint/2010/main" val="4587257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915566"/>
            <a:ext cx="8229600" cy="648072"/>
          </a:xfrm>
        </p:spPr>
        <p:txBody>
          <a:bodyPr/>
          <a:lstStyle>
            <a:lvl1pPr algn="r">
              <a:defRPr sz="2600" b="1">
                <a:solidFill>
                  <a:schemeClr val="tx2"/>
                </a:solidFill>
                <a:latin typeface="Calibri" panose="020F0502020204030204" pitchFamily="34" charset="0"/>
              </a:defRPr>
            </a:lvl1pPr>
          </a:lstStyle>
          <a:p>
            <a:r>
              <a:rPr lang="en-US" dirty="0"/>
              <a:t>Click to edit Master title style</a:t>
            </a:r>
            <a:endParaRPr lang="nl-NL" dirty="0"/>
          </a:p>
        </p:txBody>
      </p:sp>
      <p:sp>
        <p:nvSpPr>
          <p:cNvPr id="3" name="Content Placeholder 2"/>
          <p:cNvSpPr>
            <a:spLocks noGrp="1"/>
          </p:cNvSpPr>
          <p:nvPr>
            <p:ph idx="1"/>
          </p:nvPr>
        </p:nvSpPr>
        <p:spPr>
          <a:xfrm>
            <a:off x="467544" y="1707654"/>
            <a:ext cx="8229600" cy="3168351"/>
          </a:xfrm>
        </p:spPr>
        <p:txBody>
          <a:bodyPr/>
          <a:lstStyle>
            <a:lvl1pPr marL="342900" indent="-342900">
              <a:buFont typeface="Calibri" pitchFamily="34" charset="0"/>
              <a:buChar char="‒"/>
              <a:defRPr sz="2000">
                <a:solidFill>
                  <a:schemeClr val="tx2"/>
                </a:solidFill>
                <a:latin typeface="Calibri" panose="020F0502020204030204" pitchFamily="34" charset="0"/>
              </a:defRPr>
            </a:lvl1pPr>
            <a:lvl2pPr marL="742950" indent="-285750">
              <a:buFont typeface="Arial" pitchFamily="34" charset="0"/>
              <a:buChar char="•"/>
              <a:defRPr sz="2000">
                <a:solidFill>
                  <a:schemeClr val="tx2"/>
                </a:solidFill>
                <a:latin typeface="Calibri" panose="020F0502020204030204" pitchFamily="34" charset="0"/>
              </a:defRPr>
            </a:lvl2pPr>
            <a:lvl3pPr>
              <a:defRPr sz="1800"/>
            </a:lvl3pPr>
            <a:lvl4pPr>
              <a:defRPr sz="1800"/>
            </a:lvl4pPr>
            <a:lvl5pPr>
              <a:defRPr sz="18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73659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euro">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0" name="Picture Placeholder 13" descr="AZ1383_screen rotate.jp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16368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fecti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0" y="2877962"/>
            <a:ext cx="8853082" cy="2128214"/>
          </a:xfrm>
          <a:prstGeom prst="rect">
            <a:avLst/>
          </a:prstGeom>
        </p:spPr>
      </p:pic>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sp>
        <p:nvSpPr>
          <p:cNvPr id="9"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6"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7"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8"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0" name="Picture 9"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63332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UK Scientist">
    <p:spTree>
      <p:nvGrpSpPr>
        <p:cNvPr id="1" name=""/>
        <p:cNvGrpSpPr/>
        <p:nvPr/>
      </p:nvGrpSpPr>
      <p:grpSpPr>
        <a:xfrm>
          <a:off x="0" y="0"/>
          <a:ext cx="0" cy="0"/>
          <a:chOff x="0" y="0"/>
          <a:chExt cx="0" cy="0"/>
        </a:xfrm>
      </p:grpSpPr>
      <p:sp>
        <p:nvSpPr>
          <p:cNvPr id="13" name="Title 8"/>
          <p:cNvSpPr>
            <a:spLocks noGrp="1"/>
          </p:cNvSpPr>
          <p:nvPr>
            <p:ph type="title" hasCustomPrompt="1"/>
          </p:nvPr>
        </p:nvSpPr>
        <p:spPr>
          <a:xfrm>
            <a:off x="216001" y="1081682"/>
            <a:ext cx="6822759" cy="504000"/>
          </a:xfrm>
          <a:prstGeom prst="rect">
            <a:avLst/>
          </a:prstGeom>
        </p:spPr>
        <p:txBody>
          <a:bodyPr vert="horz"/>
          <a:lstStyle>
            <a:lvl1pPr algn="l">
              <a:lnSpc>
                <a:spcPct val="90000"/>
              </a:lnSpc>
              <a:defRPr sz="2800" b="1" baseline="0">
                <a:solidFill>
                  <a:schemeClr val="tx2"/>
                </a:solidFill>
                <a:latin typeface="Arial" pitchFamily="34" charset="0"/>
                <a:cs typeface="Arial" pitchFamily="34" charset="0"/>
              </a:defRPr>
            </a:lvl1pPr>
          </a:lstStyle>
          <a:p>
            <a:r>
              <a:rPr lang="en-GB" noProof="0" dirty="0"/>
              <a:t>Click to add presentation title</a:t>
            </a:r>
          </a:p>
        </p:txBody>
      </p:sp>
      <p:pic>
        <p:nvPicPr>
          <p:cNvPr id="10" name="Picture Placeholder 23" descr="AZ1388_screen.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44001" y="2875468"/>
            <a:ext cx="8855075" cy="2133000"/>
          </a:xfrm>
          <a:prstGeom prst="rect">
            <a:avLst/>
          </a:prstGeom>
        </p:spPr>
      </p:pic>
      <p:sp>
        <p:nvSpPr>
          <p:cNvPr id="16" name="Text Placeholder 29"/>
          <p:cNvSpPr>
            <a:spLocks noGrp="1"/>
          </p:cNvSpPr>
          <p:nvPr>
            <p:ph type="body" sz="quarter" idx="11" hasCustomPrompt="1"/>
          </p:nvPr>
        </p:nvSpPr>
        <p:spPr>
          <a:xfrm>
            <a:off x="215999" y="2401650"/>
            <a:ext cx="6480000" cy="190800"/>
          </a:xfrm>
          <a:prstGeom prst="rect">
            <a:avLst/>
          </a:prstGeom>
        </p:spPr>
        <p:txBody>
          <a:bodyPr vert="horz"/>
          <a:lstStyle>
            <a:lvl1pPr marL="0" indent="0">
              <a:lnSpc>
                <a:spcPts val="1100"/>
              </a:lnSpc>
              <a:spcBef>
                <a:spcPts val="0"/>
              </a:spcBef>
              <a:buNone/>
              <a:defRPr sz="1400" b="1">
                <a:solidFill>
                  <a:schemeClr val="tx1"/>
                </a:solidFill>
                <a:latin typeface="Arial" pitchFamily="34" charset="0"/>
                <a:cs typeface="Arial" pitchFamily="34" charset="0"/>
              </a:defRPr>
            </a:lvl1pPr>
          </a:lstStyle>
          <a:p>
            <a:pPr lvl="0"/>
            <a:r>
              <a:rPr lang="en-GB" noProof="0" dirty="0"/>
              <a:t>Click to add speaker title</a:t>
            </a:r>
          </a:p>
        </p:txBody>
      </p:sp>
      <p:sp>
        <p:nvSpPr>
          <p:cNvPr id="17" name="Text Placeholder 29"/>
          <p:cNvSpPr>
            <a:spLocks noGrp="1"/>
          </p:cNvSpPr>
          <p:nvPr>
            <p:ph type="body" sz="quarter" idx="12" hasCustomPrompt="1"/>
          </p:nvPr>
        </p:nvSpPr>
        <p:spPr>
          <a:xfrm>
            <a:off x="215999" y="2607900"/>
            <a:ext cx="6480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Click to add event title</a:t>
            </a:r>
          </a:p>
        </p:txBody>
      </p:sp>
      <p:sp>
        <p:nvSpPr>
          <p:cNvPr id="18" name="Text Placeholder 29"/>
          <p:cNvSpPr>
            <a:spLocks noGrp="1"/>
          </p:cNvSpPr>
          <p:nvPr>
            <p:ph type="body" sz="quarter" idx="15" hasCustomPrompt="1"/>
          </p:nvPr>
        </p:nvSpPr>
        <p:spPr>
          <a:xfrm>
            <a:off x="7128000" y="2401650"/>
            <a:ext cx="1872000" cy="190800"/>
          </a:xfrm>
          <a:prstGeom prst="rect">
            <a:avLst/>
          </a:prstGeom>
        </p:spPr>
        <p:txBody>
          <a:bodyPr vert="horz"/>
          <a:lstStyle>
            <a:lvl1pPr marL="0" indent="0">
              <a:lnSpc>
                <a:spcPts val="1100"/>
              </a:lnSpc>
              <a:spcBef>
                <a:spcPts val="0"/>
              </a:spcBef>
              <a:buNone/>
              <a:defRPr sz="1200" baseline="0">
                <a:solidFill>
                  <a:schemeClr val="tx1"/>
                </a:solidFill>
                <a:latin typeface="Arial" pitchFamily="34" charset="0"/>
                <a:cs typeface="Arial" pitchFamily="34" charset="0"/>
              </a:defRPr>
            </a:lvl1pPr>
          </a:lstStyle>
          <a:p>
            <a:pPr lvl="0"/>
            <a:r>
              <a:rPr lang="en-GB" noProof="0" dirty="0"/>
              <a:t>Confidential statement</a:t>
            </a:r>
          </a:p>
        </p:txBody>
      </p:sp>
      <p:sp>
        <p:nvSpPr>
          <p:cNvPr id="19" name="Text Placeholder 29"/>
          <p:cNvSpPr>
            <a:spLocks noGrp="1"/>
          </p:cNvSpPr>
          <p:nvPr>
            <p:ph type="body" sz="quarter" idx="13" hasCustomPrompt="1"/>
          </p:nvPr>
        </p:nvSpPr>
        <p:spPr>
          <a:xfrm>
            <a:off x="7128000" y="2607900"/>
            <a:ext cx="1872000" cy="190800"/>
          </a:xfrm>
          <a:prstGeom prst="rect">
            <a:avLst/>
          </a:prstGeom>
        </p:spPr>
        <p:txBody>
          <a:bodyPr vert="horz"/>
          <a:lstStyle>
            <a:lvl1pPr marL="0" indent="0">
              <a:lnSpc>
                <a:spcPts val="1100"/>
              </a:lnSpc>
              <a:spcBef>
                <a:spcPts val="0"/>
              </a:spcBef>
              <a:buNone/>
              <a:defRPr sz="1200">
                <a:solidFill>
                  <a:schemeClr val="tx1"/>
                </a:solidFill>
                <a:latin typeface="Arial" pitchFamily="34" charset="0"/>
                <a:cs typeface="Arial" pitchFamily="34" charset="0"/>
              </a:defRPr>
            </a:lvl1pPr>
          </a:lstStyle>
          <a:p>
            <a:pPr lvl="0"/>
            <a:r>
              <a:rPr lang="en-GB" noProof="0" dirty="0"/>
              <a:t>00 Month Year</a:t>
            </a:r>
          </a:p>
        </p:txBody>
      </p:sp>
      <p:pic>
        <p:nvPicPr>
          <p:cNvPr id="12" name="Picture 11" descr="AZ_RGB_H_COL.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7030294" y="116901"/>
            <a:ext cx="2008800" cy="663549"/>
          </a:xfrm>
          <a:prstGeom prst="rect">
            <a:avLst/>
          </a:prstGeom>
        </p:spPr>
      </p:pic>
      <p:pic>
        <p:nvPicPr>
          <p:cNvPr id="14" name="Picture 13" descr="ACERTA_RGB_H_COL.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22763" y="407568"/>
            <a:ext cx="2340000" cy="241728"/>
          </a:xfrm>
          <a:prstGeom prst="rect">
            <a:avLst/>
          </a:prstGeom>
        </p:spPr>
      </p:pic>
    </p:spTree>
    <p:extLst>
      <p:ext uri="{BB962C8B-B14F-4D97-AF65-F5344CB8AC3E}">
        <p14:creationId xmlns:p14="http://schemas.microsoft.com/office/powerpoint/2010/main" val="280760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1.jpe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1.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3.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pic>
        <p:nvPicPr>
          <p:cNvPr id="8" name="Picture 7" descr="AZ_SYMBOL_RGB.jpg"/>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Tree>
    <p:extLst>
      <p:ext uri="{BB962C8B-B14F-4D97-AF65-F5344CB8AC3E}">
        <p14:creationId xmlns:p14="http://schemas.microsoft.com/office/powerpoint/2010/main" val="4287666872"/>
      </p:ext>
    </p:extLst>
  </p:cSld>
  <p:clrMap bg1="lt1" tx1="dk1" bg2="lt2" tx2="dk2" accent1="accent1" accent2="accent2" accent3="accent3" accent4="accent4" accent5="accent5" accent6="accent6" hlink="hlink" folHlink="folHlink"/>
  <p:sldLayoutIdLst>
    <p:sldLayoutId id="2147483884"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80" r:id="rId12"/>
    <p:sldLayoutId id="2147483882" r:id="rId13"/>
    <p:sldLayoutId id="2147483849" r:id="rId1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Z_SYMBOL_RGB.jpg"/>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5"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1941264101"/>
      </p:ext>
    </p:extLst>
  </p:cSld>
  <p:clrMap bg1="lt1" tx1="dk1" bg2="lt2" tx2="dk2" accent1="accent1" accent2="accent2" accent3="accent3" accent4="accent4" accent5="accent5" accent6="accent6" hlink="hlink" folHlink="folHlink"/>
  <p:sldLayoutIdLst>
    <p:sldLayoutId id="2147483885" r:id="rId1"/>
    <p:sldLayoutId id="2147483862" r:id="rId2"/>
    <p:sldLayoutId id="2147483863" r:id="rId3"/>
    <p:sldLayoutId id="2147483864" r:id="rId4"/>
    <p:sldLayoutId id="2147483865" r:id="rId5"/>
    <p:sldLayoutId id="2147483866" r:id="rId6"/>
    <p:sldLayoutId id="2147483868" r:id="rId7"/>
    <p:sldLayoutId id="2147483869" r:id="rId8"/>
    <p:sldLayoutId id="2147483870" r:id="rId9"/>
    <p:sldLayoutId id="2147483871" r:id="rId10"/>
    <p:sldLayoutId id="2147483867" r:id="rId11"/>
    <p:sldLayoutId id="2147483881" r:id="rId12"/>
    <p:sldLayoutId id="2147483883" r:id="rId13"/>
    <p:sldLayoutId id="2147483872" r:id="rId14"/>
    <p:sldLayoutId id="2147483873" r:id="rId15"/>
    <p:sldLayoutId id="2147483874" r:id="rId16"/>
    <p:sldLayoutId id="2147483875" r:id="rId17"/>
    <p:sldLayoutId id="2147483876" r:id="rId18"/>
    <p:sldLayoutId id="2147483877" r:id="rId19"/>
    <p:sldLayoutId id="2147483878" r:id="rId20"/>
    <p:sldLayoutId id="2147483879" r:id="rId2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Z_SYMBOL_RGB.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8440596" y="4497844"/>
            <a:ext cx="453600" cy="522161"/>
          </a:xfrm>
          <a:prstGeom prst="rect">
            <a:avLst/>
          </a:prstGeom>
        </p:spPr>
      </p:pic>
      <p:sp>
        <p:nvSpPr>
          <p:cNvPr id="5"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645847822"/>
      </p:ext>
    </p:extLst>
  </p:cSld>
  <p:clrMap bg1="lt1" tx1="dk1" bg2="lt2" tx2="dk2" accent1="accent1" accent2="accent2" accent3="accent3" accent4="accent4" accent5="accent5" accent6="accent6" hlink="hlink" folHlink="folHlink"/>
  <p:sldLayoutIdLst>
    <p:sldLayoutId id="2147483789" r:id="rId1"/>
    <p:sldLayoutId id="2147483844" r:id="rId2"/>
    <p:sldLayoutId id="2147483848" r:id="rId3"/>
    <p:sldLayoutId id="2147483845" r:id="rId4"/>
    <p:sldLayoutId id="2147483846" r:id="rId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316800" y="4848249"/>
            <a:ext cx="396000" cy="162000"/>
          </a:xfrm>
          <a:prstGeom prst="rect">
            <a:avLst/>
          </a:prstGeom>
        </p:spPr>
        <p:txBody>
          <a:bodyPr vert="horz" lIns="0" tIns="0" rIns="0" bIns="0" rtlCol="0" anchor="t"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pPr/>
              <a:t>‹#›</a:t>
            </a:fld>
            <a:endParaRPr lang="en-GB" dirty="0"/>
          </a:p>
        </p:txBody>
      </p:sp>
    </p:spTree>
    <p:extLst>
      <p:ext uri="{BB962C8B-B14F-4D97-AF65-F5344CB8AC3E}">
        <p14:creationId xmlns:p14="http://schemas.microsoft.com/office/powerpoint/2010/main" val="3634294602"/>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 id="2147483842" r:id="rId27"/>
    <p:sldLayoutId id="2147483886" r:id="rId28"/>
    <p:sldLayoutId id="2147483887" r:id="rId29"/>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DA6CFD0-4950-4CCD-A67E-BC96D69F65C5}"/>
              </a:ext>
            </a:extLst>
          </p:cNvPr>
          <p:cNvSpPr>
            <a:spLocks noGrp="1"/>
          </p:cNvSpPr>
          <p:nvPr>
            <p:ph type="body" sz="quarter" idx="11"/>
          </p:nvPr>
        </p:nvSpPr>
        <p:spPr>
          <a:xfrm>
            <a:off x="237061" y="2493818"/>
            <a:ext cx="8703739" cy="2649682"/>
          </a:xfrm>
        </p:spPr>
        <p:txBody>
          <a:bodyPr/>
          <a:lstStyle/>
          <a:p>
            <a:pPr algn="ctr"/>
            <a:r>
              <a:rPr lang="en-US" sz="1300" dirty="0"/>
              <a:t>Paolo Ghia,</a:t>
            </a:r>
            <a:r>
              <a:rPr lang="en-US" sz="1300" baseline="30000" dirty="0"/>
              <a:t>1</a:t>
            </a:r>
            <a:r>
              <a:rPr lang="en-US" sz="1300" dirty="0"/>
              <a:t> Andrzej Pluta,</a:t>
            </a:r>
            <a:r>
              <a:rPr lang="en-US" sz="1300" baseline="30000" dirty="0"/>
              <a:t>2</a:t>
            </a:r>
            <a:r>
              <a:rPr lang="en-US" sz="1300" dirty="0"/>
              <a:t> Malgorzata Wach,</a:t>
            </a:r>
            <a:r>
              <a:rPr lang="en-US" sz="1300" baseline="30000" dirty="0"/>
              <a:t>3</a:t>
            </a:r>
            <a:r>
              <a:rPr lang="en-US" sz="1300" dirty="0"/>
              <a:t> Daniel Lysak,</a:t>
            </a:r>
            <a:r>
              <a:rPr lang="en-US" sz="1300" baseline="30000" dirty="0"/>
              <a:t>4</a:t>
            </a:r>
            <a:r>
              <a:rPr lang="en-US" sz="1300" dirty="0"/>
              <a:t> Tomas Kozak,</a:t>
            </a:r>
            <a:r>
              <a:rPr lang="en-US" sz="1300" baseline="30000" dirty="0"/>
              <a:t>5</a:t>
            </a:r>
            <a:r>
              <a:rPr lang="en-US" sz="1300" dirty="0"/>
              <a:t> Martin Simkovic,</a:t>
            </a:r>
            <a:r>
              <a:rPr lang="en-US" sz="1300" baseline="30000" dirty="0"/>
              <a:t>6</a:t>
            </a:r>
            <a:r>
              <a:rPr lang="en-US" sz="1300" dirty="0"/>
              <a:t> Iryna Kraychok,</a:t>
            </a:r>
            <a:r>
              <a:rPr lang="en-US" sz="1300" baseline="30000" dirty="0"/>
              <a:t>7</a:t>
            </a:r>
            <a:r>
              <a:rPr lang="en-US" sz="1300" dirty="0"/>
              <a:t> Arpad Illes,</a:t>
            </a:r>
            <a:r>
              <a:rPr lang="en-US" sz="1300" baseline="30000" dirty="0"/>
              <a:t>8</a:t>
            </a:r>
            <a:r>
              <a:rPr lang="en-US" sz="1300" dirty="0"/>
              <a:t> Javier de la Serna,</a:t>
            </a:r>
            <a:r>
              <a:rPr lang="en-US" sz="1300" baseline="30000" dirty="0"/>
              <a:t>9</a:t>
            </a:r>
            <a:r>
              <a:rPr lang="en-US" sz="1300" dirty="0"/>
              <a:t> Sean Dolan,</a:t>
            </a:r>
            <a:r>
              <a:rPr lang="en-US" sz="1300" baseline="30000" dirty="0"/>
              <a:t>10</a:t>
            </a:r>
            <a:r>
              <a:rPr lang="en-US" sz="1300" dirty="0"/>
              <a:t> Philip Campbell,</a:t>
            </a:r>
            <a:r>
              <a:rPr lang="en-US" sz="1300" baseline="30000" dirty="0"/>
              <a:t>11</a:t>
            </a:r>
            <a:r>
              <a:rPr lang="en-US" sz="1300" dirty="0"/>
              <a:t> Gerardo Musuraca,</a:t>
            </a:r>
            <a:r>
              <a:rPr lang="en-US" sz="1300" baseline="30000" dirty="0"/>
              <a:t>12</a:t>
            </a:r>
            <a:r>
              <a:rPr lang="en-US" sz="1300" dirty="0"/>
              <a:t> Abraham Jacob,</a:t>
            </a:r>
            <a:r>
              <a:rPr lang="en-US" sz="1300" baseline="30000" dirty="0"/>
              <a:t>13</a:t>
            </a:r>
            <a:r>
              <a:rPr lang="en-US" sz="1300" dirty="0"/>
              <a:t> Eric J. Avery,</a:t>
            </a:r>
            <a:r>
              <a:rPr lang="en-US" sz="1300" baseline="30000" dirty="0"/>
              <a:t>14</a:t>
            </a:r>
            <a:r>
              <a:rPr lang="en-US" sz="1300" dirty="0"/>
              <a:t> Jae Hoon Lee,</a:t>
            </a:r>
            <a:r>
              <a:rPr lang="en-US" sz="1300" baseline="30000" dirty="0"/>
              <a:t>15</a:t>
            </a:r>
            <a:r>
              <a:rPr lang="en-US" sz="1300" dirty="0"/>
              <a:t> Denise Wang,</a:t>
            </a:r>
            <a:r>
              <a:rPr lang="en-US" sz="1300" baseline="30000" dirty="0"/>
              <a:t>16</a:t>
            </a:r>
            <a:r>
              <a:rPr lang="en-US" sz="1300" dirty="0"/>
              <a:t> Priti Patel,</a:t>
            </a:r>
            <a:r>
              <a:rPr lang="en-US" sz="1300" baseline="30000" dirty="0"/>
              <a:t>16</a:t>
            </a:r>
            <a:r>
              <a:rPr lang="en-US" sz="1300" dirty="0"/>
              <a:t> Wojciech Jurczak</a:t>
            </a:r>
            <a:r>
              <a:rPr lang="en-US" sz="1300" baseline="30000" dirty="0"/>
              <a:t>17</a:t>
            </a:r>
            <a:endParaRPr lang="en-US" sz="1300" dirty="0"/>
          </a:p>
          <a:p>
            <a:pPr algn="ctr">
              <a:spcBef>
                <a:spcPts val="816"/>
              </a:spcBef>
            </a:pPr>
            <a:r>
              <a:rPr lang="en-US" sz="1050" baseline="30000" dirty="0"/>
              <a:t>1</a:t>
            </a:r>
            <a:r>
              <a:rPr lang="en-US" sz="1050" dirty="0"/>
              <a:t>Università Vita-Salute San Raffaele and IRCCS Ospedale San Raffaele, Milano, Italy; </a:t>
            </a:r>
            <a:r>
              <a:rPr lang="en-US" sz="1050" baseline="30000" dirty="0"/>
              <a:t>2</a:t>
            </a:r>
            <a:r>
              <a:rPr lang="en-US" sz="1050" dirty="0"/>
              <a:t>Department of Hematological Oncology, Oncology Specialist Hospital, Brzozow, Poland; </a:t>
            </a:r>
            <a:r>
              <a:rPr lang="en-US" sz="1050" baseline="30000" dirty="0"/>
              <a:t>3</a:t>
            </a:r>
            <a:r>
              <a:rPr lang="en-US" sz="1050" dirty="0"/>
              <a:t>Department of Hemato-Oncology and Bone Marrow Transplantation, Medical University of Lublin, Lublin, Poland; </a:t>
            </a:r>
            <a:r>
              <a:rPr lang="en-US" sz="1050" baseline="30000" dirty="0"/>
              <a:t>4</a:t>
            </a:r>
            <a:r>
              <a:rPr lang="en-US" sz="1050" dirty="0"/>
              <a:t>Fakultní Nemocnice Plzen, Pilsen, Czech Republic; </a:t>
            </a:r>
            <a:r>
              <a:rPr lang="en-US" sz="1050" baseline="30000" dirty="0"/>
              <a:t>5</a:t>
            </a:r>
            <a:r>
              <a:rPr lang="en-US" sz="1050" dirty="0"/>
              <a:t>Fakultní Nemocnice Královske Vinohrady, Prague, Czech Republic; </a:t>
            </a:r>
            <a:r>
              <a:rPr lang="en-US" sz="1050" baseline="30000" dirty="0"/>
              <a:t>6</a:t>
            </a:r>
            <a:r>
              <a:rPr lang="en-US" sz="1050" dirty="0"/>
              <a:t>University Hospital Hradec Kralove, Charles University, Hradec Kralove, Czech Republic; </a:t>
            </a:r>
            <a:r>
              <a:rPr lang="en-US" sz="1050" baseline="30000" dirty="0"/>
              <a:t>7</a:t>
            </a:r>
            <a:r>
              <a:rPr lang="en-US" sz="1050" dirty="0"/>
              <a:t>National Cancer Institute, Kiev, Ukraine; </a:t>
            </a:r>
            <a:r>
              <a:rPr lang="en-US" sz="1050" baseline="30000" dirty="0"/>
              <a:t>8</a:t>
            </a:r>
            <a:r>
              <a:rPr lang="en-US" sz="1050" dirty="0"/>
              <a:t>University of Debrecen, Faculty of Medicine, Department of Hematology, Debrecen, Hungary; </a:t>
            </a:r>
            <a:r>
              <a:rPr lang="en-US" sz="1050" baseline="30000" dirty="0"/>
              <a:t>9</a:t>
            </a:r>
            <a:r>
              <a:rPr lang="en-US" sz="1050" dirty="0"/>
              <a:t>Hospital Universitario, Madrid, Spain; </a:t>
            </a:r>
            <a:r>
              <a:rPr lang="en-US" sz="1050" baseline="30000" dirty="0"/>
              <a:t>10</a:t>
            </a:r>
            <a:r>
              <a:rPr lang="en-US" sz="1050" dirty="0"/>
              <a:t>Saint John Regional Hospital, University of New Brunswick, New Brunswick, Canada; </a:t>
            </a:r>
            <a:r>
              <a:rPr lang="en-US" sz="1050" baseline="30000" dirty="0"/>
              <a:t>11</a:t>
            </a:r>
            <a:r>
              <a:rPr lang="en-US" sz="1050" dirty="0"/>
              <a:t>Barwon Health, University Hospital Geelong, Geelong, Victoria, Australia; </a:t>
            </a:r>
            <a:r>
              <a:rPr lang="en-US" sz="1050" baseline="30000" dirty="0"/>
              <a:t>12</a:t>
            </a:r>
            <a:r>
              <a:rPr lang="en-US" sz="1050" dirty="0"/>
              <a:t>Istituto Scientifico Romagnolo per lo Studio e la Cura dei Tumori, Meldola, Italy; </a:t>
            </a:r>
            <a:r>
              <a:rPr lang="en-US" sz="1050" baseline="30000" dirty="0"/>
              <a:t>13</a:t>
            </a:r>
            <a:r>
              <a:rPr lang="en-US" sz="1050" dirty="0"/>
              <a:t>The Royal Wolverhampton NHS Trust, Wolverhampton, United Kingdom; </a:t>
            </a:r>
            <a:r>
              <a:rPr lang="en-US" sz="1050" baseline="30000" dirty="0"/>
              <a:t>14</a:t>
            </a:r>
            <a:r>
              <a:rPr lang="en-US" sz="1050" dirty="0"/>
              <a:t>Nebraska Hematology Oncology, Lincoln, Nebraska, United States; </a:t>
            </a:r>
            <a:r>
              <a:rPr lang="en-US" sz="1050" baseline="30000" dirty="0"/>
              <a:t>15</a:t>
            </a:r>
            <a:r>
              <a:rPr lang="en-US" sz="1050" dirty="0"/>
              <a:t>Gachon University Gil Medical Center, Incheon, Korea, Republic of (South); </a:t>
            </a:r>
            <a:r>
              <a:rPr lang="en-US" sz="1050" baseline="30000" dirty="0"/>
              <a:t>16</a:t>
            </a:r>
            <a:r>
              <a:rPr lang="en-US" sz="1050" dirty="0"/>
              <a:t>Acerta Pharma, South San Francisco, California, United States; </a:t>
            </a:r>
            <a:r>
              <a:rPr lang="en-US" sz="1050" baseline="30000" dirty="0"/>
              <a:t>17</a:t>
            </a:r>
            <a:r>
              <a:rPr lang="en-US" sz="1050" dirty="0"/>
              <a:t>Maria </a:t>
            </a:r>
            <a:r>
              <a:rPr lang="en-US" sz="1050" dirty="0" err="1"/>
              <a:t>Sklodowska</a:t>
            </a:r>
            <a:r>
              <a:rPr lang="en-US" sz="1050" dirty="0"/>
              <a:t>-Curie National Research Institute of Oncology, Krakow, Poland</a:t>
            </a:r>
          </a:p>
        </p:txBody>
      </p:sp>
      <p:sp>
        <p:nvSpPr>
          <p:cNvPr id="4" name="Title 3">
            <a:extLst>
              <a:ext uri="{FF2B5EF4-FFF2-40B4-BE49-F238E27FC236}">
                <a16:creationId xmlns:a16="http://schemas.microsoft.com/office/drawing/2014/main" id="{0E2EA998-27D5-4A7C-AE1C-BC7CCD8EE4D4}"/>
              </a:ext>
            </a:extLst>
          </p:cNvPr>
          <p:cNvSpPr>
            <a:spLocks noGrp="1"/>
          </p:cNvSpPr>
          <p:nvPr>
            <p:ph type="title"/>
          </p:nvPr>
        </p:nvSpPr>
        <p:spPr>
          <a:xfrm>
            <a:off x="237062" y="570016"/>
            <a:ext cx="8765651" cy="1331539"/>
          </a:xfrm>
        </p:spPr>
        <p:txBody>
          <a:bodyPr wrap="square"/>
          <a:lstStyle/>
          <a:p>
            <a:pPr algn="ctr">
              <a:lnSpc>
                <a:spcPct val="100000"/>
              </a:lnSpc>
            </a:pPr>
            <a:r>
              <a:rPr lang="en-US" sz="2800" dirty="0"/>
              <a:t>Acalabrutinib vs Idelalisib plus Rituximab or Bendamustine plus Rituximab in Relapsed/Refractory Chronic Lymphocytic Leukemia: ASCEND Final Results</a:t>
            </a:r>
            <a:endParaRPr lang="nl-NL" sz="2800" dirty="0"/>
          </a:p>
        </p:txBody>
      </p:sp>
      <p:sp>
        <p:nvSpPr>
          <p:cNvPr id="6" name="TextBox 5">
            <a:extLst>
              <a:ext uri="{FF2B5EF4-FFF2-40B4-BE49-F238E27FC236}">
                <a16:creationId xmlns:a16="http://schemas.microsoft.com/office/drawing/2014/main" id="{56BF9EA7-B26F-4B5D-8333-3BFEDE4D0CD7}"/>
              </a:ext>
            </a:extLst>
          </p:cNvPr>
          <p:cNvSpPr txBox="1"/>
          <p:nvPr/>
        </p:nvSpPr>
        <p:spPr>
          <a:xfrm>
            <a:off x="3807207" y="132434"/>
            <a:ext cx="1529586" cy="338554"/>
          </a:xfrm>
          <a:prstGeom prst="rect">
            <a:avLst/>
          </a:prstGeom>
          <a:noFill/>
        </p:spPr>
        <p:txBody>
          <a:bodyPr wrap="none" rtlCol="0">
            <a:spAutoFit/>
          </a:bodyPr>
          <a:lstStyle/>
          <a:p>
            <a:r>
              <a:rPr lang="en-US" sz="1600" b="1" dirty="0"/>
              <a:t>Abstract 3140</a:t>
            </a:r>
          </a:p>
        </p:txBody>
      </p:sp>
    </p:spTree>
    <p:extLst>
      <p:ext uri="{BB962C8B-B14F-4D97-AF65-F5344CB8AC3E}">
        <p14:creationId xmlns:p14="http://schemas.microsoft.com/office/powerpoint/2010/main" val="280637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DDCFC24E-4842-4103-A711-586272692B29}"/>
              </a:ext>
            </a:extLst>
          </p:cNvPr>
          <p:cNvSpPr txBox="1">
            <a:spLocks/>
          </p:cNvSpPr>
          <p:nvPr/>
        </p:nvSpPr>
        <p:spPr>
          <a:xfrm>
            <a:off x="237062" y="1044413"/>
            <a:ext cx="3268138" cy="2526846"/>
          </a:xfrm>
          <a:prstGeom prst="rect">
            <a:avLst/>
          </a:prstGeom>
        </p:spPr>
        <p:txBody>
          <a:bodyPr vert="horz"/>
          <a:lstStyle>
            <a:lvl1pPr marL="0" indent="0" algn="l" defTabSz="342900" rtl="0" eaLnBrk="1" latinLnBrk="0" hangingPunct="1">
              <a:spcBef>
                <a:spcPts val="0"/>
              </a:spcBef>
              <a:buClr>
                <a:srgbClr val="830051"/>
              </a:buClr>
              <a:buFont typeface="Arial" pitchFamily="34" charset="0"/>
              <a:buNone/>
              <a:defRPr sz="2400" kern="1200" baseline="0">
                <a:solidFill>
                  <a:schemeClr val="tx1"/>
                </a:solidFill>
                <a:latin typeface="Arial" pitchFamily="34" charset="0"/>
                <a:ea typeface="+mn-ea"/>
                <a:cs typeface="Arial" pitchFamily="34" charset="0"/>
              </a:defRPr>
            </a:lvl1pPr>
            <a:lvl2pPr marL="342900" indent="0" algn="l" defTabSz="342900" rtl="0" eaLnBrk="1" latinLnBrk="0" hangingPunct="1">
              <a:spcBef>
                <a:spcPct val="20000"/>
              </a:spcBef>
              <a:buFont typeface="Arial"/>
              <a:buNone/>
              <a:defRPr sz="1800" kern="1200">
                <a:solidFill>
                  <a:schemeClr val="tx1"/>
                </a:solidFill>
                <a:latin typeface="+mn-lt"/>
                <a:ea typeface="+mn-ea"/>
                <a:cs typeface="+mn-cs"/>
              </a:defRPr>
            </a:lvl2pPr>
            <a:lvl3pPr marL="685800" indent="0" algn="l" defTabSz="342900" rtl="0" eaLnBrk="1" latinLnBrk="0" hangingPunct="1">
              <a:spcBef>
                <a:spcPct val="20000"/>
              </a:spcBef>
              <a:buFont typeface="Arial"/>
              <a:buNone/>
              <a:defRPr sz="1800" kern="1200">
                <a:solidFill>
                  <a:schemeClr val="tx1"/>
                </a:solidFill>
                <a:latin typeface="+mn-lt"/>
                <a:ea typeface="+mn-ea"/>
                <a:cs typeface="+mn-cs"/>
              </a:defRPr>
            </a:lvl3pPr>
            <a:lvl4pPr marL="1028700" indent="0" algn="l" defTabSz="342900" rtl="0" eaLnBrk="1" latinLnBrk="0" hangingPunct="1">
              <a:spcBef>
                <a:spcPct val="20000"/>
              </a:spcBef>
              <a:buFont typeface="Arial"/>
              <a:buNone/>
              <a:defRPr sz="1800" kern="1200">
                <a:solidFill>
                  <a:schemeClr val="tx1"/>
                </a:solidFill>
                <a:latin typeface="+mn-lt"/>
                <a:ea typeface="+mn-ea"/>
                <a:cs typeface="+mn-cs"/>
              </a:defRPr>
            </a:lvl4pPr>
            <a:lvl5pPr marL="1371600" indent="0" algn="l" defTabSz="342900" rtl="0" eaLnBrk="1" latinLnBrk="0" hangingPunct="1">
              <a:spcBef>
                <a:spcPct val="20000"/>
              </a:spcBef>
              <a:buFont typeface="Arial"/>
              <a:buNone/>
              <a:defRPr sz="18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82880" marR="0" lvl="0" indent="-182880" algn="l" defTabSz="3429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US" sz="12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Acalabrutinib</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is a next-generation, highly selective, covalent BTK inhibitor that has demonstrated efficacy in both TN and RR CLL</a:t>
            </a:r>
            <a:r>
              <a:rPr kumimoji="0" lang="en-US" sz="12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1,2</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182880" marR="0" lvl="0" indent="-182880" algn="l" defTabSz="342900" rtl="0" eaLnBrk="1" fontAlgn="auto" latinLnBrk="0" hangingPunct="1">
              <a:lnSpc>
                <a:spcPct val="100000"/>
              </a:lnSpc>
              <a:spcBef>
                <a:spcPts val="0"/>
              </a:spcBef>
              <a:spcAft>
                <a:spcPts val="0"/>
              </a:spcAft>
              <a:buClr>
                <a:srgbClr val="830051"/>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182880" marR="0" lvl="0" indent="-182880" algn="l" defTabSz="342900" rtl="0" eaLnBrk="1" fontAlgn="auto" latinLnBrk="0" hangingPunct="1">
              <a:lnSpc>
                <a:spcPct val="100000"/>
              </a:lnSpc>
              <a:spcBef>
                <a:spcPts val="0"/>
              </a:spcBef>
              <a:spcAft>
                <a:spcPts val="0"/>
              </a:spcAft>
              <a:buClr>
                <a:srgbClr val="830051"/>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 a pre-planned interim analysis of ASCEND in pts with RR CLL, </a:t>
            </a:r>
            <a:r>
              <a:rPr kumimoji="0" lang="en-US" sz="1200" b="0" i="0" u="none" strike="noStrike" kern="1200" cap="none" spc="0" normalizeH="0" baseline="0" noProof="0" dirty="0" err="1">
                <a:ln>
                  <a:noFill/>
                </a:ln>
                <a:solidFill>
                  <a:srgbClr val="000000"/>
                </a:solidFill>
                <a:effectLst/>
                <a:uLnTx/>
                <a:uFillTx/>
                <a:latin typeface="Arial" pitchFamily="34" charset="0"/>
                <a:ea typeface="+mn-ea"/>
                <a:cs typeface="Arial" pitchFamily="34" charset="0"/>
              </a:rPr>
              <a:t>acalabrutinib</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significantly improved PFS vs SOC treatments (IdR or BR) after a median follow-up of 16.1 months</a:t>
            </a:r>
            <a:r>
              <a:rPr kumimoji="0" lang="en-US" sz="12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3</a:t>
            </a:r>
          </a:p>
          <a:p>
            <a:pPr marL="182880" marR="0" lvl="0" indent="-182880" algn="l" defTabSz="342900" rtl="0" eaLnBrk="1" fontAlgn="auto" latinLnBrk="0" hangingPunct="1">
              <a:lnSpc>
                <a:spcPct val="100000"/>
              </a:lnSpc>
              <a:spcBef>
                <a:spcPts val="0"/>
              </a:spcBef>
              <a:spcAft>
                <a:spcPts val="0"/>
              </a:spcAft>
              <a:buClr>
                <a:srgbClr val="830051"/>
              </a:buClr>
              <a:buSzTx/>
              <a:buFont typeface="Arial"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182880" marR="0" lvl="0" indent="-182880" algn="l" defTabSz="342900" rtl="0" eaLnBrk="1" fontAlgn="auto" latinLnBrk="0" hangingPunct="1">
              <a:lnSpc>
                <a:spcPct val="100000"/>
              </a:lnSpc>
              <a:spcBef>
                <a:spcPts val="0"/>
              </a:spcBef>
              <a:spcAft>
                <a:spcPts val="0"/>
              </a:spcAft>
              <a:buClr>
                <a:srgbClr val="830051"/>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We report final results from ASCEND after a median follow-up of 22 months </a:t>
            </a:r>
          </a:p>
        </p:txBody>
      </p:sp>
      <p:sp>
        <p:nvSpPr>
          <p:cNvPr id="11" name="TextBox 10"/>
          <p:cNvSpPr txBox="1"/>
          <p:nvPr/>
        </p:nvSpPr>
        <p:spPr>
          <a:xfrm>
            <a:off x="430970" y="4097216"/>
            <a:ext cx="8621619" cy="1015663"/>
          </a:xfrm>
          <a:prstGeom prst="rect">
            <a:avLst/>
          </a:prstGeom>
          <a:noFill/>
        </p:spPr>
        <p:txBody>
          <a:bodyPr wrap="square" rtlCol="0">
            <a:spAutoFit/>
          </a:bodyPr>
          <a:lstStyle/>
          <a:p>
            <a:pPr>
              <a:defRPr/>
            </a:pPr>
            <a:r>
              <a:rPr lang="en-US" sz="600" dirty="0"/>
              <a:t>Prior bendamustine was allowed if the investigator’s choice for treatment was IdR; bendamustine retreatment was allowed if the prior response to bendamustine lasted &gt;24 months.</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30000" noProof="0" dirty="0" err="1">
                <a:ln>
                  <a:noFill/>
                </a:ln>
                <a:solidFill>
                  <a:srgbClr val="000000"/>
                </a:solidFill>
                <a:effectLst/>
                <a:uLnTx/>
                <a:uFillTx/>
                <a:latin typeface="Arial"/>
                <a:ea typeface="+mn-ea"/>
                <a:cs typeface="+mn-cs"/>
              </a:rPr>
              <a:t>a</a:t>
            </a:r>
            <a:r>
              <a:rPr kumimoji="0" lang="en-US" sz="600" b="0" i="0" u="none" strike="noStrike" kern="1200" cap="none" spc="0" normalizeH="0" baseline="0" noProof="0" dirty="0" err="1">
                <a:ln>
                  <a:noFill/>
                </a:ln>
                <a:solidFill>
                  <a:srgbClr val="000000"/>
                </a:solidFill>
                <a:effectLst/>
                <a:uLnTx/>
                <a:uFillTx/>
                <a:latin typeface="Arial"/>
                <a:ea typeface="+mn-ea"/>
                <a:cs typeface="+mn-cs"/>
              </a:rPr>
              <a:t>Until</a:t>
            </a:r>
            <a:r>
              <a:rPr kumimoji="0" lang="en-US" sz="600" b="0" i="0" u="none" strike="noStrike" kern="1200" cap="none" spc="0" normalizeH="0" baseline="0" noProof="0" dirty="0">
                <a:ln>
                  <a:noFill/>
                </a:ln>
                <a:solidFill>
                  <a:srgbClr val="000000"/>
                </a:solidFill>
                <a:effectLst/>
                <a:uLnTx/>
                <a:uFillTx/>
                <a:latin typeface="Arial"/>
                <a:ea typeface="+mn-ea"/>
                <a:cs typeface="+mn-cs"/>
              </a:rPr>
              <a:t> progression or toxicity.</a:t>
            </a:r>
            <a:endParaRPr kumimoji="0" lang="en-US" sz="600" b="0" i="0" u="none" strike="noStrike" kern="1200" cap="none" spc="0" normalizeH="0" baseline="3000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000000"/>
                </a:solidFill>
                <a:effectLst/>
                <a:uLnTx/>
                <a:uFillTx/>
                <a:latin typeface="Arial"/>
                <a:ea typeface="+mn-ea"/>
                <a:cs typeface="+mn-cs"/>
              </a:rPr>
              <a:t>b</a:t>
            </a:r>
            <a:r>
              <a:rPr kumimoji="0" lang="en-US" sz="600" b="0" i="0" u="none" strike="noStrike" kern="1200" cap="none" spc="0" normalizeH="0" baseline="0" noProof="0" dirty="0">
                <a:ln>
                  <a:noFill/>
                </a:ln>
                <a:solidFill>
                  <a:srgbClr val="000000"/>
                </a:solidFill>
                <a:effectLst/>
                <a:uLnTx/>
                <a:uFillTx/>
                <a:latin typeface="Arial"/>
                <a:ea typeface="+mn-ea"/>
                <a:cs typeface="+mn-cs"/>
              </a:rPr>
              <a:t>375 mg/m</a:t>
            </a:r>
            <a:r>
              <a:rPr kumimoji="0" lang="en-US" sz="600" b="0" i="0" u="none" strike="noStrike" kern="1200" cap="none" spc="0" normalizeH="0" baseline="30000" noProof="0" dirty="0">
                <a:ln>
                  <a:noFill/>
                </a:ln>
                <a:solidFill>
                  <a:srgbClr val="000000"/>
                </a:solidFill>
                <a:effectLst/>
                <a:uLnTx/>
                <a:uFillTx/>
                <a:latin typeface="Arial"/>
                <a:ea typeface="+mn-ea"/>
                <a:cs typeface="+mn-cs"/>
              </a:rPr>
              <a:t>2</a:t>
            </a:r>
            <a:r>
              <a:rPr kumimoji="0" lang="en-US" sz="600" b="0" i="0" u="none" strike="noStrike" kern="1200" cap="none" spc="0" normalizeH="0" baseline="0" noProof="0" dirty="0">
                <a:ln>
                  <a:noFill/>
                </a:ln>
                <a:solidFill>
                  <a:srgbClr val="000000"/>
                </a:solidFill>
                <a:effectLst/>
                <a:uLnTx/>
                <a:uFillTx/>
                <a:latin typeface="Arial"/>
                <a:ea typeface="+mn-ea"/>
                <a:cs typeface="+mn-cs"/>
              </a:rPr>
              <a:t> IV on day 1 of the first cycle, then subsequent doses at 500 mg/m</a:t>
            </a:r>
            <a:r>
              <a:rPr kumimoji="0" lang="en-US" sz="600" b="0" i="0" u="none" strike="noStrike" kern="1200" cap="none" spc="0" normalizeH="0" baseline="30000" noProof="0" dirty="0">
                <a:ln>
                  <a:noFill/>
                </a:ln>
                <a:solidFill>
                  <a:srgbClr val="000000"/>
                </a:solidFill>
                <a:effectLst/>
                <a:uLnTx/>
                <a:uFillTx/>
                <a:latin typeface="Arial"/>
                <a:ea typeface="+mn-ea"/>
                <a:cs typeface="+mn-cs"/>
              </a:rPr>
              <a:t>2</a:t>
            </a:r>
            <a:r>
              <a:rPr kumimoji="0" lang="en-US" sz="600" b="0" i="0" u="none" strike="noStrike" kern="1200" cap="none" spc="0" normalizeH="0" baseline="0" noProof="0" dirty="0">
                <a:ln>
                  <a:noFill/>
                </a:ln>
                <a:solidFill>
                  <a:srgbClr val="000000"/>
                </a:solidFill>
                <a:effectLst/>
                <a:uLnTx/>
                <a:uFillTx/>
                <a:latin typeface="Arial"/>
                <a:ea typeface="+mn-ea"/>
                <a:cs typeface="+mn-cs"/>
              </a:rPr>
              <a:t> every 2 weeks for 4 infusions followed by every 4 weeks for 3 infusions.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000000"/>
                </a:solidFill>
                <a:effectLst/>
                <a:uLnTx/>
                <a:uFillTx/>
                <a:latin typeface="Arial"/>
                <a:ea typeface="+mn-ea"/>
                <a:cs typeface="+mn-cs"/>
              </a:rPr>
              <a:t>c</a:t>
            </a:r>
            <a:r>
              <a:rPr kumimoji="0" lang="en-US" sz="600" b="0" i="0" u="none" strike="noStrike" kern="1200" cap="none" spc="0" normalizeH="0" baseline="0" noProof="0" dirty="0">
                <a:ln>
                  <a:noFill/>
                </a:ln>
                <a:solidFill>
                  <a:srgbClr val="000000"/>
                </a:solidFill>
                <a:effectLst/>
                <a:uLnTx/>
                <a:uFillTx/>
                <a:latin typeface="Arial"/>
                <a:ea typeface="+mn-ea"/>
                <a:cs typeface="+mn-cs"/>
              </a:rPr>
              <a:t>On day 1 and day 2 of cycles 1</a:t>
            </a:r>
            <a:r>
              <a:rPr kumimoji="0" lang="en-US" sz="600" b="0" i="0" u="none" strike="noStrike" kern="1200" cap="none" spc="0" normalizeH="0" baseline="0" noProof="0" dirty="0">
                <a:ln>
                  <a:noFill/>
                </a:ln>
                <a:solidFill>
                  <a:srgbClr val="000000"/>
                </a:solidFill>
                <a:effectLst/>
                <a:uLnTx/>
                <a:uFillTx/>
                <a:latin typeface="Arial"/>
                <a:ea typeface="+mn-ea"/>
                <a:cs typeface="Arial"/>
              </a:rPr>
              <a:t>–</a:t>
            </a:r>
            <a:r>
              <a:rPr kumimoji="0" lang="en-US" sz="600" b="0" i="0" u="none" strike="noStrike" kern="1200" cap="none" spc="0" normalizeH="0" baseline="0" noProof="0" dirty="0">
                <a:ln>
                  <a:noFill/>
                </a:ln>
                <a:solidFill>
                  <a:srgbClr val="000000"/>
                </a:solidFill>
                <a:effectLst/>
                <a:uLnTx/>
                <a:uFillTx/>
                <a:latin typeface="Arial"/>
                <a:ea typeface="+mn-ea"/>
                <a:cs typeface="+mn-cs"/>
              </a:rPr>
              <a:t>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000000"/>
                </a:solidFill>
                <a:effectLst/>
                <a:uLnTx/>
                <a:uFillTx/>
                <a:latin typeface="Arial"/>
                <a:ea typeface="+mn-ea"/>
                <a:cs typeface="+mn-cs"/>
              </a:rPr>
              <a:t>d</a:t>
            </a:r>
            <a:r>
              <a:rPr kumimoji="0" lang="en-US" sz="600" b="0" i="0" u="none" strike="noStrike" kern="1200" cap="none" spc="0" normalizeH="0" baseline="0" noProof="0" dirty="0">
                <a:ln>
                  <a:noFill/>
                </a:ln>
                <a:solidFill>
                  <a:srgbClr val="000000"/>
                </a:solidFill>
                <a:effectLst/>
                <a:uLnTx/>
                <a:uFillTx/>
                <a:latin typeface="Arial"/>
                <a:ea typeface="+mn-ea"/>
                <a:cs typeface="+mn-cs"/>
              </a:rPr>
              <a:t>375 mg/m</a:t>
            </a:r>
            <a:r>
              <a:rPr kumimoji="0" lang="en-US" sz="600" b="0" i="0" u="none" strike="noStrike" kern="1200" cap="none" spc="0" normalizeH="0" baseline="30000" noProof="0" dirty="0">
                <a:ln>
                  <a:noFill/>
                </a:ln>
                <a:solidFill>
                  <a:srgbClr val="000000"/>
                </a:solidFill>
                <a:effectLst/>
                <a:uLnTx/>
                <a:uFillTx/>
                <a:latin typeface="Arial"/>
                <a:ea typeface="+mn-ea"/>
                <a:cs typeface="+mn-cs"/>
              </a:rPr>
              <a:t>2</a:t>
            </a:r>
            <a:r>
              <a:rPr kumimoji="0" lang="en-US" sz="600" b="0" i="0" u="none" strike="noStrike" kern="1200" cap="none" spc="0" normalizeH="0" baseline="0" noProof="0" dirty="0">
                <a:ln>
                  <a:noFill/>
                </a:ln>
                <a:solidFill>
                  <a:srgbClr val="000000"/>
                </a:solidFill>
                <a:effectLst/>
                <a:uLnTx/>
                <a:uFillTx/>
                <a:latin typeface="Arial"/>
                <a:ea typeface="+mn-ea"/>
                <a:cs typeface="+mn-cs"/>
              </a:rPr>
              <a:t> IV on day 1 of the first cycle, then subsequent doses at 500 mg/m</a:t>
            </a:r>
            <a:r>
              <a:rPr kumimoji="0" lang="en-US" sz="600" b="0" i="0" u="none" strike="noStrike" kern="1200" cap="none" spc="0" normalizeH="0" baseline="30000" noProof="0" dirty="0">
                <a:ln>
                  <a:noFill/>
                </a:ln>
                <a:solidFill>
                  <a:srgbClr val="000000"/>
                </a:solidFill>
                <a:effectLst/>
                <a:uLnTx/>
                <a:uFillTx/>
                <a:latin typeface="Arial"/>
                <a:ea typeface="+mn-ea"/>
                <a:cs typeface="+mn-cs"/>
              </a:rPr>
              <a:t>2 </a:t>
            </a:r>
            <a:r>
              <a:rPr kumimoji="0" lang="en-US" sz="600" b="0" i="0" u="none" strike="noStrike" kern="1200" cap="none" spc="0" normalizeH="0" baseline="0" noProof="0" dirty="0">
                <a:ln>
                  <a:noFill/>
                </a:ln>
                <a:solidFill>
                  <a:srgbClr val="000000"/>
                </a:solidFill>
                <a:effectLst/>
                <a:uLnTx/>
                <a:uFillTx/>
                <a:latin typeface="Arial"/>
                <a:ea typeface="+mn-ea"/>
                <a:cs typeface="+mn-cs"/>
              </a:rPr>
              <a:t>on day 1 of cycles 2</a:t>
            </a:r>
            <a:r>
              <a:rPr kumimoji="0" lang="en-US" sz="600" b="0" i="0" u="none" strike="noStrike" kern="1200" cap="none" spc="0" normalizeH="0" baseline="0" noProof="0" dirty="0">
                <a:ln>
                  <a:noFill/>
                </a:ln>
                <a:solidFill>
                  <a:srgbClr val="000000"/>
                </a:solidFill>
                <a:effectLst/>
                <a:uLnTx/>
                <a:uFillTx/>
                <a:latin typeface="Arial"/>
                <a:ea typeface="+mn-ea"/>
                <a:cs typeface="Arial"/>
              </a:rPr>
              <a:t>–</a:t>
            </a:r>
            <a:r>
              <a:rPr kumimoji="0" lang="en-US" sz="600" b="0" i="0" u="none" strike="noStrike" kern="1200" cap="none" spc="0" normalizeH="0" baseline="0" noProof="0" dirty="0">
                <a:ln>
                  <a:noFill/>
                </a:ln>
                <a:solidFill>
                  <a:srgbClr val="000000"/>
                </a:solidFill>
                <a:effectLst/>
                <a:uLnTx/>
                <a:uFillTx/>
                <a:latin typeface="Arial"/>
                <a:ea typeface="+mn-ea"/>
                <a:cs typeface="+mn-cs"/>
              </a:rPr>
              <a:t>6.</a:t>
            </a:r>
          </a:p>
          <a:p>
            <a:pPr lvl="0">
              <a:defRPr/>
            </a:pPr>
            <a:r>
              <a:rPr lang="en-US" sz="600" baseline="30000" dirty="0"/>
              <a:t>e</a:t>
            </a:r>
            <a:r>
              <a:rPr lang="en-US" sz="600" dirty="0"/>
              <a:t>PFS was based only on investigator assessment after the interim analysis, when the primary endpoint of </a:t>
            </a:r>
            <a:r>
              <a:rPr lang="en-US" sz="600" dirty="0">
                <a:solidFill>
                  <a:srgbClr val="000000"/>
                </a:solidFill>
              </a:rPr>
              <a:t>independent review committee</a:t>
            </a:r>
            <a:r>
              <a:rPr lang="en-US" sz="600" dirty="0"/>
              <a:t>-assessed PFS was met</a:t>
            </a:r>
            <a:r>
              <a:rPr lang="en-US" sz="600" dirty="0">
                <a:solidFill>
                  <a:srgbClr val="000000"/>
                </a:solidFill>
                <a:latin typeface="Arial"/>
              </a:rPr>
              <a:t>.</a:t>
            </a:r>
            <a:endParaRPr kumimoji="0" lang="en-US" sz="600" b="0" i="0" u="none" strike="noStrike" kern="1200" cap="none" spc="0" normalizeH="0" baseline="3000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a:ea typeface="+mn-ea"/>
                <a:cs typeface="+mn-cs"/>
              </a:rPr>
              <a:t>BCL-2, B-cell lymphoma 2; BCR, B-cell receptor; BID, twice daily; BR, bendamustine plus rituximab; BTK, Bruton tyrosine kinase; CLL, chronic lymphocytic leukemia; CNS, central nervous system; ECOG PS, Eastern Cooperative Oncology Group performance status; IdR, idelalisib plus rituximab; IV, intravenous; IWCLL, International Workshop on Chronic Lymphocytic </a:t>
            </a:r>
            <a:r>
              <a:rPr lang="en-US" sz="600" dirty="0">
                <a:solidFill>
                  <a:srgbClr val="000000"/>
                </a:solidFill>
                <a:latin typeface="Arial"/>
              </a:rPr>
              <a:t>Leukemia; </a:t>
            </a:r>
            <a:r>
              <a:rPr kumimoji="0" lang="en-US" sz="600" b="0" i="0" u="none" strike="noStrike" kern="1200" cap="none" spc="0" normalizeH="0" baseline="0" noProof="0" dirty="0">
                <a:ln>
                  <a:noFill/>
                </a:ln>
                <a:solidFill>
                  <a:srgbClr val="000000"/>
                </a:solidFill>
                <a:effectLst/>
                <a:uLnTx/>
                <a:uFillTx/>
                <a:latin typeface="Arial"/>
                <a:ea typeface="+mn-ea"/>
                <a:cs typeface="+mn-cs"/>
              </a:rPr>
              <a:t>ORR, overall response rate; OS, overall survival; PFS, progression-free survival; PO, orally; pts, patients; RR, relapsed/refractory; SOC, standard of care; TN, treatment-naïve.</a:t>
            </a:r>
          </a:p>
          <a:p>
            <a:pPr>
              <a:defRPr/>
            </a:pPr>
            <a:r>
              <a:rPr lang="en-US" sz="600" b="1" dirty="0"/>
              <a:t>1.</a:t>
            </a:r>
            <a:r>
              <a:rPr lang="en-US" sz="600" dirty="0"/>
              <a:t> Sharman JP, et al. </a:t>
            </a:r>
            <a:r>
              <a:rPr lang="en-US" sz="600" i="1" dirty="0"/>
              <a:t>Lancet</a:t>
            </a:r>
            <a:r>
              <a:rPr lang="en-US" sz="600" dirty="0"/>
              <a:t>. 2020;395(10232):1278-91. </a:t>
            </a:r>
            <a:r>
              <a:rPr lang="en-US" sz="600" b="1" dirty="0"/>
              <a:t>2</a:t>
            </a:r>
            <a:r>
              <a:rPr lang="en-US" sz="600" dirty="0"/>
              <a:t>. Byrd JC, et al. </a:t>
            </a:r>
            <a:r>
              <a:rPr lang="en-US" sz="600" i="1" dirty="0"/>
              <a:t>Blood</a:t>
            </a:r>
            <a:r>
              <a:rPr lang="en-US" sz="600" dirty="0"/>
              <a:t>. 2020;135(15):1204-13. </a:t>
            </a:r>
            <a:r>
              <a:rPr lang="en-US" sz="600" b="1" dirty="0"/>
              <a:t>3. </a:t>
            </a:r>
            <a:r>
              <a:rPr lang="en-US" sz="600" dirty="0"/>
              <a:t>Ghia P, et al. </a:t>
            </a:r>
            <a:r>
              <a:rPr lang="en-US" sz="600" i="1" dirty="0"/>
              <a:t>J Clin Oncol</a:t>
            </a:r>
            <a:r>
              <a:rPr lang="en-US" sz="600" dirty="0"/>
              <a:t>. 2020;38(25):2849-61. </a:t>
            </a:r>
            <a:r>
              <a:rPr lang="en-US" sz="600" b="1" dirty="0"/>
              <a:t>4. </a:t>
            </a:r>
            <a:r>
              <a:rPr lang="en-US" sz="600" dirty="0"/>
              <a:t>Hallek M, et al. </a:t>
            </a:r>
            <a:r>
              <a:rPr lang="en-US" sz="600" i="1" dirty="0"/>
              <a:t>Blood</a:t>
            </a:r>
            <a:r>
              <a:rPr lang="en-US" sz="600" dirty="0"/>
              <a:t>. 2008;111(12):5446-56.  </a:t>
            </a:r>
            <a:r>
              <a:rPr kumimoji="0" lang="en-US" sz="600" b="0" i="0" u="none" strike="noStrike" kern="1200" cap="none" spc="0" normalizeH="0" baseline="0" noProof="0" dirty="0">
                <a:ln>
                  <a:noFill/>
                </a:ln>
                <a:solidFill>
                  <a:srgbClr val="000000"/>
                </a:solidFill>
                <a:effectLst/>
                <a:uLnTx/>
                <a:uFillTx/>
                <a:latin typeface="Arial"/>
                <a:ea typeface="+mn-ea"/>
                <a:cs typeface="+mn-cs"/>
              </a:rPr>
              <a:t> </a:t>
            </a:r>
          </a:p>
        </p:txBody>
      </p:sp>
      <p:sp>
        <p:nvSpPr>
          <p:cNvPr id="5" name="TextBox 4"/>
          <p:cNvSpPr txBox="1"/>
          <p:nvPr/>
        </p:nvSpPr>
        <p:spPr>
          <a:xfrm>
            <a:off x="5967466" y="808192"/>
            <a:ext cx="1859805"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a:ea typeface="+mn-ea"/>
                <a:cs typeface="+mn-cs"/>
              </a:rPr>
              <a:t>ASCEND Study Design</a:t>
            </a:r>
          </a:p>
        </p:txBody>
      </p:sp>
      <p:sp>
        <p:nvSpPr>
          <p:cNvPr id="14" name="Slide Number Placeholder 3">
            <a:extLst>
              <a:ext uri="{FF2B5EF4-FFF2-40B4-BE49-F238E27FC236}">
                <a16:creationId xmlns:a16="http://schemas.microsoft.com/office/drawing/2014/main" id="{A8ADE7CE-0571-41F5-9F69-CFF44F10E839}"/>
              </a:ext>
            </a:extLst>
          </p:cNvPr>
          <p:cNvSpPr txBox="1">
            <a:spLocks/>
          </p:cNvSpPr>
          <p:nvPr/>
        </p:nvSpPr>
        <p:spPr>
          <a:xfrm>
            <a:off x="194880" y="4779669"/>
            <a:ext cx="396000" cy="162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C4F54F3-C349-4609-AFEE-01462D5C7942}" type="slidenum">
              <a:rPr kumimoji="0" lang="en-GB" sz="800" b="1"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a:extLst>
              <a:ext uri="{FF2B5EF4-FFF2-40B4-BE49-F238E27FC236}">
                <a16:creationId xmlns:a16="http://schemas.microsoft.com/office/drawing/2014/main" id="{4284E124-21DA-445A-986A-E443BB4413BA}"/>
              </a:ext>
            </a:extLst>
          </p:cNvPr>
          <p:cNvPicPr>
            <a:picLocks noChangeAspect="1"/>
          </p:cNvPicPr>
          <p:nvPr/>
        </p:nvPicPr>
        <p:blipFill>
          <a:blip r:embed="rId3"/>
          <a:stretch>
            <a:fillRect/>
          </a:stretch>
        </p:blipFill>
        <p:spPr>
          <a:xfrm>
            <a:off x="3703720" y="1092463"/>
            <a:ext cx="5440280" cy="2059695"/>
          </a:xfrm>
          <a:prstGeom prst="rect">
            <a:avLst/>
          </a:prstGeom>
        </p:spPr>
      </p:pic>
      <p:sp>
        <p:nvSpPr>
          <p:cNvPr id="13" name="Title 1">
            <a:extLst>
              <a:ext uri="{FF2B5EF4-FFF2-40B4-BE49-F238E27FC236}">
                <a16:creationId xmlns:a16="http://schemas.microsoft.com/office/drawing/2014/main" id="{4EFA9563-80BA-4BDD-8DD3-833378E25911}"/>
              </a:ext>
            </a:extLst>
          </p:cNvPr>
          <p:cNvSpPr>
            <a:spLocks noGrp="1"/>
          </p:cNvSpPr>
          <p:nvPr>
            <p:ph type="title"/>
          </p:nvPr>
        </p:nvSpPr>
        <p:spPr>
          <a:xfrm>
            <a:off x="237062" y="328355"/>
            <a:ext cx="8765651" cy="310500"/>
          </a:xfrm>
        </p:spPr>
        <p:txBody>
          <a:bodyPr/>
          <a:lstStyle/>
          <a:p>
            <a:r>
              <a:rPr lang="en-US" sz="2200" dirty="0"/>
              <a:t>Introduction and Methods</a:t>
            </a:r>
          </a:p>
        </p:txBody>
      </p:sp>
      <p:sp>
        <p:nvSpPr>
          <p:cNvPr id="15" name="Content Placeholder 2">
            <a:extLst>
              <a:ext uri="{FF2B5EF4-FFF2-40B4-BE49-F238E27FC236}">
                <a16:creationId xmlns:a16="http://schemas.microsoft.com/office/drawing/2014/main" id="{0E852852-B769-4AEE-A83F-51331B91BC07}"/>
              </a:ext>
            </a:extLst>
          </p:cNvPr>
          <p:cNvSpPr txBox="1">
            <a:spLocks/>
          </p:cNvSpPr>
          <p:nvPr/>
        </p:nvSpPr>
        <p:spPr>
          <a:xfrm>
            <a:off x="3703721" y="3176405"/>
            <a:ext cx="5440280" cy="95891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r>
              <a:rPr lang="en-US" sz="900" dirty="0"/>
              <a:t>Key inclusion criteria: age ≥18 yrs, CLL diagnosis per IWCLL,</a:t>
            </a:r>
            <a:r>
              <a:rPr lang="en-US" sz="900" baseline="30000" dirty="0"/>
              <a:t>4</a:t>
            </a:r>
            <a:r>
              <a:rPr lang="en-US" sz="900" dirty="0"/>
              <a:t> ≥1 prior CLL therapy, ECOG PS ≤2</a:t>
            </a:r>
          </a:p>
          <a:p>
            <a:pPr marL="228600" indent="-228600"/>
            <a:r>
              <a:rPr lang="en-US" sz="900" dirty="0"/>
              <a:t>Key exclusion criteria: CNS lymphoma/leukemia, significant CV disease, prior BCL-2 or BCR inhibitor use</a:t>
            </a:r>
          </a:p>
          <a:p>
            <a:pPr marL="228600" indent="-228600"/>
            <a:r>
              <a:rPr lang="en-US" sz="900" dirty="0"/>
              <a:t>The data cutoff date for this analysis was August 1, 2019</a:t>
            </a:r>
          </a:p>
          <a:p>
            <a:endParaRPr lang="en-US" sz="1400" dirty="0"/>
          </a:p>
        </p:txBody>
      </p:sp>
    </p:spTree>
    <p:extLst>
      <p:ext uri="{BB962C8B-B14F-4D97-AF65-F5344CB8AC3E}">
        <p14:creationId xmlns:p14="http://schemas.microsoft.com/office/powerpoint/2010/main" val="142210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F19D-C238-B648-B72C-70BEE07113F6}"/>
              </a:ext>
            </a:extLst>
          </p:cNvPr>
          <p:cNvSpPr>
            <a:spLocks noGrp="1"/>
          </p:cNvSpPr>
          <p:nvPr>
            <p:ph type="title"/>
          </p:nvPr>
        </p:nvSpPr>
        <p:spPr/>
        <p:txBody>
          <a:bodyPr/>
          <a:lstStyle/>
          <a:p>
            <a:r>
              <a:rPr lang="en-US" sz="2200" dirty="0"/>
              <a:t>Patients, Exposure, and Disposition</a:t>
            </a:r>
          </a:p>
        </p:txBody>
      </p:sp>
      <p:sp>
        <p:nvSpPr>
          <p:cNvPr id="6" name="Text Placeholder 5">
            <a:extLst>
              <a:ext uri="{FF2B5EF4-FFF2-40B4-BE49-F238E27FC236}">
                <a16:creationId xmlns:a16="http://schemas.microsoft.com/office/drawing/2014/main" id="{707D5AC2-7EB3-9E4A-BE7C-FA785CF7B3F3}"/>
              </a:ext>
            </a:extLst>
          </p:cNvPr>
          <p:cNvSpPr>
            <a:spLocks noGrp="1"/>
          </p:cNvSpPr>
          <p:nvPr>
            <p:ph type="body" sz="quarter" idx="17"/>
          </p:nvPr>
        </p:nvSpPr>
        <p:spPr>
          <a:xfrm>
            <a:off x="573864" y="4832995"/>
            <a:ext cx="8292323" cy="303212"/>
          </a:xfrm>
        </p:spPr>
        <p:txBody>
          <a:bodyPr/>
          <a:lstStyle/>
          <a:p>
            <a:r>
              <a:rPr lang="en-US" sz="600" dirty="0"/>
              <a:t>3 pts were randomized but not treated (</a:t>
            </a:r>
            <a:r>
              <a:rPr lang="en-US" sz="600" dirty="0" err="1"/>
              <a:t>acalabrutinib</a:t>
            </a:r>
            <a:r>
              <a:rPr lang="en-US" sz="600" dirty="0"/>
              <a:t>, n=1; IdR, n=1; BR, n=1) and are not included in this table.</a:t>
            </a:r>
            <a:br>
              <a:rPr lang="en-US" sz="600" dirty="0"/>
            </a:br>
            <a:r>
              <a:rPr lang="en-US" sz="600" baseline="30000" dirty="0"/>
              <a:t>a</a:t>
            </a:r>
            <a:r>
              <a:rPr lang="en-US" sz="600" dirty="0"/>
              <a:t>Idelalisib only. </a:t>
            </a:r>
            <a:r>
              <a:rPr lang="en-US" sz="600" baseline="30000" dirty="0"/>
              <a:t>b</a:t>
            </a:r>
            <a:r>
              <a:rPr lang="en-US" sz="600" dirty="0"/>
              <a:t>Bendamustine only.</a:t>
            </a:r>
            <a:br>
              <a:rPr lang="en-US" sz="600" dirty="0"/>
            </a:br>
            <a:r>
              <a:rPr lang="en-US" sz="600" dirty="0"/>
              <a:t>BR, bendamustine plus rituximab; IdR, idelalisib plus rituximab; IV, intravenous; NA, not applicable.</a:t>
            </a:r>
          </a:p>
          <a:p>
            <a:r>
              <a:rPr lang="en-US" sz="600" b="1" dirty="0"/>
              <a:t>1.</a:t>
            </a:r>
            <a:r>
              <a:rPr lang="en-US" sz="600" dirty="0"/>
              <a:t> Ghia P, et al. </a:t>
            </a:r>
            <a:r>
              <a:rPr lang="en-US" sz="600" i="1" dirty="0"/>
              <a:t>J Clin Oncol</a:t>
            </a:r>
            <a:r>
              <a:rPr lang="en-US" sz="600" dirty="0"/>
              <a:t>. 2020;38(25):2849-2861.  </a:t>
            </a:r>
          </a:p>
        </p:txBody>
      </p:sp>
      <p:sp>
        <p:nvSpPr>
          <p:cNvPr id="9" name="Slide Number Placeholder 8">
            <a:extLst>
              <a:ext uri="{FF2B5EF4-FFF2-40B4-BE49-F238E27FC236}">
                <a16:creationId xmlns:a16="http://schemas.microsoft.com/office/drawing/2014/main" id="{04F01856-7FAC-394A-BA02-12FDE1859476}"/>
              </a:ext>
            </a:extLst>
          </p:cNvPr>
          <p:cNvSpPr>
            <a:spLocks noGrp="1"/>
          </p:cNvSpPr>
          <p:nvPr>
            <p:ph type="sldNum" sz="quarter" idx="4"/>
          </p:nvPr>
        </p:nvSpPr>
        <p:spPr/>
        <p:txBody>
          <a:bodyPr/>
          <a:lstStyle/>
          <a:p>
            <a:fld id="{3C4F54F3-C349-4609-AFEE-01462D5C7942}" type="slidenum">
              <a:rPr lang="en-GB" smtClean="0"/>
              <a:pPr/>
              <a:t>3</a:t>
            </a:fld>
            <a:endParaRPr lang="en-GB" dirty="0"/>
          </a:p>
        </p:txBody>
      </p:sp>
      <p:sp>
        <p:nvSpPr>
          <p:cNvPr id="7" name="Content Placeholder 2">
            <a:extLst>
              <a:ext uri="{FF2B5EF4-FFF2-40B4-BE49-F238E27FC236}">
                <a16:creationId xmlns:a16="http://schemas.microsoft.com/office/drawing/2014/main" id="{BC2E9F48-DC09-4E9B-8506-6D012448E816}"/>
              </a:ext>
            </a:extLst>
          </p:cNvPr>
          <p:cNvSpPr>
            <a:spLocks noGrp="1"/>
          </p:cNvSpPr>
          <p:nvPr>
            <p:ph idx="16"/>
          </p:nvPr>
        </p:nvSpPr>
        <p:spPr>
          <a:xfrm>
            <a:off x="237599" y="833268"/>
            <a:ext cx="8628927" cy="1618488"/>
          </a:xfrm>
        </p:spPr>
        <p:txBody>
          <a:bodyPr/>
          <a:lstStyle/>
          <a:p>
            <a:pPr lvl="0">
              <a:buClr>
                <a:schemeClr val="accent2"/>
              </a:buClr>
            </a:pPr>
            <a:r>
              <a:rPr lang="en-US" sz="1400" dirty="0"/>
              <a:t>Demographics and baseline characteristics have been previously published</a:t>
            </a:r>
            <a:r>
              <a:rPr lang="en-US" sz="1400" baseline="30000" dirty="0"/>
              <a:t>1</a:t>
            </a:r>
            <a:endParaRPr lang="en-US" sz="1400" dirty="0"/>
          </a:p>
        </p:txBody>
      </p:sp>
      <p:graphicFrame>
        <p:nvGraphicFramePr>
          <p:cNvPr id="8" name="Table 7">
            <a:extLst>
              <a:ext uri="{FF2B5EF4-FFF2-40B4-BE49-F238E27FC236}">
                <a16:creationId xmlns:a16="http://schemas.microsoft.com/office/drawing/2014/main" id="{9928A3A4-79B3-49DD-9D23-90D690B2F70E}"/>
              </a:ext>
            </a:extLst>
          </p:cNvPr>
          <p:cNvGraphicFramePr>
            <a:graphicFrameLocks noGrp="1"/>
          </p:cNvGraphicFramePr>
          <p:nvPr>
            <p:extLst>
              <p:ext uri="{D42A27DB-BD31-4B8C-83A1-F6EECF244321}">
                <p14:modId xmlns:p14="http://schemas.microsoft.com/office/powerpoint/2010/main" val="2437339710"/>
              </p:ext>
            </p:extLst>
          </p:nvPr>
        </p:nvGraphicFramePr>
        <p:xfrm>
          <a:off x="842964" y="1280254"/>
          <a:ext cx="7339010" cy="2369965"/>
        </p:xfrm>
        <a:graphic>
          <a:graphicData uri="http://schemas.openxmlformats.org/drawingml/2006/table">
            <a:tbl>
              <a:tblPr firstRow="1" bandRow="1">
                <a:tableStyleId>{2D5ABB26-0587-4C30-8999-92F81FD0307C}</a:tableStyleId>
              </a:tblPr>
              <a:tblGrid>
                <a:gridCol w="2638790">
                  <a:extLst>
                    <a:ext uri="{9D8B030D-6E8A-4147-A177-3AD203B41FA5}">
                      <a16:colId xmlns:a16="http://schemas.microsoft.com/office/drawing/2014/main" val="1776619096"/>
                    </a:ext>
                  </a:extLst>
                </a:gridCol>
                <a:gridCol w="1566740">
                  <a:extLst>
                    <a:ext uri="{9D8B030D-6E8A-4147-A177-3AD203B41FA5}">
                      <a16:colId xmlns:a16="http://schemas.microsoft.com/office/drawing/2014/main" val="1429772922"/>
                    </a:ext>
                  </a:extLst>
                </a:gridCol>
                <a:gridCol w="1566740">
                  <a:extLst>
                    <a:ext uri="{9D8B030D-6E8A-4147-A177-3AD203B41FA5}">
                      <a16:colId xmlns:a16="http://schemas.microsoft.com/office/drawing/2014/main" val="3729016274"/>
                    </a:ext>
                  </a:extLst>
                </a:gridCol>
                <a:gridCol w="1566740">
                  <a:extLst>
                    <a:ext uri="{9D8B030D-6E8A-4147-A177-3AD203B41FA5}">
                      <a16:colId xmlns:a16="http://schemas.microsoft.com/office/drawing/2014/main" val="1645051054"/>
                    </a:ext>
                  </a:extLst>
                </a:gridCol>
              </a:tblGrid>
              <a:tr h="364610">
                <a:tc>
                  <a:txBody>
                    <a:bodyPr/>
                    <a:lstStyle/>
                    <a:p>
                      <a:r>
                        <a:rPr lang="en-US" sz="900" b="1" dirty="0">
                          <a:effectLst/>
                          <a:latin typeface="+mn-lt"/>
                        </a:rPr>
                        <a:t>Characteristic</a:t>
                      </a:r>
                      <a:endParaRPr lang="en-US" sz="900" b="1" dirty="0">
                        <a:solidFill>
                          <a:srgbClr val="000000"/>
                        </a:solidFill>
                        <a:effectLst/>
                        <a:latin typeface="+mn-lt"/>
                      </a:endParaRPr>
                    </a:p>
                  </a:txBody>
                  <a:tcPr marL="80963" marR="80963" marT="9144"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a:txBody>
                    <a:bodyPr/>
                    <a:lstStyle/>
                    <a:p>
                      <a:pPr algn="ctr"/>
                      <a:r>
                        <a:rPr lang="en-US" sz="900" b="1" dirty="0">
                          <a:effectLst/>
                          <a:latin typeface="+mn-lt"/>
                        </a:rPr>
                        <a:t>Acalabrutinib</a:t>
                      </a:r>
                      <a:br>
                        <a:rPr lang="en-US" sz="900" b="1" dirty="0">
                          <a:effectLst/>
                          <a:latin typeface="+mn-lt"/>
                        </a:rPr>
                      </a:br>
                      <a:r>
                        <a:rPr lang="en-US" sz="900" b="1" dirty="0">
                          <a:effectLst/>
                          <a:latin typeface="+mn-lt"/>
                        </a:rPr>
                        <a:t>(n=154)</a:t>
                      </a:r>
                      <a:endParaRPr lang="en-US" sz="900" b="1" dirty="0">
                        <a:solidFill>
                          <a:srgbClr val="000000"/>
                        </a:solidFill>
                        <a:effectLst/>
                        <a:latin typeface="+mn-lt"/>
                      </a:endParaRPr>
                    </a:p>
                  </a:txBody>
                  <a:tcPr marL="0" marR="0" marT="9144"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a:txBody>
                    <a:bodyPr/>
                    <a:lstStyle/>
                    <a:p>
                      <a:pPr algn="ctr"/>
                      <a:r>
                        <a:rPr lang="en-US" sz="900" b="1" dirty="0">
                          <a:effectLst/>
                          <a:latin typeface="+mn-lt"/>
                        </a:rPr>
                        <a:t>IdR</a:t>
                      </a:r>
                      <a:br>
                        <a:rPr lang="en-US" sz="900" b="1" dirty="0">
                          <a:effectLst/>
                          <a:latin typeface="+mn-lt"/>
                        </a:rPr>
                      </a:br>
                      <a:r>
                        <a:rPr lang="en-US" sz="900" b="1" dirty="0">
                          <a:effectLst/>
                          <a:latin typeface="+mn-lt"/>
                        </a:rPr>
                        <a:t>(n=118)</a:t>
                      </a:r>
                      <a:endParaRPr lang="en-US" sz="900" b="1" dirty="0">
                        <a:solidFill>
                          <a:srgbClr val="000000"/>
                        </a:solidFill>
                        <a:effectLst/>
                        <a:latin typeface="+mn-lt"/>
                      </a:endParaRPr>
                    </a:p>
                  </a:txBody>
                  <a:tcPr marL="0" marR="0" marT="9144"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a:txBody>
                    <a:bodyPr/>
                    <a:lstStyle/>
                    <a:p>
                      <a:pPr algn="ctr"/>
                      <a:r>
                        <a:rPr lang="en-US" sz="900" b="1" dirty="0">
                          <a:effectLst/>
                          <a:latin typeface="+mn-lt"/>
                        </a:rPr>
                        <a:t>BR</a:t>
                      </a:r>
                      <a:br>
                        <a:rPr lang="en-US" sz="900" b="1" dirty="0">
                          <a:effectLst/>
                          <a:latin typeface="+mn-lt"/>
                        </a:rPr>
                      </a:br>
                      <a:r>
                        <a:rPr lang="en-US" sz="900" b="1" dirty="0">
                          <a:effectLst/>
                          <a:latin typeface="+mn-lt"/>
                        </a:rPr>
                        <a:t>(n=35)</a:t>
                      </a:r>
                      <a:endParaRPr lang="en-US" sz="900" b="1" dirty="0">
                        <a:solidFill>
                          <a:srgbClr val="000000"/>
                        </a:solidFill>
                        <a:effectLst/>
                        <a:latin typeface="+mn-lt"/>
                      </a:endParaRPr>
                    </a:p>
                  </a:txBody>
                  <a:tcPr marL="0" marR="0" marT="9144" anchor="b">
                    <a:lnL>
                      <a:noFill/>
                    </a:lnL>
                    <a:lnR>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extLst>
                  <a:ext uri="{0D108BD9-81ED-4DB2-BD59-A6C34878D82A}">
                    <a16:rowId xmlns:a16="http://schemas.microsoft.com/office/drawing/2014/main" val="2105872908"/>
                  </a:ext>
                </a:extLst>
              </a:tr>
              <a:tr h="182305">
                <a:tc>
                  <a:txBody>
                    <a:bodyPr/>
                    <a:lstStyle/>
                    <a:p>
                      <a:pPr>
                        <a:lnSpc>
                          <a:spcPts val="760"/>
                        </a:lnSpc>
                      </a:pPr>
                      <a:r>
                        <a:rPr lang="en-US" sz="900" b="1" dirty="0">
                          <a:effectLst/>
                          <a:latin typeface="+mn-lt"/>
                        </a:rPr>
                        <a:t>Duration of exposure, median (range), mo</a:t>
                      </a:r>
                      <a:endParaRPr lang="en-US" sz="900" b="1" dirty="0">
                        <a:solidFill>
                          <a:srgbClr val="000000"/>
                        </a:solidFill>
                        <a:effectLst/>
                        <a:latin typeface="+mn-lt"/>
                      </a:endParaRPr>
                    </a:p>
                  </a:txBody>
                  <a:tcPr marR="80963" marT="0" marB="0" anchor="ctr">
                    <a:lnL>
                      <a:noFill/>
                    </a:lnL>
                    <a:lnR>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900" dirty="0">
                          <a:effectLst/>
                          <a:latin typeface="+mn-lt"/>
                        </a:rPr>
                        <a:t>21.9 (1.1–27.9)</a:t>
                      </a:r>
                      <a:endParaRPr lang="en-US" sz="900" b="0" dirty="0">
                        <a:solidFill>
                          <a:srgbClr val="000000"/>
                        </a:solidFill>
                        <a:effectLst/>
                        <a:latin typeface="+mn-lt"/>
                      </a:endParaRPr>
                    </a:p>
                  </a:txBody>
                  <a:tcPr marL="0" marR="0" marT="0" marB="0" anchor="ctr">
                    <a:lnL>
                      <a:noFill/>
                    </a:lnL>
                    <a:lnR>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900" dirty="0">
                          <a:effectLst/>
                          <a:latin typeface="+mn-lt"/>
                        </a:rPr>
                        <a:t>11.5 (0.1–27.2)</a:t>
                      </a:r>
                      <a:r>
                        <a:rPr lang="en-US" sz="900" baseline="30000" dirty="0">
                          <a:effectLst/>
                          <a:latin typeface="+mn-lt"/>
                        </a:rPr>
                        <a:t>a</a:t>
                      </a:r>
                      <a:endParaRPr lang="en-US" sz="900" b="0" dirty="0">
                        <a:solidFill>
                          <a:srgbClr val="000000"/>
                        </a:solidFill>
                        <a:effectLst/>
                        <a:latin typeface="+mn-lt"/>
                      </a:endParaRPr>
                    </a:p>
                  </a:txBody>
                  <a:tcPr marL="0" marR="0" marT="0" marB="0" anchor="ctr">
                    <a:lnL>
                      <a:noFill/>
                    </a:lnL>
                    <a:lnR>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900" dirty="0">
                          <a:effectLst/>
                          <a:latin typeface="+mn-lt"/>
                        </a:rPr>
                        <a:t>5.6 (1.0–7.1)</a:t>
                      </a:r>
                      <a:r>
                        <a:rPr lang="en-US" sz="900" baseline="30000" dirty="0">
                          <a:effectLst/>
                          <a:latin typeface="+mn-lt"/>
                        </a:rPr>
                        <a:t>b</a:t>
                      </a:r>
                      <a:endParaRPr lang="en-US" sz="900" b="0" dirty="0">
                        <a:solidFill>
                          <a:srgbClr val="000000"/>
                        </a:solidFill>
                        <a:effectLst/>
                        <a:latin typeface="+mn-lt"/>
                      </a:endParaRPr>
                    </a:p>
                  </a:txBody>
                  <a:tcPr marL="0" marR="0" marT="0" marB="0" anchor="ctr">
                    <a:lnL>
                      <a:noFill/>
                    </a:lnL>
                    <a:lnR>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59613660"/>
                  </a:ext>
                </a:extLst>
              </a:tr>
              <a:tr h="182305">
                <a:tc>
                  <a:txBody>
                    <a:bodyPr/>
                    <a:lstStyle/>
                    <a:p>
                      <a:pPr>
                        <a:lnSpc>
                          <a:spcPts val="760"/>
                        </a:lnSpc>
                      </a:pPr>
                      <a:r>
                        <a:rPr lang="en-US" sz="900" b="1" dirty="0">
                          <a:effectLst/>
                          <a:latin typeface="+mn-lt"/>
                        </a:rPr>
                        <a:t>% relative dose intensity, median (range)</a:t>
                      </a:r>
                      <a:endParaRPr lang="en-US" sz="900" b="1" dirty="0">
                        <a:solidFill>
                          <a:srgbClr val="000000"/>
                        </a:solidFill>
                        <a:effectLst/>
                        <a:latin typeface="+mn-lt"/>
                      </a:endParaRPr>
                    </a:p>
                  </a:txBody>
                  <a:tcPr marR="80963"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99.3 (48.3–100.0)</a:t>
                      </a:r>
                      <a:endParaRPr lang="en-US" sz="900" b="0"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90.0 (46.6–100.0)</a:t>
                      </a:r>
                      <a:r>
                        <a:rPr lang="en-US" sz="900" baseline="30000" dirty="0">
                          <a:effectLst/>
                          <a:latin typeface="+mn-lt"/>
                        </a:rPr>
                        <a:t>a</a:t>
                      </a:r>
                      <a:endParaRPr lang="en-US" sz="900" b="0"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96.4 (14.5–102.5)</a:t>
                      </a:r>
                      <a:r>
                        <a:rPr lang="en-US" sz="900" baseline="30000" dirty="0">
                          <a:effectLst/>
                          <a:latin typeface="+mn-lt"/>
                        </a:rPr>
                        <a:t>b</a:t>
                      </a:r>
                      <a:endParaRPr lang="en-US" sz="900" b="0"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2012154879"/>
                  </a:ext>
                </a:extLst>
              </a:tr>
              <a:tr h="182305">
                <a:tc>
                  <a:txBody>
                    <a:bodyPr/>
                    <a:lstStyle/>
                    <a:p>
                      <a:pPr>
                        <a:lnSpc>
                          <a:spcPts val="760"/>
                        </a:lnSpc>
                      </a:pPr>
                      <a:r>
                        <a:rPr lang="en-US" sz="900" b="1" dirty="0">
                          <a:effectLst/>
                          <a:latin typeface="+mn-lt"/>
                        </a:rPr>
                        <a:t>Patients who discontinued treatment, n (%)</a:t>
                      </a:r>
                      <a:endParaRPr lang="en-US" sz="900" b="1" dirty="0">
                        <a:solidFill>
                          <a:srgbClr val="000000"/>
                        </a:solidFill>
                        <a:effectLst/>
                        <a:latin typeface="+mn-lt"/>
                      </a:endParaRPr>
                    </a:p>
                  </a:txBody>
                  <a:tcPr marR="80963"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900" dirty="0">
                          <a:effectLst/>
                          <a:latin typeface="+mn-lt"/>
                        </a:rPr>
                        <a:t>42 (27)</a:t>
                      </a:r>
                      <a:endParaRPr lang="en-US" sz="900" b="0"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900" dirty="0">
                          <a:effectLst/>
                          <a:latin typeface="+mn-lt"/>
                        </a:rPr>
                        <a:t>92 (77)</a:t>
                      </a:r>
                      <a:endParaRPr lang="en-US" sz="900" b="0"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900" dirty="0">
                          <a:effectLst/>
                          <a:latin typeface="+mn-lt"/>
                        </a:rPr>
                        <a:t>7 (19)</a:t>
                      </a:r>
                      <a:endParaRPr lang="en-US" sz="900" b="0"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78208875"/>
                  </a:ext>
                </a:extLst>
              </a:tr>
              <a:tr h="182305">
                <a:tc>
                  <a:txBody>
                    <a:bodyPr/>
                    <a:lstStyle/>
                    <a:p>
                      <a:pPr>
                        <a:lnSpc>
                          <a:spcPts val="760"/>
                        </a:lnSpc>
                      </a:pPr>
                      <a:r>
                        <a:rPr lang="en-US" sz="900" b="1" dirty="0">
                          <a:effectLst/>
                          <a:latin typeface="+mn-lt"/>
                        </a:rPr>
                        <a:t>Reasons for treatment discontinuation, n (%)</a:t>
                      </a:r>
                      <a:endParaRPr lang="en-US" sz="900" b="1" dirty="0">
                        <a:solidFill>
                          <a:srgbClr val="000000"/>
                        </a:solidFill>
                        <a:effectLst/>
                        <a:latin typeface="+mn-lt"/>
                      </a:endParaRPr>
                    </a:p>
                  </a:txBody>
                  <a:tcPr marR="80963" marT="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D2D5"/>
                    </a:solidFill>
                  </a:tcPr>
                </a:tc>
                <a:tc>
                  <a:txBody>
                    <a:bodyPr/>
                    <a:lstStyle/>
                    <a:p>
                      <a:pPr algn="ctr">
                        <a:lnSpc>
                          <a:spcPts val="760"/>
                        </a:lnSpc>
                      </a:pPr>
                      <a:endParaRPr lang="en-US" sz="900" b="0"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D2D5"/>
                    </a:solidFill>
                  </a:tcPr>
                </a:tc>
                <a:tc>
                  <a:txBody>
                    <a:bodyPr/>
                    <a:lstStyle/>
                    <a:p>
                      <a:pPr algn="ctr">
                        <a:lnSpc>
                          <a:spcPts val="760"/>
                        </a:lnSpc>
                      </a:pPr>
                      <a:endParaRPr lang="en-US" sz="900" b="0"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D2D5"/>
                    </a:solidFill>
                  </a:tcPr>
                </a:tc>
                <a:tc>
                  <a:txBody>
                    <a:bodyPr/>
                    <a:lstStyle/>
                    <a:p>
                      <a:pPr algn="ctr">
                        <a:lnSpc>
                          <a:spcPts val="760"/>
                        </a:lnSpc>
                      </a:pPr>
                      <a:endParaRPr lang="en-US" sz="900" b="0"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2551601394"/>
                  </a:ext>
                </a:extLst>
              </a:tr>
              <a:tr h="182305">
                <a:tc>
                  <a:txBody>
                    <a:bodyPr/>
                    <a:lstStyle/>
                    <a:p>
                      <a:pPr>
                        <a:lnSpc>
                          <a:spcPts val="760"/>
                        </a:lnSpc>
                      </a:pPr>
                      <a:r>
                        <a:rPr lang="en-US" sz="900" dirty="0">
                          <a:effectLst/>
                          <a:latin typeface="+mn-lt"/>
                        </a:rPr>
                        <a:t>Adverse event</a:t>
                      </a:r>
                      <a:endParaRPr lang="en-US" sz="900" dirty="0">
                        <a:solidFill>
                          <a:srgbClr val="000000"/>
                        </a:solidFill>
                        <a:effectLst/>
                        <a:latin typeface="+mn-lt"/>
                      </a:endParaRPr>
                    </a:p>
                  </a:txBody>
                  <a:tcPr marL="182880" marR="80963"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24 (16)</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66 (56)</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6 (17)</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3574535769"/>
                  </a:ext>
                </a:extLst>
              </a:tr>
              <a:tr h="182305">
                <a:tc>
                  <a:txBody>
                    <a:bodyPr/>
                    <a:lstStyle/>
                    <a:p>
                      <a:pPr>
                        <a:lnSpc>
                          <a:spcPts val="760"/>
                        </a:lnSpc>
                      </a:pPr>
                      <a:r>
                        <a:rPr lang="en-US" sz="900" dirty="0">
                          <a:effectLst/>
                          <a:latin typeface="+mn-lt"/>
                        </a:rPr>
                        <a:t>Progressive disease</a:t>
                      </a:r>
                      <a:endParaRPr lang="en-US" sz="900" dirty="0">
                        <a:solidFill>
                          <a:srgbClr val="000000"/>
                        </a:solidFill>
                        <a:effectLst/>
                        <a:latin typeface="+mn-lt"/>
                      </a:endParaRPr>
                    </a:p>
                  </a:txBody>
                  <a:tcPr marL="182880" marR="80963"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16 (10)</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17 (14)</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1 (3)</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660690076"/>
                  </a:ext>
                </a:extLst>
              </a:tr>
              <a:tr h="182305">
                <a:tc>
                  <a:txBody>
                    <a:bodyPr/>
                    <a:lstStyle/>
                    <a:p>
                      <a:pPr>
                        <a:lnSpc>
                          <a:spcPts val="760"/>
                        </a:lnSpc>
                      </a:pPr>
                      <a:r>
                        <a:rPr lang="en-US" sz="900" dirty="0">
                          <a:effectLst/>
                          <a:latin typeface="+mn-lt"/>
                        </a:rPr>
                        <a:t>Death</a:t>
                      </a:r>
                      <a:endParaRPr lang="en-US" sz="900" dirty="0">
                        <a:solidFill>
                          <a:srgbClr val="000000"/>
                        </a:solidFill>
                        <a:effectLst/>
                        <a:latin typeface="+mn-lt"/>
                      </a:endParaRPr>
                    </a:p>
                  </a:txBody>
                  <a:tcPr marL="182880" marR="80963"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1 (1)</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0</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0</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2282237032"/>
                  </a:ext>
                </a:extLst>
              </a:tr>
              <a:tr h="182305">
                <a:tc>
                  <a:txBody>
                    <a:bodyPr/>
                    <a:lstStyle/>
                    <a:p>
                      <a:pPr>
                        <a:lnSpc>
                          <a:spcPts val="760"/>
                        </a:lnSpc>
                      </a:pPr>
                      <a:r>
                        <a:rPr lang="en-US" sz="900" dirty="0">
                          <a:effectLst/>
                          <a:latin typeface="+mn-lt"/>
                        </a:rPr>
                        <a:t>Investigator discretion</a:t>
                      </a:r>
                      <a:endParaRPr lang="en-US" sz="900" dirty="0">
                        <a:solidFill>
                          <a:srgbClr val="000000"/>
                        </a:solidFill>
                        <a:effectLst/>
                        <a:latin typeface="+mn-lt"/>
                      </a:endParaRPr>
                    </a:p>
                  </a:txBody>
                  <a:tcPr marL="182880" marR="80963"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0</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5 (4)</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0</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2294153196"/>
                  </a:ext>
                </a:extLst>
              </a:tr>
              <a:tr h="182305">
                <a:tc>
                  <a:txBody>
                    <a:bodyPr/>
                    <a:lstStyle/>
                    <a:p>
                      <a:pPr>
                        <a:lnSpc>
                          <a:spcPts val="760"/>
                        </a:lnSpc>
                      </a:pPr>
                      <a:r>
                        <a:rPr lang="en-US" sz="900" dirty="0">
                          <a:effectLst/>
                          <a:latin typeface="+mn-lt"/>
                        </a:rPr>
                        <a:t>Withdrawal of consent</a:t>
                      </a:r>
                      <a:endParaRPr lang="en-US" sz="900" dirty="0">
                        <a:solidFill>
                          <a:srgbClr val="000000"/>
                        </a:solidFill>
                        <a:effectLst/>
                        <a:latin typeface="+mn-lt"/>
                      </a:endParaRPr>
                    </a:p>
                  </a:txBody>
                  <a:tcPr marL="182880" marR="80963"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0</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1 (1)</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0</a:t>
                      </a:r>
                      <a:endParaRPr lang="en-US" sz="900" b="0" dirty="0">
                        <a:solidFill>
                          <a:srgbClr val="000000"/>
                        </a:solidFill>
                        <a:effectLst/>
                        <a:latin typeface="+mn-l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595717807"/>
                  </a:ext>
                </a:extLst>
              </a:tr>
              <a:tr h="182305">
                <a:tc>
                  <a:txBody>
                    <a:bodyPr/>
                    <a:lstStyle/>
                    <a:p>
                      <a:pPr>
                        <a:lnSpc>
                          <a:spcPts val="760"/>
                        </a:lnSpc>
                      </a:pPr>
                      <a:r>
                        <a:rPr lang="en-US" sz="900" dirty="0">
                          <a:effectLst/>
                          <a:latin typeface="+mn-lt"/>
                        </a:rPr>
                        <a:t>Other</a:t>
                      </a:r>
                      <a:endParaRPr lang="en-US" sz="900" dirty="0">
                        <a:solidFill>
                          <a:srgbClr val="000000"/>
                        </a:solidFill>
                        <a:effectLst/>
                        <a:latin typeface="+mn-lt"/>
                      </a:endParaRPr>
                    </a:p>
                  </a:txBody>
                  <a:tcPr marL="182880" marR="80963"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1 (1)</a:t>
                      </a:r>
                      <a:endParaRPr lang="en-US" sz="900" b="0" dirty="0">
                        <a:solidFill>
                          <a:srgbClr val="000000"/>
                        </a:solidFill>
                        <a:effectLst/>
                        <a:latin typeface="+mn-lt"/>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3 (3)</a:t>
                      </a:r>
                      <a:endParaRPr lang="en-US" sz="900" b="0" dirty="0">
                        <a:solidFill>
                          <a:srgbClr val="000000"/>
                        </a:solidFill>
                        <a:effectLst/>
                        <a:latin typeface="+mn-lt"/>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900" dirty="0">
                          <a:effectLst/>
                          <a:latin typeface="+mn-lt"/>
                        </a:rPr>
                        <a:t>0</a:t>
                      </a:r>
                      <a:endParaRPr lang="en-US" sz="900" b="0" dirty="0">
                        <a:solidFill>
                          <a:srgbClr val="000000"/>
                        </a:solidFill>
                        <a:effectLst/>
                        <a:latin typeface="+mn-lt"/>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1165788098"/>
                  </a:ext>
                </a:extLst>
              </a:tr>
              <a:tr h="182305">
                <a:tc>
                  <a:txBody>
                    <a:bodyPr/>
                    <a:lstStyle/>
                    <a:p>
                      <a:pPr>
                        <a:lnSpc>
                          <a:spcPts val="760"/>
                        </a:lnSpc>
                      </a:pPr>
                      <a:r>
                        <a:rPr lang="en-US" sz="900" b="1" dirty="0">
                          <a:effectLst/>
                          <a:latin typeface="+mn-lt"/>
                        </a:rPr>
                        <a:t>Received ≥6 IV treatment cycles, n (%)</a:t>
                      </a:r>
                      <a:endParaRPr lang="en-US" sz="900" b="1" dirty="0">
                        <a:solidFill>
                          <a:srgbClr val="000000"/>
                        </a:solidFill>
                        <a:effectLst/>
                        <a:latin typeface="+mn-lt"/>
                      </a:endParaRPr>
                    </a:p>
                  </a:txBody>
                  <a:tcPr marR="80963" marT="0" marB="0" anchor="ctr">
                    <a:lnL>
                      <a:noFill/>
                    </a:lnL>
                    <a:lnR>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900" dirty="0">
                          <a:effectLst/>
                          <a:latin typeface="+mn-lt"/>
                        </a:rPr>
                        <a:t>NA</a:t>
                      </a:r>
                      <a:endParaRPr lang="en-US" sz="900" b="0"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900" dirty="0">
                          <a:effectLst/>
                          <a:latin typeface="+mn-lt"/>
                        </a:rPr>
                        <a:t>NA</a:t>
                      </a:r>
                      <a:endParaRPr lang="en-US" sz="900" b="0"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900" dirty="0">
                          <a:effectLst/>
                          <a:latin typeface="+mn-lt"/>
                        </a:rPr>
                        <a:t>29 (83)</a:t>
                      </a:r>
                      <a:r>
                        <a:rPr lang="en-US" sz="900" baseline="30000" dirty="0">
                          <a:effectLst/>
                          <a:latin typeface="+mn-lt"/>
                        </a:rPr>
                        <a:t>b</a:t>
                      </a:r>
                      <a:endParaRPr lang="en-US" sz="900" b="0"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466203757"/>
                  </a:ext>
                </a:extLst>
              </a:tr>
            </a:tbl>
          </a:graphicData>
        </a:graphic>
      </p:graphicFrame>
      <p:sp>
        <p:nvSpPr>
          <p:cNvPr id="11" name="Content Placeholder 2">
            <a:extLst>
              <a:ext uri="{FF2B5EF4-FFF2-40B4-BE49-F238E27FC236}">
                <a16:creationId xmlns:a16="http://schemas.microsoft.com/office/drawing/2014/main" id="{D56C7B72-88D3-4638-BA05-13090CF05370}"/>
              </a:ext>
            </a:extLst>
          </p:cNvPr>
          <p:cNvSpPr txBox="1">
            <a:spLocks/>
          </p:cNvSpPr>
          <p:nvPr/>
        </p:nvSpPr>
        <p:spPr>
          <a:xfrm>
            <a:off x="237599" y="3808329"/>
            <a:ext cx="8628927" cy="303212"/>
          </a:xfrm>
          <a:prstGeom prst="rect">
            <a:avLst/>
          </a:prstGeom>
        </p:spPr>
        <p:txBody>
          <a:bodyPr/>
          <a:lstStyle>
            <a:lvl1pPr marL="180000" indent="-180000" algn="l" defTabSz="342900" rtl="0" eaLnBrk="1" latinLnBrk="0" hangingPunct="1">
              <a:lnSpc>
                <a:spcPct val="100000"/>
              </a:lnSpc>
              <a:spcBef>
                <a:spcPts val="0"/>
              </a:spcBef>
              <a:spcAft>
                <a:spcPts val="600"/>
              </a:spcAft>
              <a:buClr>
                <a:schemeClr val="tx2"/>
              </a:buClr>
              <a:buFont typeface="Arial" pitchFamily="34" charset="0"/>
              <a:buChar char="•"/>
              <a:defRPr sz="1700" kern="1200">
                <a:solidFill>
                  <a:schemeClr val="tx1"/>
                </a:solidFill>
                <a:latin typeface="Arial" pitchFamily="34" charset="0"/>
                <a:ea typeface="+mn-ea"/>
                <a:cs typeface="Arial" pitchFamily="34" charset="0"/>
              </a:defRPr>
            </a:lvl1pPr>
            <a:lvl2pPr marL="540000" indent="-180000" algn="l" defTabSz="342900" rtl="0" eaLnBrk="1" latinLnBrk="0" hangingPunct="1">
              <a:lnSpc>
                <a:spcPct val="100000"/>
              </a:lnSpc>
              <a:spcBef>
                <a:spcPts val="0"/>
              </a:spcBef>
              <a:spcAft>
                <a:spcPts val="600"/>
              </a:spcAft>
              <a:buFont typeface="Arial"/>
              <a:buChar char="–"/>
              <a:defRPr sz="1500" kern="1200" baseline="0">
                <a:solidFill>
                  <a:schemeClr val="tx1"/>
                </a:solidFill>
                <a:latin typeface="Arial" pitchFamily="34" charset="0"/>
                <a:ea typeface="+mn-ea"/>
                <a:cs typeface="Arial" pitchFamily="34" charset="0"/>
              </a:defRPr>
            </a:lvl2pPr>
            <a:lvl3pPr marL="857250" indent="-171450" algn="l" defTabSz="342900" rtl="0" eaLnBrk="1" latinLnBrk="0" hangingPunct="1">
              <a:spcBef>
                <a:spcPct val="20000"/>
              </a:spcBef>
              <a:buFont typeface="Arial"/>
              <a:buChar char="•"/>
              <a:defRPr sz="1400" kern="1200" baseline="0">
                <a:solidFill>
                  <a:schemeClr val="tx1"/>
                </a:solidFill>
                <a:latin typeface="Arial" pitchFamily="34" charset="0"/>
                <a:ea typeface="+mn-ea"/>
                <a:cs typeface="Arial" pitchFamily="34" charset="0"/>
              </a:defRPr>
            </a:lvl3pPr>
            <a:lvl4pPr marL="622800" indent="-180000" algn="l" defTabSz="3429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622800" indent="-171450" algn="l" defTabSz="3429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Arial" pitchFamily="34" charset="0"/>
                <a:ea typeface="+mn-ea"/>
                <a:cs typeface="Arial" pitchFamily="34" charset="0"/>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buClr>
                <a:schemeClr val="accent2"/>
              </a:buClr>
            </a:pPr>
            <a:r>
              <a:rPr lang="en-US" sz="1200" dirty="0"/>
              <a:t>Richter transformation occurred in 4 pts (3%) in the </a:t>
            </a:r>
            <a:r>
              <a:rPr lang="en-US" sz="1200" dirty="0" err="1"/>
              <a:t>acalabrutinib</a:t>
            </a:r>
            <a:r>
              <a:rPr lang="en-US" sz="1200" dirty="0"/>
              <a:t> arm and 5 pts (3%) in the IdR/BR arm (IdR, n=4; BR, n=1)</a:t>
            </a:r>
          </a:p>
          <a:p>
            <a:pPr marL="360000" lvl="1" indent="0">
              <a:buFont typeface="Arial"/>
              <a:buNone/>
            </a:pPr>
            <a:endParaRPr lang="en-US" sz="1400" dirty="0"/>
          </a:p>
        </p:txBody>
      </p:sp>
    </p:spTree>
    <p:extLst>
      <p:ext uri="{BB962C8B-B14F-4D97-AF65-F5344CB8AC3E}">
        <p14:creationId xmlns:p14="http://schemas.microsoft.com/office/powerpoint/2010/main" val="295569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C3387D-B4D9-4D24-AE05-B2710A6C1E6E}"/>
              </a:ext>
            </a:extLst>
          </p:cNvPr>
          <p:cNvSpPr>
            <a:spLocks noGrp="1"/>
          </p:cNvSpPr>
          <p:nvPr>
            <p:ph type="title"/>
          </p:nvPr>
        </p:nvSpPr>
        <p:spPr>
          <a:xfrm>
            <a:off x="237062" y="97305"/>
            <a:ext cx="8765651" cy="310500"/>
          </a:xfrm>
        </p:spPr>
        <p:txBody>
          <a:bodyPr/>
          <a:lstStyle/>
          <a:p>
            <a:r>
              <a:rPr lang="en-US" dirty="0" err="1"/>
              <a:t>Acalabrutinib</a:t>
            </a:r>
            <a:r>
              <a:rPr lang="en-US" dirty="0"/>
              <a:t> Prolonged Investigator-Assessed PFS</a:t>
            </a:r>
            <a:br>
              <a:rPr lang="en-US" dirty="0"/>
            </a:br>
            <a:endParaRPr lang="en-US" strike="sngStrike" dirty="0">
              <a:solidFill>
                <a:srgbClr val="FF0000"/>
              </a:solidFill>
            </a:endParaRPr>
          </a:p>
        </p:txBody>
      </p:sp>
      <p:sp>
        <p:nvSpPr>
          <p:cNvPr id="7" name="Text Placeholder 1">
            <a:extLst>
              <a:ext uri="{FF2B5EF4-FFF2-40B4-BE49-F238E27FC236}">
                <a16:creationId xmlns:a16="http://schemas.microsoft.com/office/drawing/2014/main" id="{DDCFC24E-4842-4103-A711-586272692B29}"/>
              </a:ext>
            </a:extLst>
          </p:cNvPr>
          <p:cNvSpPr txBox="1">
            <a:spLocks/>
          </p:cNvSpPr>
          <p:nvPr/>
        </p:nvSpPr>
        <p:spPr>
          <a:xfrm>
            <a:off x="237062" y="539094"/>
            <a:ext cx="8457358" cy="472719"/>
          </a:xfrm>
          <a:prstGeom prst="rect">
            <a:avLst/>
          </a:prstGeom>
        </p:spPr>
        <p:txBody>
          <a:bodyPr vert="horz"/>
          <a:lstStyle>
            <a:lvl1pPr marL="0" indent="0" algn="l" defTabSz="342900" rtl="0" eaLnBrk="1" latinLnBrk="0" hangingPunct="1">
              <a:spcBef>
                <a:spcPts val="0"/>
              </a:spcBef>
              <a:buClr>
                <a:srgbClr val="830051"/>
              </a:buClr>
              <a:buFont typeface="Arial" pitchFamily="34" charset="0"/>
              <a:buNone/>
              <a:defRPr sz="2400" kern="1200" baseline="0">
                <a:solidFill>
                  <a:schemeClr val="tx1"/>
                </a:solidFill>
                <a:latin typeface="Arial" pitchFamily="34" charset="0"/>
                <a:ea typeface="+mn-ea"/>
                <a:cs typeface="Arial" pitchFamily="34" charset="0"/>
              </a:defRPr>
            </a:lvl1pPr>
            <a:lvl2pPr marL="342900" indent="0" algn="l" defTabSz="342900" rtl="0" eaLnBrk="1" latinLnBrk="0" hangingPunct="1">
              <a:spcBef>
                <a:spcPct val="20000"/>
              </a:spcBef>
              <a:buFont typeface="Arial"/>
              <a:buNone/>
              <a:defRPr sz="1800" kern="1200">
                <a:solidFill>
                  <a:schemeClr val="tx1"/>
                </a:solidFill>
                <a:latin typeface="+mn-lt"/>
                <a:ea typeface="+mn-ea"/>
                <a:cs typeface="+mn-cs"/>
              </a:defRPr>
            </a:lvl2pPr>
            <a:lvl3pPr marL="685800" indent="0" algn="l" defTabSz="342900" rtl="0" eaLnBrk="1" latinLnBrk="0" hangingPunct="1">
              <a:spcBef>
                <a:spcPct val="20000"/>
              </a:spcBef>
              <a:buFont typeface="Arial"/>
              <a:buNone/>
              <a:defRPr sz="1800" kern="1200">
                <a:solidFill>
                  <a:schemeClr val="tx1"/>
                </a:solidFill>
                <a:latin typeface="+mn-lt"/>
                <a:ea typeface="+mn-ea"/>
                <a:cs typeface="+mn-cs"/>
              </a:defRPr>
            </a:lvl3pPr>
            <a:lvl4pPr marL="1028700" indent="0" algn="l" defTabSz="342900" rtl="0" eaLnBrk="1" latinLnBrk="0" hangingPunct="1">
              <a:spcBef>
                <a:spcPct val="20000"/>
              </a:spcBef>
              <a:buFont typeface="Arial"/>
              <a:buNone/>
              <a:defRPr sz="1800" kern="1200">
                <a:solidFill>
                  <a:schemeClr val="tx1"/>
                </a:solidFill>
                <a:latin typeface="+mn-lt"/>
                <a:ea typeface="+mn-ea"/>
                <a:cs typeface="+mn-cs"/>
              </a:defRPr>
            </a:lvl4pPr>
            <a:lvl5pPr marL="1371600" indent="0" algn="l" defTabSz="342900" rtl="0" eaLnBrk="1" latinLnBrk="0" hangingPunct="1">
              <a:spcBef>
                <a:spcPct val="20000"/>
              </a:spcBef>
              <a:buFont typeface="Arial"/>
              <a:buNone/>
              <a:defRPr sz="18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82880" marR="0" lvl="0" indent="-182880" algn="l" defTabSz="342900" rtl="0" eaLnBrk="1" fontAlgn="auto" latinLnBrk="0" hangingPunct="1">
              <a:lnSpc>
                <a:spcPts val="1480"/>
              </a:lnSpc>
              <a:spcBef>
                <a:spcPts val="0"/>
              </a:spcBef>
              <a:spcAft>
                <a:spcPts val="800"/>
              </a:spcAft>
              <a:buClr>
                <a:schemeClr val="accent2"/>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Calibri"/>
                <a:cs typeface="Times New Roman"/>
              </a:rPr>
              <a:t>After a median of 22 months, </a:t>
            </a:r>
            <a:r>
              <a:rPr kumimoji="0" lang="en-US" sz="1400" b="0" i="0" u="none" strike="noStrike" kern="1200" cap="none" spc="0" normalizeH="0" baseline="0" noProof="0" dirty="0" err="1">
                <a:ln>
                  <a:noFill/>
                </a:ln>
                <a:solidFill>
                  <a:srgbClr val="000000"/>
                </a:solidFill>
                <a:effectLst/>
                <a:uLnTx/>
                <a:uFillTx/>
                <a:latin typeface="Arial"/>
                <a:ea typeface="Calibri"/>
                <a:cs typeface="Times New Roman"/>
              </a:rPr>
              <a:t>acalabrutinib</a:t>
            </a:r>
            <a:r>
              <a:rPr kumimoji="0" lang="en-US" sz="1400" b="0" i="0" u="none" strike="noStrike" kern="1200" cap="none" spc="0" normalizeH="0" baseline="0" noProof="0" dirty="0">
                <a:ln>
                  <a:noFill/>
                </a:ln>
                <a:solidFill>
                  <a:srgbClr val="000000"/>
                </a:solidFill>
                <a:effectLst/>
                <a:uLnTx/>
                <a:uFillTx/>
                <a:latin typeface="Arial"/>
                <a:ea typeface="Calibri"/>
                <a:cs typeface="Times New Roman"/>
              </a:rPr>
              <a:t> prolonged PFS vs investigator’s choice therapy (estimated 18-month PFS: 82% and 48%, respectively)</a:t>
            </a:r>
          </a:p>
        </p:txBody>
      </p:sp>
      <p:sp>
        <p:nvSpPr>
          <p:cNvPr id="10" name="TextBox 9"/>
          <p:cNvSpPr txBox="1"/>
          <p:nvPr/>
        </p:nvSpPr>
        <p:spPr>
          <a:xfrm>
            <a:off x="696687" y="1000350"/>
            <a:ext cx="3548742"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a:ea typeface="+mn-ea"/>
                <a:cs typeface="+mn-cs"/>
              </a:rPr>
              <a:t>PFS for Acalabrutinib vs IdR/BR</a:t>
            </a:r>
          </a:p>
        </p:txBody>
      </p:sp>
      <p:sp>
        <p:nvSpPr>
          <p:cNvPr id="12" name="TextBox 11"/>
          <p:cNvSpPr txBox="1"/>
          <p:nvPr/>
        </p:nvSpPr>
        <p:spPr>
          <a:xfrm>
            <a:off x="457200" y="4425343"/>
            <a:ext cx="8237220" cy="707886"/>
          </a:xfrm>
          <a:prstGeom prst="rect">
            <a:avLst/>
          </a:prstGeom>
          <a:noFill/>
        </p:spPr>
        <p:txBody>
          <a:bodyPr wrap="square" rtlCol="0">
            <a:spAutoFit/>
          </a:bodyPr>
          <a:lstStyle/>
          <a:p>
            <a:pPr marL="0" marR="0" lvl="0" indent="0" algn="l" defTabSz="457200" rtl="0" eaLnBrk="1" fontAlgn="auto" latinLnBrk="0" hangingPunct="1">
              <a:lnSpc>
                <a:spcPts val="62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000000"/>
                </a:solidFill>
                <a:effectLst/>
                <a:uLnTx/>
                <a:uFillTx/>
                <a:latin typeface="Arial"/>
                <a:ea typeface="+mn-ea"/>
                <a:cs typeface="+mn-cs"/>
              </a:rPr>
              <a:t>a</a:t>
            </a:r>
            <a:r>
              <a:rPr kumimoji="0" lang="en-US" sz="600" b="0" i="0" u="none" strike="noStrike" kern="1200" cap="none" spc="0" normalizeH="0" baseline="0" noProof="0" dirty="0">
                <a:ln>
                  <a:noFill/>
                </a:ln>
                <a:solidFill>
                  <a:srgbClr val="000000"/>
                </a:solidFill>
                <a:effectLst/>
                <a:uLnTx/>
                <a:uFillTx/>
                <a:latin typeface="Arial"/>
                <a:ea typeface="+mn-ea"/>
                <a:cs typeface="+mn-cs"/>
              </a:rPr>
              <a:t>Hazard ratio was based on stratified Cox-Proportional-Hazards model, stratified by randomization stratification factors as recorded in an interactive voice/web response system. </a:t>
            </a:r>
          </a:p>
          <a:p>
            <a:pPr marL="0" marR="0" lvl="0" indent="0" algn="l" defTabSz="457200" rtl="0" eaLnBrk="1" fontAlgn="auto" latinLnBrk="0" hangingPunct="1">
              <a:lnSpc>
                <a:spcPts val="62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000000"/>
                </a:solidFill>
                <a:effectLst/>
                <a:uLnTx/>
                <a:uFillTx/>
                <a:latin typeface="Arial"/>
                <a:ea typeface="+mn-ea"/>
                <a:cs typeface="+mn-cs"/>
              </a:rPr>
              <a:t>b</a:t>
            </a:r>
            <a:r>
              <a:rPr kumimoji="0" lang="en-US" sz="600" b="0" i="1" u="none" strike="noStrike" kern="1200" cap="none" spc="0" normalizeH="0" baseline="0" noProof="0" dirty="0">
                <a:ln>
                  <a:noFill/>
                </a:ln>
                <a:solidFill>
                  <a:srgbClr val="000000"/>
                </a:solidFill>
                <a:effectLst/>
                <a:uLnTx/>
                <a:uFillTx/>
                <a:latin typeface="Arial"/>
                <a:ea typeface="+mn-ea"/>
                <a:cs typeface="+mn-cs"/>
              </a:rPr>
              <a:t>P</a:t>
            </a:r>
            <a:r>
              <a:rPr kumimoji="0" lang="en-US" sz="600" b="0" i="0" u="none" strike="noStrike" kern="1200" cap="none" spc="0" normalizeH="0" baseline="0" noProof="0" dirty="0">
                <a:ln>
                  <a:noFill/>
                </a:ln>
                <a:solidFill>
                  <a:srgbClr val="000000"/>
                </a:solidFill>
                <a:effectLst/>
                <a:uLnTx/>
                <a:uFillTx/>
                <a:latin typeface="Arial"/>
                <a:ea typeface="+mn-ea"/>
                <a:cs typeface="+mn-cs"/>
              </a:rPr>
              <a:t>-value was based on stratified log-rank test, stratified by randomization stratification factors as recorded in an interactive voice/web response system. </a:t>
            </a:r>
          </a:p>
          <a:p>
            <a:pPr marL="0" marR="0" lvl="0" indent="0" algn="l" defTabSz="457200" rtl="0" eaLnBrk="1" fontAlgn="auto" latinLnBrk="0" hangingPunct="1">
              <a:lnSpc>
                <a:spcPts val="62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000000"/>
                </a:solidFill>
                <a:effectLst/>
                <a:uLnTx/>
                <a:uFillTx/>
                <a:latin typeface="Arial"/>
                <a:ea typeface="+mn-ea"/>
                <a:cs typeface="+mn-cs"/>
              </a:rPr>
              <a:t>c</a:t>
            </a:r>
            <a:r>
              <a:rPr kumimoji="0" lang="en-US" sz="600" b="0" i="0" u="none" strike="noStrike" kern="1200" cap="none" spc="0" normalizeH="0" baseline="0" noProof="0" dirty="0">
                <a:ln>
                  <a:noFill/>
                </a:ln>
                <a:solidFill>
                  <a:srgbClr val="000000"/>
                </a:solidFill>
                <a:effectLst/>
                <a:uLnTx/>
                <a:uFillTx/>
                <a:latin typeface="Arial"/>
                <a:ea typeface="+mn-ea"/>
                <a:cs typeface="+mn-cs"/>
              </a:rPr>
              <a:t>Hazard ratios were based on unstratified Cox-Proportional-Hazards model. </a:t>
            </a:r>
          </a:p>
          <a:p>
            <a:pPr marL="0" marR="0" lvl="0" indent="0" algn="l" defTabSz="457200" rtl="0" eaLnBrk="1" fontAlgn="auto" latinLnBrk="0" hangingPunct="1">
              <a:lnSpc>
                <a:spcPts val="620"/>
              </a:lnSpc>
              <a:spcBef>
                <a:spcPts val="0"/>
              </a:spcBef>
              <a:spcAft>
                <a:spcPts val="0"/>
              </a:spcAft>
              <a:buClrTx/>
              <a:buSzTx/>
              <a:buFontTx/>
              <a:buNone/>
              <a:tabLst/>
              <a:defRPr/>
            </a:pPr>
            <a:r>
              <a:rPr kumimoji="0" lang="en-US" sz="600" b="0" i="0" u="none" strike="noStrike" kern="1200" cap="none" spc="0" normalizeH="0" baseline="30000" noProof="0" dirty="0">
                <a:ln>
                  <a:noFill/>
                </a:ln>
                <a:solidFill>
                  <a:srgbClr val="000000"/>
                </a:solidFill>
                <a:effectLst/>
                <a:uLnTx/>
                <a:uFillTx/>
                <a:latin typeface="Arial"/>
                <a:ea typeface="+mn-ea"/>
                <a:cs typeface="+mn-cs"/>
              </a:rPr>
              <a:t>d</a:t>
            </a:r>
            <a:r>
              <a:rPr kumimoji="0" lang="en-US" sz="600" b="0" i="1" u="none" strike="noStrike" kern="1200" cap="none" spc="0" normalizeH="0" baseline="0" noProof="0" dirty="0">
                <a:ln>
                  <a:noFill/>
                </a:ln>
                <a:solidFill>
                  <a:srgbClr val="000000"/>
                </a:solidFill>
                <a:effectLst/>
                <a:uLnTx/>
                <a:uFillTx/>
                <a:latin typeface="Arial"/>
                <a:ea typeface="+mn-ea"/>
                <a:cs typeface="+mn-cs"/>
              </a:rPr>
              <a:t>P</a:t>
            </a:r>
            <a:r>
              <a:rPr kumimoji="0" lang="en-US" sz="600" b="0" i="0" u="none" strike="noStrike" kern="1200" cap="none" spc="0" normalizeH="0" baseline="0" noProof="0" dirty="0">
                <a:ln>
                  <a:noFill/>
                </a:ln>
                <a:solidFill>
                  <a:srgbClr val="000000"/>
                </a:solidFill>
                <a:effectLst/>
                <a:uLnTx/>
                <a:uFillTx/>
                <a:latin typeface="Arial"/>
                <a:ea typeface="+mn-ea"/>
                <a:cs typeface="+mn-cs"/>
              </a:rPr>
              <a:t>-values were based on unstratified log-rank test. </a:t>
            </a:r>
          </a:p>
          <a:p>
            <a:pPr marL="0" marR="0" lvl="0" indent="0" algn="l" defTabSz="457200" rtl="0" eaLnBrk="1" fontAlgn="auto" latinLnBrk="0" hangingPunct="1">
              <a:lnSpc>
                <a:spcPts val="62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a:ea typeface="+mn-ea"/>
                <a:cs typeface="+mn-cs"/>
              </a:rPr>
              <a:t>PFS rates were based on the IWCLL 2008 criteria in pts with RR CLL.</a:t>
            </a:r>
            <a:r>
              <a:rPr kumimoji="0" lang="en-US" sz="600" b="0" i="0" u="none" strike="noStrike" kern="1200" cap="none" spc="0" normalizeH="0" baseline="30000" noProof="0" dirty="0">
                <a:ln>
                  <a:noFill/>
                </a:ln>
                <a:solidFill>
                  <a:srgbClr val="000000"/>
                </a:solidFill>
                <a:effectLst/>
                <a:uLnTx/>
                <a:uFillTx/>
                <a:latin typeface="Arial"/>
                <a:ea typeface="+mn-ea"/>
                <a:cs typeface="+mn-cs"/>
              </a:rPr>
              <a:t>1 </a:t>
            </a:r>
            <a:r>
              <a:rPr kumimoji="0" lang="en-US" sz="600" b="0" i="0" u="none" strike="noStrike" kern="1200" cap="none" spc="0" normalizeH="0" baseline="0" noProof="0" dirty="0">
                <a:ln>
                  <a:noFill/>
                </a:ln>
                <a:solidFill>
                  <a:srgbClr val="000000"/>
                </a:solidFill>
                <a:effectLst/>
                <a:uLnTx/>
                <a:uFillTx/>
                <a:latin typeface="Arial"/>
                <a:ea typeface="+mn-ea"/>
                <a:cs typeface="+mn-cs"/>
              </a:rPr>
              <a:t>Pts were censored at the time when any subsequent anticancer therapies were received. </a:t>
            </a:r>
          </a:p>
          <a:p>
            <a:pPr lvl="0">
              <a:lnSpc>
                <a:spcPts val="620"/>
              </a:lnSpc>
              <a:defRPr/>
            </a:pPr>
            <a:r>
              <a:rPr kumimoji="0" lang="en-US" sz="600" b="0" i="0" u="none" strike="noStrike" kern="1200" cap="none" spc="0" normalizeH="0" baseline="0" noProof="0" dirty="0">
                <a:ln>
                  <a:noFill/>
                </a:ln>
                <a:solidFill>
                  <a:srgbClr val="000000"/>
                </a:solidFill>
                <a:effectLst/>
                <a:uLnTx/>
                <a:uFillTx/>
                <a:latin typeface="Arial"/>
                <a:ea typeface="+mn-ea"/>
                <a:cs typeface="+mn-cs"/>
              </a:rPr>
              <a:t>BR, bendamustine plus rituximab; CI, confidence interval; HR, hazard ratio; IdR, idelalisib plus rituximab; </a:t>
            </a:r>
            <a:r>
              <a:rPr lang="en-US" sz="600" dirty="0">
                <a:solidFill>
                  <a:srgbClr val="000000"/>
                </a:solidFill>
              </a:rPr>
              <a:t>IWCLL, International Workshop on Chronic Lymphocytic Leukemia; </a:t>
            </a:r>
            <a:r>
              <a:rPr kumimoji="0" lang="en-US" sz="600" b="0" i="0" u="none" strike="noStrike" kern="1200" cap="none" spc="0" normalizeH="0" baseline="0" noProof="0" dirty="0">
                <a:ln>
                  <a:noFill/>
                </a:ln>
                <a:solidFill>
                  <a:srgbClr val="000000"/>
                </a:solidFill>
                <a:effectLst/>
                <a:uLnTx/>
                <a:uFillTx/>
                <a:latin typeface="Arial"/>
                <a:ea typeface="+mn-ea"/>
                <a:cs typeface="+mn-cs"/>
              </a:rPr>
              <a:t>NR, not reached; PFS, progression-free survival; pts, patients; RR, relapsed/refractory.</a:t>
            </a:r>
          </a:p>
          <a:p>
            <a:pPr lvl="0">
              <a:lnSpc>
                <a:spcPts val="620"/>
              </a:lnSpc>
              <a:defRPr/>
            </a:pPr>
            <a:r>
              <a:rPr lang="en-US" sz="600" b="1" dirty="0"/>
              <a:t>1. </a:t>
            </a:r>
            <a:r>
              <a:rPr lang="en-US" sz="600" dirty="0" err="1"/>
              <a:t>Hallek</a:t>
            </a:r>
            <a:r>
              <a:rPr lang="en-US" sz="600" dirty="0"/>
              <a:t> M, et al. </a:t>
            </a:r>
            <a:r>
              <a:rPr lang="en-US" sz="600" i="1" dirty="0"/>
              <a:t>Blood</a:t>
            </a:r>
            <a:r>
              <a:rPr lang="en-US" sz="600" dirty="0"/>
              <a:t>. 2008;111(12):5446-56.  </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Slide Number Placeholder 3">
            <a:extLst>
              <a:ext uri="{FF2B5EF4-FFF2-40B4-BE49-F238E27FC236}">
                <a16:creationId xmlns:a16="http://schemas.microsoft.com/office/drawing/2014/main" id="{A8ADE7CE-0571-41F5-9F69-CFF44F10E839}"/>
              </a:ext>
            </a:extLst>
          </p:cNvPr>
          <p:cNvSpPr txBox="1">
            <a:spLocks/>
          </p:cNvSpPr>
          <p:nvPr/>
        </p:nvSpPr>
        <p:spPr>
          <a:xfrm>
            <a:off x="194880" y="4779669"/>
            <a:ext cx="396000" cy="162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C4F54F3-C349-4609-AFEE-01462D5C7942}" type="slidenum">
              <a:rPr kumimoji="0" lang="en-GB" sz="800" b="1"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GB"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p:cNvSpPr txBox="1"/>
          <p:nvPr/>
        </p:nvSpPr>
        <p:spPr>
          <a:xfrm>
            <a:off x="5203370" y="991206"/>
            <a:ext cx="3491049"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srgbClr val="000000"/>
                </a:solidFill>
                <a:effectLst/>
                <a:uLnTx/>
                <a:uFillTx/>
                <a:latin typeface="Arial"/>
                <a:ea typeface="+mn-ea"/>
                <a:cs typeface="+mn-cs"/>
              </a:rPr>
              <a:t>PFS for Acalabrutinib vs IdR or BR</a:t>
            </a:r>
          </a:p>
        </p:txBody>
      </p:sp>
      <p:pic>
        <p:nvPicPr>
          <p:cNvPr id="14" name="Picture 13">
            <a:extLst>
              <a:ext uri="{FF2B5EF4-FFF2-40B4-BE49-F238E27FC236}">
                <a16:creationId xmlns:a16="http://schemas.microsoft.com/office/drawing/2014/main" id="{C65BE833-8E6F-4F4D-B248-04E2EE6D763C}"/>
              </a:ext>
            </a:extLst>
          </p:cNvPr>
          <p:cNvPicPr>
            <a:picLocks noChangeAspect="1"/>
          </p:cNvPicPr>
          <p:nvPr/>
        </p:nvPicPr>
        <p:blipFill rotWithShape="1">
          <a:blip r:embed="rId3"/>
          <a:srcRect t="3997" b="4380"/>
          <a:stretch/>
        </p:blipFill>
        <p:spPr>
          <a:xfrm>
            <a:off x="162223" y="1344296"/>
            <a:ext cx="8879040" cy="2960914"/>
          </a:xfrm>
          <a:prstGeom prst="rect">
            <a:avLst/>
          </a:prstGeom>
        </p:spPr>
      </p:pic>
    </p:spTree>
    <p:extLst>
      <p:ext uri="{BB962C8B-B14F-4D97-AF65-F5344CB8AC3E}">
        <p14:creationId xmlns:p14="http://schemas.microsoft.com/office/powerpoint/2010/main" val="3069230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C3387D-B4D9-4D24-AE05-B2710A6C1E6E}"/>
              </a:ext>
            </a:extLst>
          </p:cNvPr>
          <p:cNvSpPr>
            <a:spLocks noGrp="1"/>
          </p:cNvSpPr>
          <p:nvPr>
            <p:ph type="title"/>
          </p:nvPr>
        </p:nvSpPr>
        <p:spPr>
          <a:xfrm>
            <a:off x="237062" y="97305"/>
            <a:ext cx="8765651" cy="310500"/>
          </a:xfrm>
        </p:spPr>
        <p:txBody>
          <a:bodyPr/>
          <a:lstStyle/>
          <a:p>
            <a:r>
              <a:rPr lang="en-US" dirty="0" err="1"/>
              <a:t>Acalabrutinib</a:t>
            </a:r>
            <a:r>
              <a:rPr lang="en-US" dirty="0"/>
              <a:t> Prolonged Investigator-Assessed PFS in Patients With High-Risk Genetic Features</a:t>
            </a:r>
            <a:br>
              <a:rPr lang="en-US" dirty="0"/>
            </a:br>
            <a:endParaRPr lang="en-US" strike="sngStrike" dirty="0">
              <a:solidFill>
                <a:srgbClr val="FF0000"/>
              </a:solidFill>
            </a:endParaRPr>
          </a:p>
        </p:txBody>
      </p:sp>
      <p:sp>
        <p:nvSpPr>
          <p:cNvPr id="7" name="Text Placeholder 1">
            <a:extLst>
              <a:ext uri="{FF2B5EF4-FFF2-40B4-BE49-F238E27FC236}">
                <a16:creationId xmlns:a16="http://schemas.microsoft.com/office/drawing/2014/main" id="{DDCFC24E-4842-4103-A711-586272692B29}"/>
              </a:ext>
            </a:extLst>
          </p:cNvPr>
          <p:cNvSpPr txBox="1">
            <a:spLocks/>
          </p:cNvSpPr>
          <p:nvPr/>
        </p:nvSpPr>
        <p:spPr>
          <a:xfrm>
            <a:off x="237062" y="767660"/>
            <a:ext cx="8457358" cy="3862379"/>
          </a:xfrm>
          <a:prstGeom prst="rect">
            <a:avLst/>
          </a:prstGeom>
        </p:spPr>
        <p:txBody>
          <a:bodyPr vert="horz"/>
          <a:lstStyle>
            <a:lvl1pPr marL="0" indent="0" algn="l" defTabSz="342900" rtl="0" eaLnBrk="1" latinLnBrk="0" hangingPunct="1">
              <a:spcBef>
                <a:spcPts val="0"/>
              </a:spcBef>
              <a:buClr>
                <a:srgbClr val="830051"/>
              </a:buClr>
              <a:buFont typeface="Arial" pitchFamily="34" charset="0"/>
              <a:buNone/>
              <a:defRPr sz="2400" kern="1200" baseline="0">
                <a:solidFill>
                  <a:schemeClr val="tx1"/>
                </a:solidFill>
                <a:latin typeface="Arial" pitchFamily="34" charset="0"/>
                <a:ea typeface="+mn-ea"/>
                <a:cs typeface="Arial" pitchFamily="34" charset="0"/>
              </a:defRPr>
            </a:lvl1pPr>
            <a:lvl2pPr marL="342900" indent="0" algn="l" defTabSz="342900" rtl="0" eaLnBrk="1" latinLnBrk="0" hangingPunct="1">
              <a:spcBef>
                <a:spcPct val="20000"/>
              </a:spcBef>
              <a:buFont typeface="Arial"/>
              <a:buNone/>
              <a:defRPr sz="1800" kern="1200">
                <a:solidFill>
                  <a:schemeClr val="tx1"/>
                </a:solidFill>
                <a:latin typeface="+mn-lt"/>
                <a:ea typeface="+mn-ea"/>
                <a:cs typeface="+mn-cs"/>
              </a:defRPr>
            </a:lvl2pPr>
            <a:lvl3pPr marL="685800" indent="0" algn="l" defTabSz="342900" rtl="0" eaLnBrk="1" latinLnBrk="0" hangingPunct="1">
              <a:spcBef>
                <a:spcPct val="20000"/>
              </a:spcBef>
              <a:buFont typeface="Arial"/>
              <a:buNone/>
              <a:defRPr sz="1800" kern="1200">
                <a:solidFill>
                  <a:schemeClr val="tx1"/>
                </a:solidFill>
                <a:latin typeface="+mn-lt"/>
                <a:ea typeface="+mn-ea"/>
                <a:cs typeface="+mn-cs"/>
              </a:defRPr>
            </a:lvl3pPr>
            <a:lvl4pPr marL="1028700" indent="0" algn="l" defTabSz="342900" rtl="0" eaLnBrk="1" latinLnBrk="0" hangingPunct="1">
              <a:spcBef>
                <a:spcPct val="20000"/>
              </a:spcBef>
              <a:buFont typeface="Arial"/>
              <a:buNone/>
              <a:defRPr sz="1800" kern="1200">
                <a:solidFill>
                  <a:schemeClr val="tx1"/>
                </a:solidFill>
                <a:latin typeface="+mn-lt"/>
                <a:ea typeface="+mn-ea"/>
                <a:cs typeface="+mn-cs"/>
              </a:defRPr>
            </a:lvl4pPr>
            <a:lvl5pPr marL="1371600" indent="0" algn="l" defTabSz="342900" rtl="0" eaLnBrk="1" latinLnBrk="0" hangingPunct="1">
              <a:spcBef>
                <a:spcPct val="20000"/>
              </a:spcBef>
              <a:buFont typeface="Arial"/>
              <a:buNone/>
              <a:defRPr sz="18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182880" marR="0" lvl="0" indent="-182880" algn="l" defTabSz="342900" rtl="0" eaLnBrk="1" fontAlgn="auto" latinLnBrk="0" hangingPunct="1">
              <a:lnSpc>
                <a:spcPts val="1480"/>
              </a:lnSpc>
              <a:spcBef>
                <a:spcPts val="0"/>
              </a:spcBef>
              <a:spcAft>
                <a:spcPts val="800"/>
              </a:spcAft>
              <a:buClr>
                <a:schemeClr val="accent2"/>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Acalabrutinib also prolonged PFS in pts with del(17p) and </a:t>
            </a:r>
            <a:r>
              <a:rPr kumimoji="0" lang="en-US" sz="1400" b="0" i="1" u="none" strike="noStrike" kern="1200" cap="none" spc="0" normalizeH="0" baseline="0" noProof="0" dirty="0">
                <a:ln>
                  <a:noFill/>
                </a:ln>
                <a:solidFill>
                  <a:srgbClr val="000000"/>
                </a:solidFill>
                <a:effectLst/>
                <a:uLnTx/>
                <a:uFillTx/>
                <a:latin typeface="Arial" pitchFamily="34" charset="0"/>
                <a:ea typeface="+mn-ea"/>
                <a:cs typeface="Arial" pitchFamily="34" charset="0"/>
              </a:rPr>
              <a:t>TP53</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mutations, unmutated IGHV (below) and in other prespecified subgroups</a:t>
            </a:r>
            <a:endParaRPr kumimoji="0" lang="en-US" sz="1400" b="0" i="0" u="none" strike="sng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
        <p:nvSpPr>
          <p:cNvPr id="12" name="TextBox 11"/>
          <p:cNvSpPr txBox="1"/>
          <p:nvPr/>
        </p:nvSpPr>
        <p:spPr>
          <a:xfrm>
            <a:off x="457200" y="4825379"/>
            <a:ext cx="8237220" cy="323165"/>
          </a:xfrm>
          <a:prstGeom prst="rect">
            <a:avLst/>
          </a:prstGeom>
          <a:noFill/>
        </p:spPr>
        <p:txBody>
          <a:bodyPr wrap="square" rtlCol="0">
            <a:spAutoFit/>
          </a:bodyPr>
          <a:lstStyle/>
          <a:p>
            <a:pPr marL="0" marR="0" lvl="0" indent="0" algn="l" defTabSz="457200" rtl="0" eaLnBrk="1" fontAlgn="auto" latinLnBrk="0" hangingPunct="1">
              <a:lnSpc>
                <a:spcPts val="62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a:ea typeface="+mn-ea"/>
                <a:cs typeface="+mn-cs"/>
              </a:rPr>
              <a:t>PFS rates were based on the IWCLL 2008 criteria in pts with RR CLL.</a:t>
            </a:r>
            <a:r>
              <a:rPr kumimoji="0" lang="en-US" sz="600" b="0" i="0" u="none" strike="noStrike" kern="1200" cap="none" spc="0" normalizeH="0" baseline="30000" noProof="0" dirty="0">
                <a:ln>
                  <a:noFill/>
                </a:ln>
                <a:solidFill>
                  <a:srgbClr val="000000"/>
                </a:solidFill>
                <a:effectLst/>
                <a:uLnTx/>
                <a:uFillTx/>
                <a:latin typeface="Arial"/>
                <a:ea typeface="+mn-ea"/>
                <a:cs typeface="+mn-cs"/>
              </a:rPr>
              <a:t>1 </a:t>
            </a:r>
            <a:r>
              <a:rPr kumimoji="0" lang="en-US" sz="600" b="0" i="0" u="none" strike="noStrike" kern="1200" cap="none" spc="0" normalizeH="0" baseline="0" noProof="0" dirty="0">
                <a:ln>
                  <a:noFill/>
                </a:ln>
                <a:solidFill>
                  <a:srgbClr val="000000"/>
                </a:solidFill>
                <a:effectLst/>
                <a:uLnTx/>
                <a:uFillTx/>
                <a:latin typeface="Arial"/>
                <a:ea typeface="+mn-ea"/>
                <a:cs typeface="+mn-cs"/>
              </a:rPr>
              <a:t>Pts were censored at the time when any subsequent anticancer therapies were received. </a:t>
            </a:r>
          </a:p>
          <a:p>
            <a:pPr marL="0" marR="0" lvl="0" indent="0" algn="l" defTabSz="457200" rtl="0" eaLnBrk="1" fontAlgn="auto" latinLnBrk="0" hangingPunct="1">
              <a:lnSpc>
                <a:spcPts val="62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a:ea typeface="+mn-ea"/>
                <a:cs typeface="+mn-cs"/>
              </a:rPr>
              <a:t>BR, bendamustine plus rituximab; CI, confidence interval; HR, hazard ratio; IdR, idelalisib plus rituximab; IGHV, immunoglobulin heavy chain variable; PFS, progression-free survival; pts, patients; RR, relapsed/refractory.</a:t>
            </a:r>
          </a:p>
          <a:p>
            <a:pPr lvl="0">
              <a:lnSpc>
                <a:spcPts val="620"/>
              </a:lnSpc>
              <a:defRPr/>
            </a:pPr>
            <a:r>
              <a:rPr lang="en-US" sz="600" b="1" dirty="0"/>
              <a:t>1. </a:t>
            </a:r>
            <a:r>
              <a:rPr lang="en-US" sz="600" dirty="0" err="1"/>
              <a:t>Hallek</a:t>
            </a:r>
            <a:r>
              <a:rPr lang="en-US" sz="600" dirty="0"/>
              <a:t> M, et al. </a:t>
            </a:r>
            <a:r>
              <a:rPr lang="en-US" sz="600" i="1" dirty="0"/>
              <a:t>Blood</a:t>
            </a:r>
            <a:r>
              <a:rPr lang="en-US" sz="600" dirty="0"/>
              <a:t>. 2008;111(12):5446-56.  </a:t>
            </a:r>
            <a:endParaRPr kumimoji="0" lang="en-US" sz="6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Slide Number Placeholder 3">
            <a:extLst>
              <a:ext uri="{FF2B5EF4-FFF2-40B4-BE49-F238E27FC236}">
                <a16:creationId xmlns:a16="http://schemas.microsoft.com/office/drawing/2014/main" id="{A8ADE7CE-0571-41F5-9F69-CFF44F10E839}"/>
              </a:ext>
            </a:extLst>
          </p:cNvPr>
          <p:cNvSpPr txBox="1">
            <a:spLocks/>
          </p:cNvSpPr>
          <p:nvPr/>
        </p:nvSpPr>
        <p:spPr>
          <a:xfrm>
            <a:off x="194880" y="4779669"/>
            <a:ext cx="396000" cy="162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fld id="{3C4F54F3-C349-4609-AFEE-01462D5C7942}" type="slidenum">
              <a:rPr kumimoji="0" lang="en-GB" sz="800" b="1" i="0" u="none" strike="noStrike" kern="1200" cap="none" spc="0" normalizeH="0" baseline="0" noProof="0" smtClean="0">
                <a:ln>
                  <a:noFill/>
                </a:ln>
                <a:solidFill>
                  <a:srgbClr val="000000"/>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Box 14">
            <a:extLst>
              <a:ext uri="{FF2B5EF4-FFF2-40B4-BE49-F238E27FC236}">
                <a16:creationId xmlns:a16="http://schemas.microsoft.com/office/drawing/2014/main" id="{E2E7459F-5D70-AE42-850A-889E31AF8329}"/>
              </a:ext>
            </a:extLst>
          </p:cNvPr>
          <p:cNvSpPr txBox="1"/>
          <p:nvPr/>
        </p:nvSpPr>
        <p:spPr>
          <a:xfrm>
            <a:off x="894060" y="1197720"/>
            <a:ext cx="3788224" cy="276999"/>
          </a:xfrm>
          <a:prstGeom prst="rect">
            <a:avLst/>
          </a:prstGeom>
          <a:noFill/>
        </p:spPr>
        <p:txBody>
          <a:bodyPr wrap="square" rtlCol="0">
            <a:spAutoFit/>
          </a:bodyPr>
          <a:lstStyle/>
          <a:p>
            <a:pPr lvl="0" algn="ctr">
              <a:defRPr/>
            </a:pPr>
            <a:r>
              <a:rPr lang="en-US" sz="1200" b="1" u="sng" dirty="0">
                <a:solidFill>
                  <a:srgbClr val="000000"/>
                </a:solidFill>
              </a:rPr>
              <a:t>PFS in Patients With del(17p) and </a:t>
            </a:r>
            <a:r>
              <a:rPr lang="en-US" sz="1200" b="1" i="1" u="sng" dirty="0">
                <a:solidFill>
                  <a:srgbClr val="000000"/>
                </a:solidFill>
              </a:rPr>
              <a:t>TP53</a:t>
            </a:r>
            <a:r>
              <a:rPr lang="en-US" sz="1200" b="1" u="sng" dirty="0">
                <a:solidFill>
                  <a:srgbClr val="000000"/>
                </a:solidFill>
              </a:rPr>
              <a:t> Mutations</a:t>
            </a:r>
          </a:p>
        </p:txBody>
      </p:sp>
      <p:sp>
        <p:nvSpPr>
          <p:cNvPr id="16" name="TextBox 15">
            <a:extLst>
              <a:ext uri="{FF2B5EF4-FFF2-40B4-BE49-F238E27FC236}">
                <a16:creationId xmlns:a16="http://schemas.microsoft.com/office/drawing/2014/main" id="{957A577D-129F-D547-906B-97D94900E9E8}"/>
              </a:ext>
            </a:extLst>
          </p:cNvPr>
          <p:cNvSpPr txBox="1"/>
          <p:nvPr/>
        </p:nvSpPr>
        <p:spPr>
          <a:xfrm>
            <a:off x="5044826" y="1188576"/>
            <a:ext cx="3428364" cy="276999"/>
          </a:xfrm>
          <a:prstGeom prst="rect">
            <a:avLst/>
          </a:prstGeom>
          <a:noFill/>
        </p:spPr>
        <p:txBody>
          <a:bodyPr wrap="square" rtlCol="0">
            <a:spAutoFit/>
          </a:bodyPr>
          <a:lstStyle/>
          <a:p>
            <a:pPr lvl="0" algn="ctr">
              <a:defRPr/>
            </a:pPr>
            <a:r>
              <a:rPr lang="en-US" sz="1200" b="1" u="sng" dirty="0">
                <a:solidFill>
                  <a:srgbClr val="000000"/>
                </a:solidFill>
              </a:rPr>
              <a:t>PFS in Patients With Unmutated IGHV </a:t>
            </a:r>
          </a:p>
        </p:txBody>
      </p:sp>
      <p:pic>
        <p:nvPicPr>
          <p:cNvPr id="4" name="Picture 3">
            <a:extLst>
              <a:ext uri="{FF2B5EF4-FFF2-40B4-BE49-F238E27FC236}">
                <a16:creationId xmlns:a16="http://schemas.microsoft.com/office/drawing/2014/main" id="{2433E0D8-E927-1F47-8920-B9251E920E16}"/>
              </a:ext>
            </a:extLst>
          </p:cNvPr>
          <p:cNvPicPr>
            <a:picLocks noChangeAspect="1"/>
          </p:cNvPicPr>
          <p:nvPr/>
        </p:nvPicPr>
        <p:blipFill>
          <a:blip r:embed="rId3"/>
          <a:stretch>
            <a:fillRect/>
          </a:stretch>
        </p:blipFill>
        <p:spPr>
          <a:xfrm>
            <a:off x="324958" y="1452086"/>
            <a:ext cx="8263872" cy="3343313"/>
          </a:xfrm>
          <a:prstGeom prst="rect">
            <a:avLst/>
          </a:prstGeom>
        </p:spPr>
      </p:pic>
    </p:spTree>
    <p:extLst>
      <p:ext uri="{BB962C8B-B14F-4D97-AF65-F5344CB8AC3E}">
        <p14:creationId xmlns:p14="http://schemas.microsoft.com/office/powerpoint/2010/main" val="341220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F19D-C238-B648-B72C-70BEE07113F6}"/>
              </a:ext>
            </a:extLst>
          </p:cNvPr>
          <p:cNvSpPr>
            <a:spLocks noGrp="1"/>
          </p:cNvSpPr>
          <p:nvPr>
            <p:ph type="title"/>
          </p:nvPr>
        </p:nvSpPr>
        <p:spPr>
          <a:xfrm>
            <a:off x="237062" y="103505"/>
            <a:ext cx="8765651" cy="310500"/>
          </a:xfrm>
        </p:spPr>
        <p:txBody>
          <a:bodyPr/>
          <a:lstStyle/>
          <a:p>
            <a:r>
              <a:rPr lang="en-US" sz="2200" dirty="0"/>
              <a:t>Median OS and DOR Were Not Reached With </a:t>
            </a:r>
            <a:r>
              <a:rPr lang="en-US" sz="2200" dirty="0" err="1"/>
              <a:t>Acalabrutinib</a:t>
            </a:r>
            <a:endParaRPr lang="en-US" sz="2200" dirty="0"/>
          </a:p>
        </p:txBody>
      </p:sp>
      <p:sp>
        <p:nvSpPr>
          <p:cNvPr id="5" name="Text Placeholder 4">
            <a:extLst>
              <a:ext uri="{FF2B5EF4-FFF2-40B4-BE49-F238E27FC236}">
                <a16:creationId xmlns:a16="http://schemas.microsoft.com/office/drawing/2014/main" id="{F69F8366-B2E9-AC4A-A716-41D55031AFC5}"/>
              </a:ext>
            </a:extLst>
          </p:cNvPr>
          <p:cNvSpPr>
            <a:spLocks noGrp="1"/>
          </p:cNvSpPr>
          <p:nvPr>
            <p:ph type="body" sz="quarter" idx="17"/>
          </p:nvPr>
        </p:nvSpPr>
        <p:spPr>
          <a:xfrm>
            <a:off x="411480" y="4840615"/>
            <a:ext cx="8591233" cy="303212"/>
          </a:xfrm>
        </p:spPr>
        <p:txBody>
          <a:bodyPr/>
          <a:lstStyle/>
          <a:p>
            <a:r>
              <a:rPr lang="en-US" sz="600" dirty="0"/>
              <a:t>ORR + PR with lymphocytosis was 92% (95% CI: 86, 95) for acalabrutinib and 88% (95% CI: 82, 92) for IdR/BR. Response rates were based on the International Workshop on Chronic Lymphocytic Leukemia (IWCLL) 2008 criteria.</a:t>
            </a:r>
            <a:r>
              <a:rPr lang="en-US" sz="600" baseline="30000" dirty="0"/>
              <a:t>1</a:t>
            </a:r>
            <a:endParaRPr lang="en-US" sz="600" dirty="0"/>
          </a:p>
          <a:p>
            <a:r>
              <a:rPr lang="en-US" sz="600" baseline="30000" dirty="0"/>
              <a:t>a</a:t>
            </a:r>
            <a:r>
              <a:rPr lang="en-US" sz="600" dirty="0"/>
              <a:t>Hazard ratio was based on stratified Cox-Proportional-Hazards model, stratified by randomization stratification factors as recorded in an interactive voice/web response system. </a:t>
            </a:r>
          </a:p>
          <a:p>
            <a:r>
              <a:rPr lang="en-US" sz="600" baseline="30000" dirty="0"/>
              <a:t>b</a:t>
            </a:r>
            <a:r>
              <a:rPr lang="en-US" sz="600" i="1" dirty="0"/>
              <a:t>P</a:t>
            </a:r>
            <a:r>
              <a:rPr lang="en-US" sz="600" dirty="0"/>
              <a:t>-value was based on stratified log-rank test, stratified by randomization stratification factors as recorded in an interactive voice/web response system. </a:t>
            </a:r>
          </a:p>
          <a:p>
            <a:r>
              <a:rPr lang="en-US" sz="600" baseline="30000" dirty="0"/>
              <a:t>c</a:t>
            </a:r>
            <a:r>
              <a:rPr lang="en-US" sz="600" dirty="0"/>
              <a:t>Based on Cochran-Mantel-Haenszel test with adjustment for randomization stratification factors as recorded in an interactive voice/web response system. </a:t>
            </a:r>
          </a:p>
          <a:p>
            <a:r>
              <a:rPr lang="en-US" sz="600" baseline="30000" dirty="0"/>
              <a:t>d</a:t>
            </a:r>
            <a:r>
              <a:rPr lang="en-US" sz="600" dirty="0"/>
              <a:t>95% confidence interval based on Normal approximation (with use of Wilson’s score). </a:t>
            </a:r>
            <a:br>
              <a:rPr lang="en-US" sz="600" dirty="0"/>
            </a:br>
            <a:r>
              <a:rPr lang="en-US" sz="600" dirty="0"/>
              <a:t>BR, bendamustine plus rituximab; CI, confidence interval; CR, complete response; CRi, complete response with incomplete blood count recovery; DOR, duration of response; HR, hazard ratio; IdR, idelalisib plus rituximab; nPR, nodular partial response; NR, not reached; ORR, overall response rate; OS, overall survival; PD, progressive disease; PR, partial response; PRL, partial response with lymphocytosis; SD, stable disease.</a:t>
            </a:r>
          </a:p>
          <a:p>
            <a:r>
              <a:rPr lang="en-US" sz="600" b="1" dirty="0"/>
              <a:t>1. </a:t>
            </a:r>
            <a:r>
              <a:rPr lang="en-US" sz="600" dirty="0" err="1"/>
              <a:t>Hallek</a:t>
            </a:r>
            <a:r>
              <a:rPr lang="en-US" sz="600" dirty="0"/>
              <a:t> M, et al. </a:t>
            </a:r>
            <a:r>
              <a:rPr lang="en-US" sz="600" i="1" dirty="0"/>
              <a:t>Blood</a:t>
            </a:r>
            <a:r>
              <a:rPr lang="en-US" sz="600" dirty="0"/>
              <a:t>. 2008;111(12):5446-56.  </a:t>
            </a:r>
          </a:p>
        </p:txBody>
      </p:sp>
      <p:sp>
        <p:nvSpPr>
          <p:cNvPr id="6" name="Slide Number Placeholder 5">
            <a:extLst>
              <a:ext uri="{FF2B5EF4-FFF2-40B4-BE49-F238E27FC236}">
                <a16:creationId xmlns:a16="http://schemas.microsoft.com/office/drawing/2014/main" id="{69442A0F-C654-5349-B031-EDAE0F7B2AEB}"/>
              </a:ext>
            </a:extLst>
          </p:cNvPr>
          <p:cNvSpPr>
            <a:spLocks noGrp="1"/>
          </p:cNvSpPr>
          <p:nvPr>
            <p:ph type="sldNum" sz="quarter" idx="4"/>
          </p:nvPr>
        </p:nvSpPr>
        <p:spPr/>
        <p:txBody>
          <a:bodyPr/>
          <a:lstStyle/>
          <a:p>
            <a:fld id="{3C4F54F3-C349-4609-AFEE-01462D5C7942}" type="slidenum">
              <a:rPr lang="en-GB" smtClean="0"/>
              <a:pPr/>
              <a:t>6</a:t>
            </a:fld>
            <a:endParaRPr lang="en-GB" dirty="0"/>
          </a:p>
        </p:txBody>
      </p:sp>
      <p:sp>
        <p:nvSpPr>
          <p:cNvPr id="3" name="Content Placeholder 2">
            <a:extLst>
              <a:ext uri="{FF2B5EF4-FFF2-40B4-BE49-F238E27FC236}">
                <a16:creationId xmlns:a16="http://schemas.microsoft.com/office/drawing/2014/main" id="{CD96DBB1-CF8D-5148-897F-16FB50C594F7}"/>
              </a:ext>
            </a:extLst>
          </p:cNvPr>
          <p:cNvSpPr>
            <a:spLocks noGrp="1"/>
          </p:cNvSpPr>
          <p:nvPr>
            <p:ph idx="16"/>
          </p:nvPr>
        </p:nvSpPr>
        <p:spPr>
          <a:xfrm>
            <a:off x="237062" y="577183"/>
            <a:ext cx="8906401" cy="1618488"/>
          </a:xfrm>
        </p:spPr>
        <p:txBody>
          <a:bodyPr/>
          <a:lstStyle/>
          <a:p>
            <a:pPr>
              <a:lnSpc>
                <a:spcPts val="1480"/>
              </a:lnSpc>
              <a:buClr>
                <a:schemeClr val="accent2"/>
              </a:buClr>
            </a:pPr>
            <a:r>
              <a:rPr lang="en-US" sz="1400" dirty="0"/>
              <a:t>Median OS was not reached in either treatment arm</a:t>
            </a:r>
          </a:p>
          <a:p>
            <a:pPr>
              <a:lnSpc>
                <a:spcPts val="1480"/>
              </a:lnSpc>
              <a:spcAft>
                <a:spcPts val="0"/>
              </a:spcAft>
              <a:buClr>
                <a:schemeClr val="accent2"/>
              </a:buClr>
            </a:pPr>
            <a:r>
              <a:rPr lang="en-US" sz="1400" dirty="0"/>
              <a:t>DOR was longer with </a:t>
            </a:r>
            <a:r>
              <a:rPr lang="en-US" sz="1400" dirty="0" err="1"/>
              <a:t>acalabrutinib</a:t>
            </a:r>
            <a:r>
              <a:rPr lang="en-US" sz="1400" dirty="0"/>
              <a:t> vs IdR/BR (median: NR vs 18.0 months; HR [95% CI]: 0.19 [0.11, 0.33])</a:t>
            </a:r>
          </a:p>
          <a:p>
            <a:pPr lvl="1">
              <a:lnSpc>
                <a:spcPts val="1480"/>
              </a:lnSpc>
              <a:spcAft>
                <a:spcPts val="0"/>
              </a:spcAft>
            </a:pPr>
            <a:r>
              <a:rPr lang="en-US" sz="1200" dirty="0"/>
              <a:t>Estimated 18-month DOR rate: 85.4% (95% CI: 77, 91) vs 49.4% (95% CI: 40, 58)</a:t>
            </a:r>
          </a:p>
        </p:txBody>
      </p:sp>
      <p:pic>
        <p:nvPicPr>
          <p:cNvPr id="15" name="Picture 14">
            <a:extLst>
              <a:ext uri="{FF2B5EF4-FFF2-40B4-BE49-F238E27FC236}">
                <a16:creationId xmlns:a16="http://schemas.microsoft.com/office/drawing/2014/main" id="{0C11018B-ED8C-4669-8745-800F3CEBAD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800" y="1547576"/>
            <a:ext cx="4073042" cy="2728938"/>
          </a:xfrm>
          <a:prstGeom prst="rect">
            <a:avLst/>
          </a:prstGeom>
        </p:spPr>
      </p:pic>
      <p:sp>
        <p:nvSpPr>
          <p:cNvPr id="16" name="TextBox 15">
            <a:extLst>
              <a:ext uri="{FF2B5EF4-FFF2-40B4-BE49-F238E27FC236}">
                <a16:creationId xmlns:a16="http://schemas.microsoft.com/office/drawing/2014/main" id="{A45E199C-4251-48D2-B3FA-6E2846BBB8D5}"/>
              </a:ext>
            </a:extLst>
          </p:cNvPr>
          <p:cNvSpPr txBox="1"/>
          <p:nvPr/>
        </p:nvSpPr>
        <p:spPr>
          <a:xfrm>
            <a:off x="874743" y="2477106"/>
            <a:ext cx="3177540" cy="922317"/>
          </a:xfrm>
          <a:prstGeom prst="rect">
            <a:avLst/>
          </a:prstGeom>
          <a:noFill/>
        </p:spPr>
        <p:txBody>
          <a:bodyPr wrap="square" rtlCol="0">
            <a:noAutofit/>
          </a:bodyPr>
          <a:lstStyle/>
          <a:p>
            <a:pPr>
              <a:lnSpc>
                <a:spcPts val="980"/>
              </a:lnSpc>
              <a:spcBef>
                <a:spcPts val="600"/>
              </a:spcBef>
            </a:pPr>
            <a:r>
              <a:rPr lang="en-US" sz="800" dirty="0">
                <a:solidFill>
                  <a:srgbClr val="000000"/>
                </a:solidFill>
              </a:rPr>
              <a:t>Acalabrutinib:IdR/BR</a:t>
            </a:r>
            <a:br>
              <a:rPr lang="en-US" sz="800" dirty="0">
                <a:solidFill>
                  <a:srgbClr val="000000"/>
                </a:solidFill>
              </a:rPr>
            </a:br>
            <a:r>
              <a:rPr lang="en-US" sz="800" dirty="0">
                <a:solidFill>
                  <a:srgbClr val="000000"/>
                </a:solidFill>
              </a:rPr>
              <a:t>HR</a:t>
            </a:r>
            <a:r>
              <a:rPr lang="en-US" sz="800" baseline="30000" dirty="0">
                <a:solidFill>
                  <a:srgbClr val="000000"/>
                </a:solidFill>
              </a:rPr>
              <a:t>a </a:t>
            </a:r>
            <a:r>
              <a:rPr lang="en-US" sz="800" dirty="0">
                <a:solidFill>
                  <a:srgbClr val="000000"/>
                </a:solidFill>
              </a:rPr>
              <a:t>(95% CI): 0.78 (0.44, 1.40)</a:t>
            </a:r>
            <a:br>
              <a:rPr lang="en-US" sz="800" dirty="0">
                <a:solidFill>
                  <a:srgbClr val="000000"/>
                </a:solidFill>
              </a:rPr>
            </a:br>
            <a:r>
              <a:rPr lang="en-US" sz="800" i="1" dirty="0">
                <a:solidFill>
                  <a:srgbClr val="000000"/>
                </a:solidFill>
              </a:rPr>
              <a:t>P</a:t>
            </a:r>
            <a:r>
              <a:rPr lang="en-US" sz="800" dirty="0">
                <a:solidFill>
                  <a:srgbClr val="000000"/>
                </a:solidFill>
              </a:rPr>
              <a:t>=0.4094</a:t>
            </a:r>
            <a:r>
              <a:rPr lang="en-US" sz="800" baseline="30000" dirty="0">
                <a:solidFill>
                  <a:srgbClr val="000000"/>
                </a:solidFill>
              </a:rPr>
              <a:t>b</a:t>
            </a:r>
            <a:endParaRPr lang="en-US" sz="800" dirty="0">
              <a:solidFill>
                <a:srgbClr val="000000"/>
              </a:solidFill>
            </a:endParaRPr>
          </a:p>
          <a:p>
            <a:pPr>
              <a:lnSpc>
                <a:spcPts val="980"/>
              </a:lnSpc>
              <a:spcBef>
                <a:spcPts val="300"/>
              </a:spcBef>
            </a:pPr>
            <a:r>
              <a:rPr lang="en-US" sz="800" dirty="0">
                <a:solidFill>
                  <a:srgbClr val="000000"/>
                </a:solidFill>
              </a:rPr>
              <a:t>Estimated 18-mo OS rate:</a:t>
            </a:r>
            <a:br>
              <a:rPr lang="en-US" sz="800" dirty="0">
                <a:solidFill>
                  <a:srgbClr val="000000"/>
                </a:solidFill>
              </a:rPr>
            </a:br>
            <a:r>
              <a:rPr lang="en-US" sz="800" dirty="0">
                <a:solidFill>
                  <a:srgbClr val="000000"/>
                </a:solidFill>
              </a:rPr>
              <a:t>Acalabrutinib, 88% (95% CI: 81%, 92%)</a:t>
            </a:r>
            <a:br>
              <a:rPr lang="en-US" sz="800" dirty="0">
                <a:solidFill>
                  <a:srgbClr val="000000"/>
                </a:solidFill>
              </a:rPr>
            </a:br>
            <a:r>
              <a:rPr lang="en-US" sz="800" dirty="0">
                <a:solidFill>
                  <a:srgbClr val="000000"/>
                </a:solidFill>
              </a:rPr>
              <a:t>IdR/BR, 88% (95% CI: 81%, 92%)</a:t>
            </a:r>
          </a:p>
        </p:txBody>
      </p:sp>
      <p:pic>
        <p:nvPicPr>
          <p:cNvPr id="17" name="Picture 16">
            <a:extLst>
              <a:ext uri="{FF2B5EF4-FFF2-40B4-BE49-F238E27FC236}">
                <a16:creationId xmlns:a16="http://schemas.microsoft.com/office/drawing/2014/main" id="{91569D4C-3C5D-4147-AD06-F4FEC42EF628}"/>
              </a:ext>
            </a:extLst>
          </p:cNvPr>
          <p:cNvPicPr>
            <a:picLocks noChangeAspect="1"/>
          </p:cNvPicPr>
          <p:nvPr/>
        </p:nvPicPr>
        <p:blipFill>
          <a:blip r:embed="rId4"/>
          <a:stretch>
            <a:fillRect/>
          </a:stretch>
        </p:blipFill>
        <p:spPr>
          <a:xfrm>
            <a:off x="4651864" y="1435806"/>
            <a:ext cx="4312749" cy="2931852"/>
          </a:xfrm>
          <a:prstGeom prst="rect">
            <a:avLst/>
          </a:prstGeom>
        </p:spPr>
      </p:pic>
      <p:sp>
        <p:nvSpPr>
          <p:cNvPr id="9" name="TextBox 8">
            <a:extLst>
              <a:ext uri="{FF2B5EF4-FFF2-40B4-BE49-F238E27FC236}">
                <a16:creationId xmlns:a16="http://schemas.microsoft.com/office/drawing/2014/main" id="{491EF960-856C-44CC-A014-B239E3897351}"/>
              </a:ext>
            </a:extLst>
          </p:cNvPr>
          <p:cNvSpPr txBox="1"/>
          <p:nvPr/>
        </p:nvSpPr>
        <p:spPr>
          <a:xfrm>
            <a:off x="6779287" y="1376591"/>
            <a:ext cx="505267" cy="200055"/>
          </a:xfrm>
          <a:prstGeom prst="rect">
            <a:avLst/>
          </a:prstGeom>
          <a:solidFill>
            <a:schemeClr val="bg1"/>
          </a:solidFill>
        </p:spPr>
        <p:txBody>
          <a:bodyPr wrap="none" rtlCol="0">
            <a:spAutoFit/>
          </a:bodyPr>
          <a:lstStyle/>
          <a:p>
            <a:r>
              <a:rPr lang="en-US" sz="700" b="1" i="1" dirty="0"/>
              <a:t>P</a:t>
            </a:r>
            <a:r>
              <a:rPr lang="en-US" sz="700" b="1" dirty="0"/>
              <a:t>=0.35</a:t>
            </a:r>
            <a:r>
              <a:rPr lang="en-US" sz="700" b="1" baseline="30000" dirty="0"/>
              <a:t>c</a:t>
            </a:r>
            <a:endParaRPr lang="en-US" sz="700" b="1" i="1" dirty="0"/>
          </a:p>
        </p:txBody>
      </p:sp>
      <p:sp>
        <p:nvSpPr>
          <p:cNvPr id="10" name="TextBox 9">
            <a:extLst>
              <a:ext uri="{FF2B5EF4-FFF2-40B4-BE49-F238E27FC236}">
                <a16:creationId xmlns:a16="http://schemas.microsoft.com/office/drawing/2014/main" id="{D3777095-1230-42FA-BC5A-0BB8653328F2}"/>
              </a:ext>
            </a:extLst>
          </p:cNvPr>
          <p:cNvSpPr txBox="1"/>
          <p:nvPr/>
        </p:nvSpPr>
        <p:spPr>
          <a:xfrm>
            <a:off x="6709305" y="2524779"/>
            <a:ext cx="645230" cy="392415"/>
          </a:xfrm>
          <a:prstGeom prst="rect">
            <a:avLst/>
          </a:prstGeom>
          <a:solidFill>
            <a:schemeClr val="bg1"/>
          </a:solidFill>
        </p:spPr>
        <p:txBody>
          <a:bodyPr wrap="square" rtlCol="0">
            <a:spAutoFit/>
          </a:bodyPr>
          <a:lstStyle/>
          <a:p>
            <a:pPr algn="ctr"/>
            <a:r>
              <a:rPr lang="en-US" sz="650" b="1" dirty="0"/>
              <a:t>ORR, 80%</a:t>
            </a:r>
          </a:p>
          <a:p>
            <a:pPr algn="ctr"/>
            <a:r>
              <a:rPr lang="en-US" sz="650" dirty="0"/>
              <a:t>(95% CI: 73%, 86%)</a:t>
            </a:r>
            <a:r>
              <a:rPr lang="en-US" sz="650" baseline="30000" dirty="0"/>
              <a:t>d</a:t>
            </a:r>
            <a:endParaRPr lang="en-US" sz="650" dirty="0"/>
          </a:p>
        </p:txBody>
      </p:sp>
      <p:sp>
        <p:nvSpPr>
          <p:cNvPr id="13" name="TextBox 12">
            <a:extLst>
              <a:ext uri="{FF2B5EF4-FFF2-40B4-BE49-F238E27FC236}">
                <a16:creationId xmlns:a16="http://schemas.microsoft.com/office/drawing/2014/main" id="{AAEE6044-2964-44FF-B693-F337C81FDCF0}"/>
              </a:ext>
            </a:extLst>
          </p:cNvPr>
          <p:cNvSpPr txBox="1"/>
          <p:nvPr/>
        </p:nvSpPr>
        <p:spPr>
          <a:xfrm>
            <a:off x="8467086" y="2523265"/>
            <a:ext cx="676378" cy="392415"/>
          </a:xfrm>
          <a:prstGeom prst="rect">
            <a:avLst/>
          </a:prstGeom>
          <a:solidFill>
            <a:schemeClr val="bg1"/>
          </a:solidFill>
        </p:spPr>
        <p:txBody>
          <a:bodyPr wrap="square" rtlCol="0">
            <a:spAutoFit/>
          </a:bodyPr>
          <a:lstStyle/>
          <a:p>
            <a:pPr algn="ctr"/>
            <a:r>
              <a:rPr lang="en-US" sz="650" b="1" dirty="0"/>
              <a:t>ORR, 84%</a:t>
            </a:r>
          </a:p>
          <a:p>
            <a:pPr algn="ctr"/>
            <a:r>
              <a:rPr lang="en-US" sz="650" dirty="0"/>
              <a:t>(95% CI: 77%, 89%)</a:t>
            </a:r>
            <a:r>
              <a:rPr lang="en-US" sz="650" baseline="30000" dirty="0"/>
              <a:t>d</a:t>
            </a:r>
            <a:endParaRPr lang="en-US" sz="650" dirty="0"/>
          </a:p>
        </p:txBody>
      </p:sp>
    </p:spTree>
    <p:extLst>
      <p:ext uri="{BB962C8B-B14F-4D97-AF65-F5344CB8AC3E}">
        <p14:creationId xmlns:p14="http://schemas.microsoft.com/office/powerpoint/2010/main" val="382311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DF19D-C238-B648-B72C-70BEE07113F6}"/>
              </a:ext>
            </a:extLst>
          </p:cNvPr>
          <p:cNvSpPr>
            <a:spLocks noGrp="1"/>
          </p:cNvSpPr>
          <p:nvPr>
            <p:ph type="title"/>
          </p:nvPr>
        </p:nvSpPr>
        <p:spPr/>
        <p:txBody>
          <a:bodyPr/>
          <a:lstStyle/>
          <a:p>
            <a:r>
              <a:rPr lang="en-US" sz="2200" dirty="0"/>
              <a:t>Improved Safety Profile With Acalabrutinib vs IdR/BR</a:t>
            </a:r>
          </a:p>
        </p:txBody>
      </p:sp>
      <p:sp>
        <p:nvSpPr>
          <p:cNvPr id="5" name="Content Placeholder 2">
            <a:extLst>
              <a:ext uri="{FF2B5EF4-FFF2-40B4-BE49-F238E27FC236}">
                <a16:creationId xmlns:a16="http://schemas.microsoft.com/office/drawing/2014/main" id="{38F61AA8-5E5E-354C-9988-9ACCFA5607C8}"/>
              </a:ext>
            </a:extLst>
          </p:cNvPr>
          <p:cNvSpPr>
            <a:spLocks noGrp="1"/>
          </p:cNvSpPr>
          <p:nvPr>
            <p:ph idx="16"/>
          </p:nvPr>
        </p:nvSpPr>
        <p:spPr>
          <a:xfrm>
            <a:off x="237599" y="706497"/>
            <a:ext cx="8628927" cy="1618488"/>
          </a:xfrm>
        </p:spPr>
        <p:txBody>
          <a:bodyPr/>
          <a:lstStyle/>
          <a:p>
            <a:pPr>
              <a:buClr>
                <a:schemeClr val="accent2"/>
              </a:buClr>
            </a:pPr>
            <a:r>
              <a:rPr lang="en-US" sz="1400" dirty="0"/>
              <a:t>Grade ≥3 AEs (IdR, 90%; </a:t>
            </a:r>
            <a:r>
              <a:rPr lang="en-US" sz="1400" dirty="0" err="1"/>
              <a:t>acalabrutinib</a:t>
            </a:r>
            <a:r>
              <a:rPr lang="en-US" sz="1400" dirty="0"/>
              <a:t>, 55%; BR, 49%), serious AEs (56%; 33%; 26%),</a:t>
            </a:r>
            <a:r>
              <a:rPr lang="en-US" sz="1400" baseline="30000" dirty="0"/>
              <a:t>a</a:t>
            </a:r>
            <a:r>
              <a:rPr lang="en-US" sz="1400" dirty="0"/>
              <a:t> treatment-related AEs (95%; 70%; 69%), and AEs leading to drug discontinuations (59%; 14%; 17%) or dose withholdings (66%; 38%; 20%) were higher with IdR vs </a:t>
            </a:r>
            <a:r>
              <a:rPr lang="en-US" sz="1400" dirty="0" err="1"/>
              <a:t>acalabrutinib</a:t>
            </a:r>
            <a:r>
              <a:rPr lang="en-US" sz="1400" dirty="0"/>
              <a:t> or BR</a:t>
            </a:r>
          </a:p>
        </p:txBody>
      </p:sp>
      <p:sp>
        <p:nvSpPr>
          <p:cNvPr id="7" name="Slide Number Placeholder 6">
            <a:extLst>
              <a:ext uri="{FF2B5EF4-FFF2-40B4-BE49-F238E27FC236}">
                <a16:creationId xmlns:a16="http://schemas.microsoft.com/office/drawing/2014/main" id="{08BC1CDA-7BA4-D943-89B7-C79F2FA5133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4F54F3-C349-4609-AFEE-01462D5C7942}" type="slidenum">
              <a:rPr kumimoji="0" lang="en-GB" sz="800" b="1"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GB" sz="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aphicFrame>
        <p:nvGraphicFramePr>
          <p:cNvPr id="10" name="Table 9">
            <a:extLst>
              <a:ext uri="{FF2B5EF4-FFF2-40B4-BE49-F238E27FC236}">
                <a16:creationId xmlns:a16="http://schemas.microsoft.com/office/drawing/2014/main" id="{5BF26A17-2FEF-4AFC-B3B2-05816CF931E6}"/>
              </a:ext>
            </a:extLst>
          </p:cNvPr>
          <p:cNvGraphicFramePr>
            <a:graphicFrameLocks noGrp="1"/>
          </p:cNvGraphicFramePr>
          <p:nvPr>
            <p:extLst>
              <p:ext uri="{D42A27DB-BD31-4B8C-83A1-F6EECF244321}">
                <p14:modId xmlns:p14="http://schemas.microsoft.com/office/powerpoint/2010/main" val="3856634775"/>
              </p:ext>
            </p:extLst>
          </p:nvPr>
        </p:nvGraphicFramePr>
        <p:xfrm>
          <a:off x="514800" y="1528546"/>
          <a:ext cx="3998138" cy="2716180"/>
        </p:xfrm>
        <a:graphic>
          <a:graphicData uri="http://schemas.openxmlformats.org/drawingml/2006/table">
            <a:tbl>
              <a:tblPr firstRow="1" bandRow="1">
                <a:tableStyleId>{5C22544A-7EE6-4342-B048-85BDC9FD1C3A}</a:tableStyleId>
              </a:tblPr>
              <a:tblGrid>
                <a:gridCol w="1357406">
                  <a:extLst>
                    <a:ext uri="{9D8B030D-6E8A-4147-A177-3AD203B41FA5}">
                      <a16:colId xmlns:a16="http://schemas.microsoft.com/office/drawing/2014/main" val="1776619096"/>
                    </a:ext>
                  </a:extLst>
                </a:gridCol>
                <a:gridCol w="440122">
                  <a:extLst>
                    <a:ext uri="{9D8B030D-6E8A-4147-A177-3AD203B41FA5}">
                      <a16:colId xmlns:a16="http://schemas.microsoft.com/office/drawing/2014/main" val="1429772922"/>
                    </a:ext>
                  </a:extLst>
                </a:gridCol>
                <a:gridCol w="440122">
                  <a:extLst>
                    <a:ext uri="{9D8B030D-6E8A-4147-A177-3AD203B41FA5}">
                      <a16:colId xmlns:a16="http://schemas.microsoft.com/office/drawing/2014/main" val="3729016274"/>
                    </a:ext>
                  </a:extLst>
                </a:gridCol>
                <a:gridCol w="440122">
                  <a:extLst>
                    <a:ext uri="{9D8B030D-6E8A-4147-A177-3AD203B41FA5}">
                      <a16:colId xmlns:a16="http://schemas.microsoft.com/office/drawing/2014/main" val="1873367596"/>
                    </a:ext>
                  </a:extLst>
                </a:gridCol>
                <a:gridCol w="440122">
                  <a:extLst>
                    <a:ext uri="{9D8B030D-6E8A-4147-A177-3AD203B41FA5}">
                      <a16:colId xmlns:a16="http://schemas.microsoft.com/office/drawing/2014/main" val="193930980"/>
                    </a:ext>
                  </a:extLst>
                </a:gridCol>
                <a:gridCol w="440122">
                  <a:extLst>
                    <a:ext uri="{9D8B030D-6E8A-4147-A177-3AD203B41FA5}">
                      <a16:colId xmlns:a16="http://schemas.microsoft.com/office/drawing/2014/main" val="1691797375"/>
                    </a:ext>
                  </a:extLst>
                </a:gridCol>
                <a:gridCol w="440122">
                  <a:extLst>
                    <a:ext uri="{9D8B030D-6E8A-4147-A177-3AD203B41FA5}">
                      <a16:colId xmlns:a16="http://schemas.microsoft.com/office/drawing/2014/main" val="1645051054"/>
                    </a:ext>
                  </a:extLst>
                </a:gridCol>
              </a:tblGrid>
              <a:tr h="187425">
                <a:tc>
                  <a:txBody>
                    <a:bodyPr/>
                    <a:lstStyle/>
                    <a:p>
                      <a:pPr>
                        <a:lnSpc>
                          <a:spcPts val="720"/>
                        </a:lnSpc>
                      </a:pPr>
                      <a:endParaRPr lang="en-US" sz="700" b="1" dirty="0">
                        <a:solidFill>
                          <a:srgbClr val="000000"/>
                        </a:solidFill>
                        <a:effectLst/>
                        <a:latin typeface="+mn-lt"/>
                      </a:endParaRPr>
                    </a:p>
                  </a:txBody>
                  <a:tcPr marL="80963" marR="80963"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dirty="0">
                          <a:solidFill>
                            <a:srgbClr val="000000"/>
                          </a:solidFill>
                          <a:effectLst/>
                          <a:latin typeface="+mn-lt"/>
                        </a:rPr>
                        <a:t>Acalabrutinib (n=154)</a:t>
                      </a:r>
                      <a:endParaRPr lang="en-US" sz="700" b="1" kern="1200" dirty="0">
                        <a:solidFill>
                          <a:srgbClr val="000000"/>
                        </a:solidFill>
                        <a:effectLst/>
                        <a:latin typeface="+mn-lt"/>
                        <a:ea typeface="+mn-ea"/>
                        <a:cs typeface="+mn-cs"/>
                      </a:endParaRP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hMerge="1">
                  <a:txBody>
                    <a:bodyPr/>
                    <a:lstStyle/>
                    <a:p>
                      <a:pPr algn="ctr"/>
                      <a:endParaRPr lang="en-US" sz="700" dirty="0">
                        <a:solidFill>
                          <a:srgbClr val="000000"/>
                        </a:solidFill>
                        <a:effectLst/>
                        <a:latin typeface="Helvetica Neue LT Std" panose="020B0604020202020204" pitchFamily="34" charset="77"/>
                      </a:endParaRPr>
                    </a:p>
                  </a:txBody>
                  <a:tcPr marL="0" marR="80963" marT="9144" marB="9144"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944"/>
                    </a:solidFill>
                  </a:tcPr>
                </a:tc>
                <a:tc gridSpan="2">
                  <a:txBody>
                    <a:bodyPr/>
                    <a:lstStyle/>
                    <a:p>
                      <a:pPr algn="ctr"/>
                      <a:r>
                        <a:rPr lang="en-US" sz="700" b="1" dirty="0">
                          <a:solidFill>
                            <a:srgbClr val="000000"/>
                          </a:solidFill>
                          <a:effectLst/>
                          <a:latin typeface="+mn-lt"/>
                        </a:rPr>
                        <a:t>IdR</a:t>
                      </a:r>
                      <a:br>
                        <a:rPr lang="en-US" sz="700" b="1" dirty="0">
                          <a:solidFill>
                            <a:srgbClr val="000000"/>
                          </a:solidFill>
                          <a:effectLst/>
                          <a:latin typeface="+mn-lt"/>
                        </a:rPr>
                      </a:br>
                      <a:r>
                        <a:rPr lang="en-US" sz="700" b="1" dirty="0">
                          <a:solidFill>
                            <a:srgbClr val="000000"/>
                          </a:solidFill>
                          <a:effectLst/>
                          <a:latin typeface="+mn-lt"/>
                        </a:rPr>
                        <a:t>(n=118)</a:t>
                      </a:r>
                      <a:endParaRPr lang="en-US" sz="700" b="1" kern="1200" dirty="0">
                        <a:solidFill>
                          <a:srgbClr val="000000"/>
                        </a:solidFill>
                        <a:effectLst/>
                        <a:latin typeface="+mn-lt"/>
                        <a:ea typeface="+mn-ea"/>
                        <a:cs typeface="+mn-cs"/>
                      </a:endParaRP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hMerge="1">
                  <a:txBody>
                    <a:bodyPr/>
                    <a:lstStyle/>
                    <a:p>
                      <a:pPr algn="ctr"/>
                      <a:endParaRPr lang="en-US" sz="700" dirty="0">
                        <a:solidFill>
                          <a:srgbClr val="000000"/>
                        </a:solidFill>
                        <a:effectLst/>
                        <a:latin typeface="Helvetica Neue LT Std" panose="020B0604020202020204" pitchFamily="34" charset="77"/>
                      </a:endParaRPr>
                    </a:p>
                  </a:txBody>
                  <a:tcPr marL="0" marR="80963" marT="9144" marB="9144"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944"/>
                    </a:solidFill>
                  </a:tcPr>
                </a:tc>
                <a:tc gridSpan="2">
                  <a:txBody>
                    <a:bodyPr/>
                    <a:lstStyle/>
                    <a:p>
                      <a:pPr algn="ctr"/>
                      <a:r>
                        <a:rPr lang="en-US" sz="700" b="1" dirty="0">
                          <a:solidFill>
                            <a:srgbClr val="000000"/>
                          </a:solidFill>
                          <a:effectLst/>
                          <a:latin typeface="+mn-lt"/>
                        </a:rPr>
                        <a:t>BR</a:t>
                      </a:r>
                      <a:br>
                        <a:rPr lang="en-US" sz="700" b="1" dirty="0">
                          <a:solidFill>
                            <a:srgbClr val="000000"/>
                          </a:solidFill>
                          <a:effectLst/>
                          <a:latin typeface="+mn-lt"/>
                        </a:rPr>
                      </a:br>
                      <a:r>
                        <a:rPr lang="en-US" sz="700" b="1" dirty="0">
                          <a:solidFill>
                            <a:srgbClr val="000000"/>
                          </a:solidFill>
                          <a:effectLst/>
                          <a:latin typeface="+mn-lt"/>
                        </a:rPr>
                        <a:t>(n=35)</a:t>
                      </a:r>
                      <a:endParaRPr lang="en-US" sz="700" b="1" kern="1200" dirty="0">
                        <a:solidFill>
                          <a:srgbClr val="000000"/>
                        </a:solidFill>
                        <a:effectLst/>
                        <a:latin typeface="+mn-lt"/>
                        <a:ea typeface="+mn-ea"/>
                        <a:cs typeface="+mn-cs"/>
                      </a:endParaRP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hMerge="1">
                  <a:txBody>
                    <a:bodyPr/>
                    <a:lstStyle/>
                    <a:p>
                      <a:pPr algn="ctr"/>
                      <a:endParaRPr lang="en-US" sz="700" dirty="0">
                        <a:solidFill>
                          <a:srgbClr val="000000"/>
                        </a:solidFill>
                        <a:effectLst/>
                        <a:latin typeface="Helvetica Neue LT Std" panose="020B0604020202020204" pitchFamily="34" charset="77"/>
                      </a:endParaRPr>
                    </a:p>
                  </a:txBody>
                  <a:tcPr marL="0" marR="80963" marT="9144" marB="9144"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944"/>
                    </a:solidFill>
                  </a:tcPr>
                </a:tc>
                <a:extLst>
                  <a:ext uri="{0D108BD9-81ED-4DB2-BD59-A6C34878D82A}">
                    <a16:rowId xmlns:a16="http://schemas.microsoft.com/office/drawing/2014/main" val="3018697309"/>
                  </a:ext>
                </a:extLst>
              </a:tr>
              <a:tr h="187425">
                <a:tc>
                  <a:txBody>
                    <a:bodyPr/>
                    <a:lstStyle/>
                    <a:p>
                      <a:r>
                        <a:rPr lang="en-US" sz="700" b="1" dirty="0">
                          <a:solidFill>
                            <a:srgbClr val="000000"/>
                          </a:solidFill>
                          <a:effectLst/>
                          <a:latin typeface="+mn-lt"/>
                        </a:rPr>
                        <a:t>Most common AEs, n (%)</a:t>
                      </a:r>
                      <a:r>
                        <a:rPr lang="en-US" sz="700" b="1" baseline="30000" dirty="0">
                          <a:solidFill>
                            <a:srgbClr val="000000"/>
                          </a:solidFill>
                          <a:effectLst/>
                          <a:latin typeface="+mn-lt"/>
                        </a:rPr>
                        <a:t>b</a:t>
                      </a:r>
                      <a:endParaRPr lang="en-US" sz="700" b="1" dirty="0">
                        <a:solidFill>
                          <a:srgbClr val="000000"/>
                        </a:solidFill>
                        <a:effectLst/>
                        <a:latin typeface="+mn-lt"/>
                      </a:endParaRPr>
                    </a:p>
                  </a:txBody>
                  <a:tcPr marL="80963" marR="80963"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a:txBody>
                    <a:bodyPr/>
                    <a:lstStyle/>
                    <a:p>
                      <a:pPr algn="ctr"/>
                      <a:r>
                        <a:rPr lang="en-US" sz="700" b="1" dirty="0">
                          <a:solidFill>
                            <a:srgbClr val="000000"/>
                          </a:solidFill>
                          <a:effectLst/>
                          <a:latin typeface="+mn-lt"/>
                        </a:rPr>
                        <a:t>Any</a:t>
                      </a: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a:txBody>
                    <a:bodyPr/>
                    <a:lstStyle/>
                    <a:p>
                      <a:pPr algn="ctr"/>
                      <a:r>
                        <a:rPr lang="en-US" sz="700" b="1" dirty="0">
                          <a:solidFill>
                            <a:srgbClr val="000000"/>
                          </a:solidFill>
                          <a:effectLst/>
                          <a:latin typeface="+mn-lt"/>
                        </a:rPr>
                        <a:t>Grade ≥3</a:t>
                      </a: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dirty="0">
                          <a:solidFill>
                            <a:srgbClr val="000000"/>
                          </a:solidFill>
                          <a:effectLst/>
                          <a:latin typeface="+mn-lt"/>
                        </a:rPr>
                        <a:t>Any</a:t>
                      </a: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dirty="0">
                          <a:solidFill>
                            <a:srgbClr val="000000"/>
                          </a:solidFill>
                          <a:effectLst/>
                          <a:latin typeface="+mn-lt"/>
                        </a:rPr>
                        <a:t>Grade ≥3</a:t>
                      </a: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dirty="0">
                          <a:solidFill>
                            <a:srgbClr val="000000"/>
                          </a:solidFill>
                          <a:effectLst/>
                          <a:latin typeface="+mn-lt"/>
                        </a:rPr>
                        <a:t>Any</a:t>
                      </a: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a:txBody>
                    <a:bodyPr/>
                    <a:lstStyle/>
                    <a:p>
                      <a:pPr algn="ctr"/>
                      <a:r>
                        <a:rPr lang="en-US" sz="700" b="1" dirty="0">
                          <a:solidFill>
                            <a:srgbClr val="000000"/>
                          </a:solidFill>
                          <a:effectLst/>
                          <a:latin typeface="+mn-lt"/>
                        </a:rPr>
                        <a:t>Grade ≥3</a:t>
                      </a: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extLst>
                  <a:ext uri="{0D108BD9-81ED-4DB2-BD59-A6C34878D82A}">
                    <a16:rowId xmlns:a16="http://schemas.microsoft.com/office/drawing/2014/main" val="2105872908"/>
                  </a:ext>
                </a:extLst>
              </a:tr>
              <a:tr h="144323">
                <a:tc>
                  <a:txBody>
                    <a:bodyPr/>
                    <a:lstStyle/>
                    <a:p>
                      <a:pPr>
                        <a:lnSpc>
                          <a:spcPts val="940"/>
                        </a:lnSpc>
                      </a:pPr>
                      <a:r>
                        <a:rPr lang="en-US" sz="700" b="1" dirty="0">
                          <a:solidFill>
                            <a:srgbClr val="000000"/>
                          </a:solidFill>
                          <a:effectLst/>
                          <a:latin typeface="+mn-lt"/>
                        </a:rPr>
                        <a:t>Headache</a:t>
                      </a:r>
                      <a:endParaRPr lang="en-US" sz="700" dirty="0">
                        <a:solidFill>
                          <a:srgbClr val="000000"/>
                        </a:solidFill>
                        <a:effectLst/>
                        <a:latin typeface="+mn-lt"/>
                      </a:endParaRPr>
                    </a:p>
                  </a:txBody>
                  <a:tcPr marR="80963" marT="0" marB="0" anchor="ctr">
                    <a:lnL w="12700" cmpd="sng">
                      <a:noFill/>
                    </a:lnL>
                    <a:lnR w="12700" cmpd="sng">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34 (22)</a:t>
                      </a:r>
                    </a:p>
                  </a:txBody>
                  <a:tcPr marL="0" marR="80963" marT="0" marB="0" anchor="ctr">
                    <a:lnL w="12700" cmpd="sng">
                      <a:noFill/>
                    </a:lnL>
                    <a:lnR w="12700" cmpd="sng">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 (1)</a:t>
                      </a:r>
                    </a:p>
                  </a:txBody>
                  <a:tcPr marL="0" marR="80963" marT="0" marB="0" anchor="ctr">
                    <a:lnL w="12700" cmpd="sng">
                      <a:noFill/>
                    </a:lnL>
                    <a:lnR w="12700" cmpd="sng">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7 (6)</a:t>
                      </a:r>
                    </a:p>
                  </a:txBody>
                  <a:tcPr marL="0" marR="80963" marT="0" marB="0" anchor="ctr">
                    <a:lnL w="12700" cmpd="sng">
                      <a:noFill/>
                    </a:lnL>
                    <a:lnR w="12700" cmpd="sng">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59613660"/>
                  </a:ext>
                </a:extLst>
              </a:tr>
              <a:tr h="144323">
                <a:tc>
                  <a:txBody>
                    <a:bodyPr/>
                    <a:lstStyle/>
                    <a:p>
                      <a:pPr>
                        <a:lnSpc>
                          <a:spcPts val="940"/>
                        </a:lnSpc>
                      </a:pPr>
                      <a:r>
                        <a:rPr lang="en-US" sz="700" b="1" dirty="0">
                          <a:solidFill>
                            <a:srgbClr val="000000"/>
                          </a:solidFill>
                          <a:effectLst/>
                          <a:latin typeface="+mn-lt"/>
                        </a:rPr>
                        <a:t>Neutropenia</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33 (21)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26 (17)</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54 (46)</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47 (40)</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12 (34)</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11 (31)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2012154879"/>
                  </a:ext>
                </a:extLst>
              </a:tr>
              <a:tr h="144323">
                <a:tc>
                  <a:txBody>
                    <a:bodyPr/>
                    <a:lstStyle/>
                    <a:p>
                      <a:pPr>
                        <a:lnSpc>
                          <a:spcPts val="940"/>
                        </a:lnSpc>
                      </a:pPr>
                      <a:r>
                        <a:rPr lang="en-US" sz="700" b="1" dirty="0">
                          <a:solidFill>
                            <a:srgbClr val="000000"/>
                          </a:solidFill>
                          <a:effectLst/>
                          <a:latin typeface="+mn-lt"/>
                        </a:rPr>
                        <a:t>Diarrhea</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30 (20)</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3 (2)</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58 (49)</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29 (25)</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5 (14)</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78208875"/>
                  </a:ext>
                </a:extLst>
              </a:tr>
              <a:tr h="144323">
                <a:tc>
                  <a:txBody>
                    <a:bodyPr/>
                    <a:lstStyle/>
                    <a:p>
                      <a:pPr>
                        <a:lnSpc>
                          <a:spcPts val="940"/>
                        </a:lnSpc>
                      </a:pPr>
                      <a:r>
                        <a:rPr lang="en-US" sz="700" b="1" dirty="0">
                          <a:solidFill>
                            <a:srgbClr val="000000"/>
                          </a:solidFill>
                          <a:effectLst/>
                          <a:latin typeface="+mn-lt"/>
                        </a:rPr>
                        <a:t>URTI</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30 (20)</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3 (2)</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19 (16)</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4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4 (11)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2551601394"/>
                  </a:ext>
                </a:extLst>
              </a:tr>
              <a:tr h="144323">
                <a:tc>
                  <a:txBody>
                    <a:bodyPr/>
                    <a:lstStyle/>
                    <a:p>
                      <a:pPr>
                        <a:lnSpc>
                          <a:spcPts val="940"/>
                        </a:lnSpc>
                      </a:pPr>
                      <a:r>
                        <a:rPr lang="en-US" sz="700" b="1" dirty="0">
                          <a:solidFill>
                            <a:srgbClr val="000000"/>
                          </a:solidFill>
                          <a:effectLst/>
                          <a:latin typeface="+mn-lt"/>
                        </a:rPr>
                        <a:t>Cough</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25 (16)</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18 (15)</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 (1)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2 (6)</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574535769"/>
                  </a:ext>
                </a:extLst>
              </a:tr>
              <a:tr h="144323">
                <a:tc>
                  <a:txBody>
                    <a:bodyPr/>
                    <a:lstStyle/>
                    <a:p>
                      <a:pPr>
                        <a:lnSpc>
                          <a:spcPts val="940"/>
                        </a:lnSpc>
                      </a:pPr>
                      <a:r>
                        <a:rPr lang="en-US" sz="700" b="1" dirty="0">
                          <a:solidFill>
                            <a:srgbClr val="000000"/>
                          </a:solidFill>
                          <a:effectLst/>
                          <a:latin typeface="+mn-lt"/>
                        </a:rPr>
                        <a:t>Anemia</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24 (16)</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19 (12)</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11 (9)</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8 (7)</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4 (11)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3 (9)</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660690076"/>
                  </a:ext>
                </a:extLst>
              </a:tr>
              <a:tr h="144323">
                <a:tc>
                  <a:txBody>
                    <a:bodyPr/>
                    <a:lstStyle/>
                    <a:p>
                      <a:pPr>
                        <a:lnSpc>
                          <a:spcPts val="940"/>
                        </a:lnSpc>
                      </a:pPr>
                      <a:r>
                        <a:rPr lang="en-US" sz="700" b="1" dirty="0">
                          <a:solidFill>
                            <a:srgbClr val="000000"/>
                          </a:solidFill>
                          <a:effectLst/>
                          <a:latin typeface="+mn-lt"/>
                        </a:rPr>
                        <a:t>Pyrexia</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21 (14)</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 (1)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22 (19)</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8 (7)</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6 (17)</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2282237032"/>
                  </a:ext>
                </a:extLst>
              </a:tr>
              <a:tr h="144323">
                <a:tc>
                  <a:txBody>
                    <a:bodyPr/>
                    <a:lstStyle/>
                    <a:p>
                      <a:pPr>
                        <a:lnSpc>
                          <a:spcPts val="940"/>
                        </a:lnSpc>
                      </a:pPr>
                      <a:r>
                        <a:rPr lang="en-US" sz="700" b="1" dirty="0">
                          <a:solidFill>
                            <a:srgbClr val="000000"/>
                          </a:solidFill>
                          <a:effectLst/>
                          <a:latin typeface="+mn-lt"/>
                        </a:rPr>
                        <a:t>Pneumonia</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20 (13)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10 (7)</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15 (13)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11 (9)</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2 (6)</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2294153196"/>
                  </a:ext>
                </a:extLst>
              </a:tr>
              <a:tr h="144323">
                <a:tc>
                  <a:txBody>
                    <a:bodyPr/>
                    <a:lstStyle/>
                    <a:p>
                      <a:pPr>
                        <a:lnSpc>
                          <a:spcPts val="940"/>
                        </a:lnSpc>
                      </a:pPr>
                      <a:r>
                        <a:rPr lang="en-US" sz="700" b="1" dirty="0">
                          <a:solidFill>
                            <a:srgbClr val="000000"/>
                          </a:solidFill>
                          <a:effectLst/>
                          <a:latin typeface="+mn-lt"/>
                        </a:rPr>
                        <a:t>Thrombocytopenia</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18 (12)</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6 (4)</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17 (14)</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9 (8)</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5 (14)</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81492718"/>
                  </a:ext>
                </a:extLst>
              </a:tr>
              <a:tr h="144323">
                <a:tc>
                  <a:txBody>
                    <a:bodyPr/>
                    <a:lstStyle/>
                    <a:p>
                      <a:pPr>
                        <a:lnSpc>
                          <a:spcPts val="940"/>
                        </a:lnSpc>
                      </a:pPr>
                      <a:r>
                        <a:rPr lang="en-US" sz="700" b="1" dirty="0">
                          <a:solidFill>
                            <a:srgbClr val="000000"/>
                          </a:solidFill>
                          <a:effectLst/>
                          <a:latin typeface="+mn-lt"/>
                        </a:rPr>
                        <a:t>Fatigue</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17 (11)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2 (1)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10 (9)</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 (1)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8 (23)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3188723447"/>
                  </a:ext>
                </a:extLst>
              </a:tr>
              <a:tr h="144323">
                <a:tc>
                  <a:txBody>
                    <a:bodyPr/>
                    <a:lstStyle/>
                    <a:p>
                      <a:pPr>
                        <a:lnSpc>
                          <a:spcPts val="940"/>
                        </a:lnSpc>
                      </a:pPr>
                      <a:r>
                        <a:rPr lang="en-US" sz="700" b="1" dirty="0">
                          <a:solidFill>
                            <a:srgbClr val="000000"/>
                          </a:solidFill>
                          <a:effectLst/>
                          <a:latin typeface="+mn-lt"/>
                        </a:rPr>
                        <a:t>Nausea</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11 (7)</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16 (14)</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 (1)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7 (20)</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770958591"/>
                  </a:ext>
                </a:extLst>
              </a:tr>
              <a:tr h="144323">
                <a:tc>
                  <a:txBody>
                    <a:bodyPr/>
                    <a:lstStyle/>
                    <a:p>
                      <a:pPr>
                        <a:lnSpc>
                          <a:spcPts val="940"/>
                        </a:lnSpc>
                      </a:pPr>
                      <a:r>
                        <a:rPr lang="en-US" sz="700" b="1" dirty="0">
                          <a:solidFill>
                            <a:srgbClr val="000000"/>
                          </a:solidFill>
                          <a:effectLst/>
                          <a:latin typeface="+mn-lt"/>
                        </a:rPr>
                        <a:t>ALT increased</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3 (2)</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2 (1)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14 (12)</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10 (9)</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3 (9)</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2556803822"/>
                  </a:ext>
                </a:extLst>
              </a:tr>
              <a:tr h="132262">
                <a:tc>
                  <a:txBody>
                    <a:bodyPr/>
                    <a:lstStyle/>
                    <a:p>
                      <a:pPr>
                        <a:lnSpc>
                          <a:spcPts val="940"/>
                        </a:lnSpc>
                      </a:pPr>
                      <a:r>
                        <a:rPr lang="en-US" sz="700" b="1" dirty="0">
                          <a:solidFill>
                            <a:srgbClr val="000000"/>
                          </a:solidFill>
                          <a:effectLst/>
                          <a:latin typeface="+mn-lt"/>
                        </a:rPr>
                        <a:t>AST increased</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3 (2)</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 (1)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11 (9)</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6 (5)</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2 (6)</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82851193"/>
                  </a:ext>
                </a:extLst>
              </a:tr>
              <a:tr h="144323">
                <a:tc>
                  <a:txBody>
                    <a:bodyPr/>
                    <a:lstStyle/>
                    <a:p>
                      <a:pPr>
                        <a:lnSpc>
                          <a:spcPts val="940"/>
                        </a:lnSpc>
                      </a:pPr>
                      <a:r>
                        <a:rPr lang="en-US" sz="700" b="1" dirty="0">
                          <a:solidFill>
                            <a:srgbClr val="000000"/>
                          </a:solidFill>
                          <a:effectLst/>
                          <a:latin typeface="+mn-lt"/>
                        </a:rPr>
                        <a:t>Neutrophil count decreased</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3 (2)</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2 (1)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9 (8)</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9 (8)</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1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3396109406"/>
                  </a:ext>
                </a:extLst>
              </a:tr>
              <a:tr h="144323">
                <a:tc>
                  <a:txBody>
                    <a:bodyPr/>
                    <a:lstStyle/>
                    <a:p>
                      <a:pPr>
                        <a:lnSpc>
                          <a:spcPts val="940"/>
                        </a:lnSpc>
                      </a:pPr>
                      <a:r>
                        <a:rPr lang="en-US" sz="700" b="1" dirty="0">
                          <a:solidFill>
                            <a:srgbClr val="000000"/>
                          </a:solidFill>
                          <a:effectLst/>
                          <a:latin typeface="+mn-lt"/>
                        </a:rPr>
                        <a:t>Infusion-related reaction</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9 (8)</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2 (2)</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8 (23)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lnSpc>
                          <a:spcPts val="940"/>
                        </a:lnSpc>
                      </a:pPr>
                      <a:r>
                        <a:rPr lang="en-US" sz="700" b="0" dirty="0">
                          <a:solidFill>
                            <a:srgbClr val="000000"/>
                          </a:solidFill>
                          <a:effectLst/>
                          <a:latin typeface="+mn-lt"/>
                        </a:rPr>
                        <a:t>1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111736380"/>
                  </a:ext>
                </a:extLst>
              </a:tr>
              <a:tr h="144323">
                <a:tc>
                  <a:txBody>
                    <a:bodyPr/>
                    <a:lstStyle/>
                    <a:p>
                      <a:pPr>
                        <a:lnSpc>
                          <a:spcPts val="940"/>
                        </a:lnSpc>
                      </a:pPr>
                      <a:r>
                        <a:rPr lang="en-US" sz="700" b="1" dirty="0">
                          <a:solidFill>
                            <a:srgbClr val="000000"/>
                          </a:solidFill>
                          <a:effectLst/>
                          <a:latin typeface="+mn-lt"/>
                        </a:rPr>
                        <a:t>Transaminases increased</a:t>
                      </a:r>
                      <a:endParaRPr lang="en-US" sz="7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9 (8)</a:t>
                      </a:r>
                    </a:p>
                  </a:txBody>
                  <a:tcPr marL="0" marR="80963" marT="0" marB="0" anchor="ctr">
                    <a:lnL w="12700" cmpd="sng">
                      <a:noFill/>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7 (6)</a:t>
                      </a:r>
                    </a:p>
                  </a:txBody>
                  <a:tcPr marL="0" marR="80963" marT="0" marB="0" anchor="ctr">
                    <a:lnL w="12700" cmpd="sng">
                      <a:noFill/>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lnSpc>
                          <a:spcPts val="940"/>
                        </a:lnSpc>
                      </a:pPr>
                      <a:r>
                        <a:rPr lang="en-US" sz="700" b="0" dirty="0">
                          <a:solidFill>
                            <a:srgbClr val="000000"/>
                          </a:solidFill>
                          <a:effectLst/>
                          <a:latin typeface="+mn-lt"/>
                        </a:rPr>
                        <a:t>0</a:t>
                      </a:r>
                    </a:p>
                  </a:txBody>
                  <a:tcPr marL="0" marR="80963" marT="0" marB="0" anchor="ctr">
                    <a:lnL w="12700" cmpd="sng">
                      <a:noFill/>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898335170"/>
                  </a:ext>
                </a:extLst>
              </a:tr>
            </a:tbl>
          </a:graphicData>
        </a:graphic>
      </p:graphicFrame>
      <p:graphicFrame>
        <p:nvGraphicFramePr>
          <p:cNvPr id="11" name="Table 10">
            <a:extLst>
              <a:ext uri="{FF2B5EF4-FFF2-40B4-BE49-F238E27FC236}">
                <a16:creationId xmlns:a16="http://schemas.microsoft.com/office/drawing/2014/main" id="{2D73E581-773C-4EA5-9CF6-E52D9E761E72}"/>
              </a:ext>
            </a:extLst>
          </p:cNvPr>
          <p:cNvGraphicFramePr>
            <a:graphicFrameLocks noGrp="1"/>
          </p:cNvGraphicFramePr>
          <p:nvPr>
            <p:extLst>
              <p:ext uri="{D42A27DB-BD31-4B8C-83A1-F6EECF244321}">
                <p14:modId xmlns:p14="http://schemas.microsoft.com/office/powerpoint/2010/main" val="2805769674"/>
              </p:ext>
            </p:extLst>
          </p:nvPr>
        </p:nvGraphicFramePr>
        <p:xfrm>
          <a:off x="4960620" y="1806163"/>
          <a:ext cx="3737292" cy="1998703"/>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1776619096"/>
                    </a:ext>
                  </a:extLst>
                </a:gridCol>
                <a:gridCol w="505698">
                  <a:extLst>
                    <a:ext uri="{9D8B030D-6E8A-4147-A177-3AD203B41FA5}">
                      <a16:colId xmlns:a16="http://schemas.microsoft.com/office/drawing/2014/main" val="1429772922"/>
                    </a:ext>
                  </a:extLst>
                </a:gridCol>
                <a:gridCol w="505698">
                  <a:extLst>
                    <a:ext uri="{9D8B030D-6E8A-4147-A177-3AD203B41FA5}">
                      <a16:colId xmlns:a16="http://schemas.microsoft.com/office/drawing/2014/main" val="3729016274"/>
                    </a:ext>
                  </a:extLst>
                </a:gridCol>
                <a:gridCol w="505698">
                  <a:extLst>
                    <a:ext uri="{9D8B030D-6E8A-4147-A177-3AD203B41FA5}">
                      <a16:colId xmlns:a16="http://schemas.microsoft.com/office/drawing/2014/main" val="1873367596"/>
                    </a:ext>
                  </a:extLst>
                </a:gridCol>
                <a:gridCol w="505698">
                  <a:extLst>
                    <a:ext uri="{9D8B030D-6E8A-4147-A177-3AD203B41FA5}">
                      <a16:colId xmlns:a16="http://schemas.microsoft.com/office/drawing/2014/main" val="193930980"/>
                    </a:ext>
                  </a:extLst>
                </a:gridCol>
              </a:tblGrid>
              <a:tr h="198906">
                <a:tc>
                  <a:txBody>
                    <a:bodyPr/>
                    <a:lstStyle/>
                    <a:p>
                      <a:pPr>
                        <a:lnSpc>
                          <a:spcPts val="720"/>
                        </a:lnSpc>
                      </a:pPr>
                      <a:endParaRPr lang="en-US" sz="800" dirty="0">
                        <a:solidFill>
                          <a:srgbClr val="000000"/>
                        </a:solidFill>
                        <a:effectLst/>
                        <a:latin typeface="+mn-lt"/>
                      </a:endParaRPr>
                    </a:p>
                  </a:txBody>
                  <a:tcPr marL="80963" marR="80963"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mn-lt"/>
                        </a:rPr>
                        <a:t>Acalabrutinib (n=154)</a:t>
                      </a:r>
                      <a:endParaRPr lang="en-US" sz="800" b="1" kern="1200" dirty="0">
                        <a:solidFill>
                          <a:srgbClr val="000000"/>
                        </a:solidFill>
                        <a:effectLst/>
                        <a:latin typeface="+mn-lt"/>
                        <a:ea typeface="+mn-ea"/>
                        <a:cs typeface="+mn-cs"/>
                      </a:endParaRP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hMerge="1">
                  <a:txBody>
                    <a:bodyPr/>
                    <a:lstStyle/>
                    <a:p>
                      <a:pPr algn="ctr"/>
                      <a:endParaRPr lang="en-US" sz="700" dirty="0">
                        <a:solidFill>
                          <a:srgbClr val="000000"/>
                        </a:solidFill>
                        <a:effectLst/>
                        <a:latin typeface="Helvetica Neue LT Std" panose="020B0604020202020204" pitchFamily="34" charset="77"/>
                      </a:endParaRPr>
                    </a:p>
                  </a:txBody>
                  <a:tcPr marL="0" marR="80963" marT="9144" marB="9144"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944"/>
                    </a:solidFill>
                  </a:tcPr>
                </a:tc>
                <a:tc gridSpan="2">
                  <a:txBody>
                    <a:bodyPr/>
                    <a:lstStyle/>
                    <a:p>
                      <a:pPr algn="ctr"/>
                      <a:r>
                        <a:rPr lang="en-US" sz="800" b="1" dirty="0">
                          <a:solidFill>
                            <a:srgbClr val="000000"/>
                          </a:solidFill>
                          <a:effectLst/>
                          <a:latin typeface="+mn-lt"/>
                        </a:rPr>
                        <a:t>IdR/BR</a:t>
                      </a:r>
                      <a:br>
                        <a:rPr lang="en-US" sz="800" b="1" dirty="0">
                          <a:solidFill>
                            <a:srgbClr val="000000"/>
                          </a:solidFill>
                          <a:effectLst/>
                          <a:latin typeface="+mn-lt"/>
                        </a:rPr>
                      </a:br>
                      <a:r>
                        <a:rPr lang="en-US" sz="800" b="1" dirty="0">
                          <a:solidFill>
                            <a:srgbClr val="000000"/>
                          </a:solidFill>
                          <a:effectLst/>
                          <a:latin typeface="+mn-lt"/>
                        </a:rPr>
                        <a:t>(n=153)</a:t>
                      </a:r>
                      <a:endParaRPr lang="en-US" sz="800" b="1" kern="1200" dirty="0">
                        <a:solidFill>
                          <a:srgbClr val="000000"/>
                        </a:solidFill>
                        <a:effectLst/>
                        <a:latin typeface="+mn-lt"/>
                        <a:ea typeface="+mn-ea"/>
                        <a:cs typeface="+mn-cs"/>
                      </a:endParaRP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hMerge="1">
                  <a:txBody>
                    <a:bodyPr/>
                    <a:lstStyle/>
                    <a:p>
                      <a:pPr algn="ctr"/>
                      <a:endParaRPr lang="en-US" sz="700" dirty="0">
                        <a:solidFill>
                          <a:srgbClr val="000000"/>
                        </a:solidFill>
                        <a:effectLst/>
                        <a:latin typeface="Helvetica Neue LT Std" panose="020B0604020202020204" pitchFamily="34" charset="77"/>
                      </a:endParaRPr>
                    </a:p>
                  </a:txBody>
                  <a:tcPr marL="0" marR="80963" marT="9144" marB="9144"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2D944"/>
                    </a:solidFill>
                  </a:tcPr>
                </a:tc>
                <a:extLst>
                  <a:ext uri="{0D108BD9-81ED-4DB2-BD59-A6C34878D82A}">
                    <a16:rowId xmlns:a16="http://schemas.microsoft.com/office/drawing/2014/main" val="3018697309"/>
                  </a:ext>
                </a:extLst>
              </a:tr>
              <a:tr h="204303">
                <a:tc>
                  <a:txBody>
                    <a:bodyPr/>
                    <a:lstStyle/>
                    <a:p>
                      <a:r>
                        <a:rPr lang="en-US" sz="800" b="1" dirty="0">
                          <a:solidFill>
                            <a:srgbClr val="000000"/>
                          </a:solidFill>
                          <a:effectLst/>
                          <a:latin typeface="+mn-lt"/>
                        </a:rPr>
                        <a:t>Events of clinical interest, n (%)</a:t>
                      </a:r>
                      <a:endParaRPr lang="en-US" sz="800" dirty="0">
                        <a:solidFill>
                          <a:srgbClr val="000000"/>
                        </a:solidFill>
                        <a:effectLst/>
                        <a:latin typeface="+mn-lt"/>
                      </a:endParaRPr>
                    </a:p>
                  </a:txBody>
                  <a:tcPr marL="80963" marR="80963"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a:txBody>
                    <a:bodyPr/>
                    <a:lstStyle/>
                    <a:p>
                      <a:pPr algn="ctr"/>
                      <a:r>
                        <a:rPr lang="en-US" sz="800" b="1" dirty="0">
                          <a:solidFill>
                            <a:srgbClr val="000000"/>
                          </a:solidFill>
                          <a:effectLst/>
                          <a:latin typeface="+mn-lt"/>
                        </a:rPr>
                        <a:t>Any</a:t>
                      </a:r>
                      <a:endParaRPr lang="en-US" sz="800" dirty="0">
                        <a:solidFill>
                          <a:srgbClr val="000000"/>
                        </a:solidFill>
                        <a:effectLst/>
                        <a:latin typeface="+mn-lt"/>
                      </a:endParaRP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a:txBody>
                    <a:bodyPr/>
                    <a:lstStyle/>
                    <a:p>
                      <a:pPr algn="ctr"/>
                      <a:r>
                        <a:rPr lang="en-US" sz="800" b="1" dirty="0">
                          <a:solidFill>
                            <a:srgbClr val="000000"/>
                          </a:solidFill>
                          <a:effectLst/>
                          <a:latin typeface="+mn-lt"/>
                        </a:rPr>
                        <a:t>Grade ≥3</a:t>
                      </a:r>
                      <a:endParaRPr lang="en-US" sz="800" dirty="0">
                        <a:solidFill>
                          <a:srgbClr val="000000"/>
                        </a:solidFill>
                        <a:effectLst/>
                        <a:latin typeface="+mn-lt"/>
                      </a:endParaRP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mn-lt"/>
                        </a:rPr>
                        <a:t>Any</a:t>
                      </a:r>
                      <a:endParaRPr lang="en-US" sz="800" dirty="0">
                        <a:solidFill>
                          <a:srgbClr val="000000"/>
                        </a:solidFill>
                        <a:effectLst/>
                        <a:latin typeface="+mn-lt"/>
                      </a:endParaRP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mn-lt"/>
                        </a:rPr>
                        <a:t>Grade ≥3</a:t>
                      </a:r>
                      <a:endParaRPr lang="en-US" sz="800" dirty="0">
                        <a:solidFill>
                          <a:srgbClr val="000000"/>
                        </a:solidFill>
                        <a:effectLst/>
                        <a:latin typeface="+mn-lt"/>
                      </a:endParaRPr>
                    </a:p>
                  </a:txBody>
                  <a:tcPr marL="0" marR="0" marT="9144" marB="9144" anchor="ctr">
                    <a:lnL w="12700" cmpd="sng">
                      <a:noFill/>
                    </a:lnL>
                    <a:lnR w="12700" cmpd="sng">
                      <a:noFill/>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C0DA53"/>
                    </a:solidFill>
                  </a:tcPr>
                </a:tc>
                <a:extLst>
                  <a:ext uri="{0D108BD9-81ED-4DB2-BD59-A6C34878D82A}">
                    <a16:rowId xmlns:a16="http://schemas.microsoft.com/office/drawing/2014/main" val="2105872908"/>
                  </a:ext>
                </a:extLst>
              </a:tr>
              <a:tr h="204303">
                <a:tc>
                  <a:txBody>
                    <a:bodyPr/>
                    <a:lstStyle/>
                    <a:p>
                      <a:r>
                        <a:rPr lang="en-US" sz="800" b="1" dirty="0">
                          <a:solidFill>
                            <a:srgbClr val="000000"/>
                          </a:solidFill>
                          <a:effectLst/>
                          <a:latin typeface="+mn-lt"/>
                        </a:rPr>
                        <a:t>Atrial fibrillation</a:t>
                      </a:r>
                      <a:endParaRPr lang="en-US" sz="800" dirty="0">
                        <a:solidFill>
                          <a:srgbClr val="000000"/>
                        </a:solidFill>
                        <a:effectLst/>
                        <a:latin typeface="+mn-lt"/>
                      </a:endParaRPr>
                    </a:p>
                  </a:txBody>
                  <a:tcPr marR="80963" marT="0" marB="0" anchor="ctr">
                    <a:lnL w="12700" cmpd="sng">
                      <a:noFill/>
                    </a:lnL>
                    <a:lnR w="12700" cmpd="sng">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800" b="0" dirty="0">
                          <a:solidFill>
                            <a:srgbClr val="000000"/>
                          </a:solidFill>
                          <a:effectLst/>
                          <a:latin typeface="+mn-lt"/>
                        </a:rPr>
                        <a:t>9 (6)</a:t>
                      </a:r>
                    </a:p>
                  </a:txBody>
                  <a:tcPr marL="0" marR="80963" marT="0" marB="0" anchor="ctr">
                    <a:lnL w="12700" cmpd="sng">
                      <a:noFill/>
                    </a:lnL>
                    <a:lnR w="12700" cmpd="sng">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800" b="0" dirty="0">
                          <a:solidFill>
                            <a:srgbClr val="000000"/>
                          </a:solidFill>
                          <a:effectLst/>
                          <a:latin typeface="+mn-lt"/>
                        </a:rPr>
                        <a:t>2 (1)</a:t>
                      </a:r>
                    </a:p>
                  </a:txBody>
                  <a:tcPr marL="0" marR="80963" marT="0" marB="0" anchor="ctr">
                    <a:lnL w="12700" cmpd="sng">
                      <a:noFill/>
                    </a:lnL>
                    <a:lnR w="12700" cmpd="sng">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800" b="0" dirty="0">
                          <a:solidFill>
                            <a:srgbClr val="000000"/>
                          </a:solidFill>
                          <a:effectLst/>
                          <a:latin typeface="+mn-lt"/>
                        </a:rPr>
                        <a:t>5 (3)</a:t>
                      </a:r>
                    </a:p>
                  </a:txBody>
                  <a:tcPr marL="0" marR="80963" marT="0" marB="0" anchor="ctr">
                    <a:lnL w="12700" cmpd="sng">
                      <a:noFill/>
                    </a:lnL>
                    <a:lnR w="12700" cmpd="sng">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800" b="0" dirty="0">
                          <a:solidFill>
                            <a:srgbClr val="000000"/>
                          </a:solidFill>
                          <a:effectLst/>
                          <a:latin typeface="+mn-lt"/>
                        </a:rPr>
                        <a:t>2 (1)</a:t>
                      </a:r>
                    </a:p>
                  </a:txBody>
                  <a:tcPr marL="0" marR="80963" marT="0" marB="0" anchor="ctr">
                    <a:lnL w="12700" cmpd="sng">
                      <a:noFill/>
                    </a:lnL>
                    <a:lnR w="12700" cmpd="sng">
                      <a:noFill/>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59613660"/>
                  </a:ext>
                </a:extLst>
              </a:tr>
              <a:tr h="204303">
                <a:tc>
                  <a:txBody>
                    <a:bodyPr/>
                    <a:lstStyle/>
                    <a:p>
                      <a:r>
                        <a:rPr lang="en-US" sz="800" b="1" dirty="0">
                          <a:solidFill>
                            <a:srgbClr val="000000"/>
                          </a:solidFill>
                          <a:effectLst/>
                          <a:latin typeface="+mn-lt"/>
                        </a:rPr>
                        <a:t>Hemorrhage</a:t>
                      </a:r>
                      <a:endParaRPr lang="en-US" sz="8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44 (29)</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4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12 (8)</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4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2012154879"/>
                  </a:ext>
                </a:extLst>
              </a:tr>
              <a:tr h="204303">
                <a:tc>
                  <a:txBody>
                    <a:bodyPr/>
                    <a:lstStyle/>
                    <a:p>
                      <a:r>
                        <a:rPr lang="en-US" sz="800" dirty="0">
                          <a:solidFill>
                            <a:srgbClr val="000000"/>
                          </a:solidFill>
                          <a:effectLst/>
                          <a:latin typeface="+mn-lt"/>
                        </a:rPr>
                        <a:t>Major hemorrhage</a:t>
                      </a:r>
                      <a:r>
                        <a:rPr lang="en-US" sz="800" baseline="30000" dirty="0">
                          <a:solidFill>
                            <a:srgbClr val="000000"/>
                          </a:solidFill>
                          <a:effectLst/>
                          <a:latin typeface="+mn-lt"/>
                        </a:rPr>
                        <a:t>c</a:t>
                      </a:r>
                      <a:endParaRPr lang="en-US" sz="800" dirty="0">
                        <a:solidFill>
                          <a:srgbClr val="000000"/>
                        </a:solidFill>
                        <a:effectLst/>
                        <a:latin typeface="+mn-lt"/>
                      </a:endParaRPr>
                    </a:p>
                  </a:txBody>
                  <a:tcPr marL="18288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5 (3) </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4 (3)</a:t>
                      </a:r>
                      <a:r>
                        <a:rPr lang="en-US" sz="800" b="0" baseline="30000" dirty="0">
                          <a:solidFill>
                            <a:srgbClr val="000000"/>
                          </a:solidFill>
                          <a:effectLst/>
                          <a:latin typeface="+mn-lt"/>
                        </a:rPr>
                        <a:t>d</a:t>
                      </a:r>
                      <a:r>
                        <a:rPr lang="en-US" sz="800" b="0" dirty="0">
                          <a:solidFill>
                            <a:srgbClr val="000000"/>
                          </a:solidFill>
                          <a:effectLst/>
                          <a:latin typeface="+mn-lt"/>
                        </a:rPr>
                        <a:t> </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4 (3) </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rgbClr val="000000"/>
                          </a:solidFill>
                          <a:effectLst/>
                          <a:latin typeface="+mn-lt"/>
                        </a:rPr>
                        <a:t>4 (3)</a:t>
                      </a:r>
                      <a:r>
                        <a:rPr lang="en-US" sz="800" b="0" baseline="30000" dirty="0">
                          <a:solidFill>
                            <a:srgbClr val="000000"/>
                          </a:solidFill>
                          <a:effectLst/>
                          <a:latin typeface="+mn-lt"/>
                        </a:rPr>
                        <a:t>e</a:t>
                      </a:r>
                      <a:r>
                        <a:rPr lang="en-US" sz="800" b="0" dirty="0">
                          <a:solidFill>
                            <a:srgbClr val="000000"/>
                          </a:solidFill>
                          <a:effectLst/>
                          <a:latin typeface="+mn-lt"/>
                        </a:rPr>
                        <a:t> </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1549203879"/>
                  </a:ext>
                </a:extLst>
              </a:tr>
              <a:tr h="204303">
                <a:tc>
                  <a:txBody>
                    <a:bodyPr/>
                    <a:lstStyle/>
                    <a:p>
                      <a:r>
                        <a:rPr lang="en-US" sz="800" b="1" dirty="0">
                          <a:solidFill>
                            <a:srgbClr val="000000"/>
                          </a:solidFill>
                          <a:effectLst/>
                          <a:latin typeface="+mn-lt"/>
                        </a:rPr>
                        <a:t>Hypertension</a:t>
                      </a:r>
                      <a:endParaRPr lang="en-US" sz="8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800" b="0" dirty="0">
                          <a:solidFill>
                            <a:srgbClr val="000000"/>
                          </a:solidFill>
                          <a:effectLst/>
                          <a:latin typeface="+mn-lt"/>
                        </a:rPr>
                        <a:t>7 (5)</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800" b="0" dirty="0">
                          <a:solidFill>
                            <a:srgbClr val="000000"/>
                          </a:solidFill>
                          <a:effectLst/>
                          <a:latin typeface="+mn-lt"/>
                        </a:rPr>
                        <a:t>4 (3)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800" b="0" dirty="0">
                          <a:solidFill>
                            <a:srgbClr val="000000"/>
                          </a:solidFill>
                          <a:effectLst/>
                          <a:latin typeface="+mn-lt"/>
                        </a:rPr>
                        <a:t>6 (4)</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800" b="0" dirty="0">
                          <a:solidFill>
                            <a:srgbClr val="000000"/>
                          </a:solidFill>
                          <a:effectLst/>
                          <a:latin typeface="+mn-lt"/>
                        </a:rPr>
                        <a:t>1 (1)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1078208875"/>
                  </a:ext>
                </a:extLst>
              </a:tr>
              <a:tr h="204303">
                <a:tc>
                  <a:txBody>
                    <a:bodyPr/>
                    <a:lstStyle/>
                    <a:p>
                      <a:r>
                        <a:rPr lang="en-US" sz="800" b="1" dirty="0">
                          <a:solidFill>
                            <a:srgbClr val="000000"/>
                          </a:solidFill>
                          <a:effectLst/>
                          <a:latin typeface="+mn-lt"/>
                        </a:rPr>
                        <a:t>Infections</a:t>
                      </a:r>
                      <a:endParaRPr lang="en-US" sz="8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97 (63)</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30 (20)</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99 (65)</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38 (25)</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2551601394"/>
                  </a:ext>
                </a:extLst>
              </a:tr>
              <a:tr h="306454">
                <a:tc>
                  <a:txBody>
                    <a:bodyPr/>
                    <a:lstStyle/>
                    <a:p>
                      <a:pPr>
                        <a:lnSpc>
                          <a:spcPct val="100000"/>
                        </a:lnSpc>
                      </a:pPr>
                      <a:r>
                        <a:rPr lang="en-US" sz="800" b="1" dirty="0">
                          <a:solidFill>
                            <a:srgbClr val="000000"/>
                          </a:solidFill>
                          <a:effectLst/>
                          <a:latin typeface="+mn-lt"/>
                        </a:rPr>
                        <a:t>SPMs excluding NMSC</a:t>
                      </a:r>
                      <a:endParaRPr lang="en-US" sz="8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800" b="0" dirty="0">
                          <a:solidFill>
                            <a:srgbClr val="000000"/>
                          </a:solidFill>
                          <a:effectLst/>
                          <a:latin typeface="+mn-lt"/>
                        </a:rPr>
                        <a:t>8 (5)</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800" b="0" dirty="0">
                          <a:solidFill>
                            <a:srgbClr val="000000"/>
                          </a:solidFill>
                          <a:effectLst/>
                          <a:latin typeface="+mn-lt"/>
                        </a:rPr>
                        <a:t>6 (4)</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800" b="0" dirty="0">
                          <a:solidFill>
                            <a:srgbClr val="000000"/>
                          </a:solidFill>
                          <a:effectLst/>
                          <a:latin typeface="+mn-lt"/>
                        </a:rPr>
                        <a:t>3 (2)</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a:r>
                        <a:rPr lang="en-US" sz="800" b="0" dirty="0">
                          <a:solidFill>
                            <a:srgbClr val="000000"/>
                          </a:solidFill>
                          <a:effectLst/>
                          <a:latin typeface="+mn-lt"/>
                        </a:rPr>
                        <a:t>2 (1)</a:t>
                      </a:r>
                    </a:p>
                  </a:txBody>
                  <a:tcPr marL="0" marR="80963" marT="0"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574535769"/>
                  </a:ext>
                </a:extLst>
              </a:tr>
              <a:tr h="204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dirty="0">
                          <a:solidFill>
                            <a:srgbClr val="000000"/>
                          </a:solidFill>
                          <a:effectLst/>
                          <a:latin typeface="+mn-lt"/>
                        </a:rPr>
                        <a:t>Tumor lysis syndrome</a:t>
                      </a:r>
                      <a:endParaRPr lang="en-US" sz="800" dirty="0">
                        <a:solidFill>
                          <a:srgbClr val="000000"/>
                        </a:solidFill>
                        <a:effectLst/>
                        <a:latin typeface="+mn-lt"/>
                      </a:endParaRPr>
                    </a:p>
                  </a:txBody>
                  <a:tcPr marR="80963" marT="0" marB="0" anchor="ctr">
                    <a:lnL w="12700" cmpd="sng">
                      <a:noFill/>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1 (1)</a:t>
                      </a:r>
                    </a:p>
                  </a:txBody>
                  <a:tcPr marL="0" marR="80963" marT="0" marB="0" anchor="ctr">
                    <a:lnL w="12700" cmpd="sng">
                      <a:noFill/>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1 (1)</a:t>
                      </a:r>
                    </a:p>
                  </a:txBody>
                  <a:tcPr marL="0" marR="80963" marT="0" marB="0" anchor="ctr">
                    <a:lnL w="12700" cmpd="sng">
                      <a:noFill/>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1 (1)</a:t>
                      </a:r>
                    </a:p>
                  </a:txBody>
                  <a:tcPr marL="0" marR="80963" marT="0" marB="0" anchor="ctr">
                    <a:lnL w="12700" cmpd="sng">
                      <a:noFill/>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tc>
                  <a:txBody>
                    <a:bodyPr/>
                    <a:lstStyle/>
                    <a:p>
                      <a:pPr algn="ctr"/>
                      <a:r>
                        <a:rPr lang="en-US" sz="800" b="0" dirty="0">
                          <a:solidFill>
                            <a:srgbClr val="000000"/>
                          </a:solidFill>
                          <a:effectLst/>
                          <a:latin typeface="+mn-lt"/>
                        </a:rPr>
                        <a:t>1 (1)</a:t>
                      </a:r>
                    </a:p>
                  </a:txBody>
                  <a:tcPr marL="0" marR="80963" marT="0" marB="0" anchor="ctr">
                    <a:lnL w="12700" cmpd="sng">
                      <a:noFill/>
                    </a:lnL>
                    <a:lnR w="12700" cmpd="sng">
                      <a:noFill/>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D1D2D5"/>
                    </a:solidFill>
                  </a:tcPr>
                </a:tc>
                <a:extLst>
                  <a:ext uri="{0D108BD9-81ED-4DB2-BD59-A6C34878D82A}">
                    <a16:rowId xmlns:a16="http://schemas.microsoft.com/office/drawing/2014/main" val="1574324547"/>
                  </a:ext>
                </a:extLst>
              </a:tr>
            </a:tbl>
          </a:graphicData>
        </a:graphic>
      </p:graphicFrame>
      <p:sp>
        <p:nvSpPr>
          <p:cNvPr id="6" name="Text Placeholder 5">
            <a:extLst>
              <a:ext uri="{FF2B5EF4-FFF2-40B4-BE49-F238E27FC236}">
                <a16:creationId xmlns:a16="http://schemas.microsoft.com/office/drawing/2014/main" id="{7057F995-FEB4-544C-A0F1-1E90B19AF25D}"/>
              </a:ext>
            </a:extLst>
          </p:cNvPr>
          <p:cNvSpPr>
            <a:spLocks noGrp="1"/>
          </p:cNvSpPr>
          <p:nvPr>
            <p:ph type="body" sz="quarter" idx="17"/>
          </p:nvPr>
        </p:nvSpPr>
        <p:spPr>
          <a:xfrm>
            <a:off x="457200" y="4840615"/>
            <a:ext cx="8481060" cy="303212"/>
          </a:xfrm>
        </p:spPr>
        <p:txBody>
          <a:bodyPr/>
          <a:lstStyle/>
          <a:p>
            <a:r>
              <a:rPr lang="en-US" sz="600" baseline="30000" dirty="0"/>
              <a:t>a</a:t>
            </a:r>
            <a:r>
              <a:rPr lang="en-US" sz="600" dirty="0"/>
              <a:t>Serious AEs in ≥5% of pts in any group included pneumonia (</a:t>
            </a:r>
            <a:r>
              <a:rPr lang="en-US" sz="600" dirty="0" err="1"/>
              <a:t>acalabrutinib</a:t>
            </a:r>
            <a:r>
              <a:rPr lang="en-US" sz="600" dirty="0"/>
              <a:t>, 6%, IdR, 10%, BR, 3%), diarrhea (</a:t>
            </a:r>
            <a:r>
              <a:rPr lang="en-US" sz="600" dirty="0" err="1"/>
              <a:t>acalabrutinib</a:t>
            </a:r>
            <a:r>
              <a:rPr lang="en-US" sz="600" dirty="0"/>
              <a:t>, 1%, IdR, 14%, BR, 0), and pyrexia (</a:t>
            </a:r>
            <a:r>
              <a:rPr lang="en-US" sz="600" dirty="0" err="1"/>
              <a:t>acalabrutinib</a:t>
            </a:r>
            <a:r>
              <a:rPr lang="en-US" sz="600" dirty="0"/>
              <a:t>, 1%, IdR, 7%, BR, 3%). </a:t>
            </a:r>
          </a:p>
          <a:p>
            <a:r>
              <a:rPr lang="en-US" sz="600" baseline="30000" dirty="0"/>
              <a:t>b</a:t>
            </a:r>
            <a:r>
              <a:rPr lang="en-US" sz="600" dirty="0"/>
              <a:t>Occurring in ≥15% (any grade) or ≥5% (grade ≥3) of pts in any cohort. </a:t>
            </a:r>
          </a:p>
          <a:p>
            <a:r>
              <a:rPr lang="en-US" sz="600" baseline="30000" dirty="0"/>
              <a:t>c</a:t>
            </a:r>
            <a:r>
              <a:rPr lang="en-US" sz="600" dirty="0"/>
              <a:t>Major hemorrhage was defined as any serious or grade ≥3 hemorrhage or central nervous system hemorrhage of any grade. </a:t>
            </a:r>
          </a:p>
          <a:p>
            <a:r>
              <a:rPr lang="en-US" sz="600" baseline="30000" dirty="0"/>
              <a:t>d</a:t>
            </a:r>
            <a:r>
              <a:rPr lang="en-US" sz="600" dirty="0"/>
              <a:t>Includes events of grade 4 GI hemorrhage (n=1), grade 3 GI hemorrhage (n=1), grade 4 immune thrombocytopenic purpura (n=1), and grade 3 intestinal hemorrhage (n=1). </a:t>
            </a:r>
          </a:p>
          <a:p>
            <a:r>
              <a:rPr lang="en-US" sz="600" baseline="30000" dirty="0"/>
              <a:t>e</a:t>
            </a:r>
            <a:r>
              <a:rPr lang="en-US" sz="600" dirty="0"/>
              <a:t>Includes events of grade 3 GI hemorrhage (n=1), grade 3 and grade 4 immune thrombocytopenic purpura (n=1), grade 3 hematuria (n=1), and grade 3 hemorrhagic anemia and grade 3 tumor hemorrhage (n=1). </a:t>
            </a:r>
          </a:p>
          <a:p>
            <a:r>
              <a:rPr lang="en-US" sz="600" dirty="0"/>
              <a:t>AEs were graded according to the Common Toxicity Criteria of the National Cancer Institute, version 4.03.</a:t>
            </a:r>
            <a:br>
              <a:rPr lang="en-US" sz="600" dirty="0"/>
            </a:br>
            <a:r>
              <a:rPr lang="en-US" sz="600" dirty="0"/>
              <a:t>AE, adverse event; ALT, alanine aminotransferase; AST, aspartate aminotransferase; BR, bendamustine plus rituximab; GI, gastrointestinal; IdR, idelalisib plus rituximab; NMSC, non-melanoma skin carcinoma; SPM, second primary malignancy; URTI, upper respiratory tract infection.</a:t>
            </a:r>
          </a:p>
        </p:txBody>
      </p:sp>
    </p:spTree>
    <p:extLst>
      <p:ext uri="{BB962C8B-B14F-4D97-AF65-F5344CB8AC3E}">
        <p14:creationId xmlns:p14="http://schemas.microsoft.com/office/powerpoint/2010/main" val="313219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38CC-B404-424D-B7A9-A7721B662375}"/>
              </a:ext>
            </a:extLst>
          </p:cNvPr>
          <p:cNvSpPr>
            <a:spLocks noGrp="1"/>
          </p:cNvSpPr>
          <p:nvPr>
            <p:ph type="title"/>
          </p:nvPr>
        </p:nvSpPr>
        <p:spPr/>
        <p:txBody>
          <a:bodyPr/>
          <a:lstStyle/>
          <a:p>
            <a:r>
              <a:rPr lang="en-US" sz="2200" dirty="0"/>
              <a:t>Conclusions</a:t>
            </a:r>
          </a:p>
        </p:txBody>
      </p:sp>
      <p:sp>
        <p:nvSpPr>
          <p:cNvPr id="3" name="Content Placeholder 2">
            <a:extLst>
              <a:ext uri="{FF2B5EF4-FFF2-40B4-BE49-F238E27FC236}">
                <a16:creationId xmlns:a16="http://schemas.microsoft.com/office/drawing/2014/main" id="{EF97152B-73BC-BC4C-9890-B815C88FC1E5}"/>
              </a:ext>
            </a:extLst>
          </p:cNvPr>
          <p:cNvSpPr>
            <a:spLocks noGrp="1"/>
          </p:cNvSpPr>
          <p:nvPr>
            <p:ph idx="16"/>
          </p:nvPr>
        </p:nvSpPr>
        <p:spPr>
          <a:xfrm>
            <a:off x="237599" y="833265"/>
            <a:ext cx="8628927" cy="1618488"/>
          </a:xfrm>
        </p:spPr>
        <p:txBody>
          <a:bodyPr/>
          <a:lstStyle/>
          <a:p>
            <a:pPr>
              <a:buClr>
                <a:schemeClr val="accent2"/>
              </a:buClr>
            </a:pPr>
            <a:r>
              <a:rPr lang="en-US" sz="1400" dirty="0"/>
              <a:t>Final results from ASCEND confirm findings at interim analysis</a:t>
            </a:r>
            <a:r>
              <a:rPr lang="en-US" sz="1400" baseline="30000" dirty="0"/>
              <a:t>1</a:t>
            </a:r>
            <a:r>
              <a:rPr lang="en-US" sz="1400" dirty="0"/>
              <a:t> and support the favorable efficacy and safety of </a:t>
            </a:r>
            <a:r>
              <a:rPr lang="en-US" sz="1400" dirty="0" err="1"/>
              <a:t>acalabrutinib</a:t>
            </a:r>
            <a:r>
              <a:rPr lang="en-US" sz="1400" dirty="0"/>
              <a:t> vs SOC regimens in RR CLL </a:t>
            </a:r>
          </a:p>
          <a:p>
            <a:pPr lvl="1"/>
            <a:r>
              <a:rPr lang="en-US" sz="1400" dirty="0"/>
              <a:t>PFS was prolonged with </a:t>
            </a:r>
            <a:r>
              <a:rPr lang="en-US" sz="1400" dirty="0" err="1"/>
              <a:t>acalabrutinib</a:t>
            </a:r>
            <a:r>
              <a:rPr lang="en-US" sz="1400" dirty="0"/>
              <a:t> vs IdR/BR, regardless of genetic characteristics</a:t>
            </a:r>
          </a:p>
          <a:p>
            <a:pPr lvl="1"/>
            <a:r>
              <a:rPr lang="en-US" sz="1400" dirty="0"/>
              <a:t>Median OS and DOR were NR with </a:t>
            </a:r>
            <a:r>
              <a:rPr lang="en-US" sz="1400" dirty="0" err="1"/>
              <a:t>acalabrutinib</a:t>
            </a:r>
            <a:r>
              <a:rPr lang="en-US" sz="1400" dirty="0"/>
              <a:t> after a median follow-up of 22 months</a:t>
            </a:r>
          </a:p>
          <a:p>
            <a:pPr lvl="1"/>
            <a:r>
              <a:rPr lang="en-US" sz="1400" dirty="0"/>
              <a:t>Fewer pts treated with </a:t>
            </a:r>
            <a:r>
              <a:rPr lang="en-US" sz="1400" dirty="0" err="1"/>
              <a:t>acalabrutinib</a:t>
            </a:r>
            <a:r>
              <a:rPr lang="en-US" sz="1400" dirty="0"/>
              <a:t> than IdR discontinued treatment due to AEs </a:t>
            </a:r>
          </a:p>
          <a:p>
            <a:pPr>
              <a:buClr>
                <a:schemeClr val="accent2"/>
              </a:buClr>
            </a:pPr>
            <a:r>
              <a:rPr lang="en-US" sz="1400" dirty="0"/>
              <a:t>Overall, these data from the ASCEND study support use of </a:t>
            </a:r>
            <a:r>
              <a:rPr lang="en-US" sz="1400" dirty="0" err="1"/>
              <a:t>acalabrutinib</a:t>
            </a:r>
            <a:r>
              <a:rPr lang="en-US" sz="1400" dirty="0"/>
              <a:t> in pts with RR CLL, including pts with high-risk features</a:t>
            </a:r>
          </a:p>
          <a:p>
            <a:endParaRPr lang="en-US" sz="1400" dirty="0"/>
          </a:p>
          <a:p>
            <a:pPr marL="0" indent="0">
              <a:spcAft>
                <a:spcPts val="0"/>
              </a:spcAft>
              <a:buNone/>
            </a:pPr>
            <a:endParaRPr lang="en-US" sz="1200" b="1" dirty="0"/>
          </a:p>
          <a:p>
            <a:pPr marL="0" indent="0">
              <a:spcAft>
                <a:spcPts val="0"/>
              </a:spcAft>
              <a:buNone/>
            </a:pPr>
            <a:endParaRPr lang="en-US" sz="1200" b="1" dirty="0"/>
          </a:p>
        </p:txBody>
      </p:sp>
      <p:sp>
        <p:nvSpPr>
          <p:cNvPr id="5" name="Text Placeholder 4">
            <a:extLst>
              <a:ext uri="{FF2B5EF4-FFF2-40B4-BE49-F238E27FC236}">
                <a16:creationId xmlns:a16="http://schemas.microsoft.com/office/drawing/2014/main" id="{178BA92F-45B4-8E41-A954-D780F98505A0}"/>
              </a:ext>
            </a:extLst>
          </p:cNvPr>
          <p:cNvSpPr>
            <a:spLocks noGrp="1"/>
          </p:cNvSpPr>
          <p:nvPr>
            <p:ph type="body" sz="quarter" idx="17"/>
          </p:nvPr>
        </p:nvSpPr>
        <p:spPr>
          <a:xfrm>
            <a:off x="573864" y="4817755"/>
            <a:ext cx="4386063" cy="303212"/>
          </a:xfrm>
        </p:spPr>
        <p:txBody>
          <a:bodyPr/>
          <a:lstStyle/>
          <a:p>
            <a:r>
              <a:rPr lang="en-US" sz="600" dirty="0"/>
              <a:t>AEs, adverse events; BR, bendamustine plus rituximab; CLL, chronic lymphocytic leukemia; DOR, duration of response; IdR, idelalisib plus rituximab; NR, not reached; OS, overall survival; PFS, progression-free survival; pts, patients; </a:t>
            </a:r>
            <a:br>
              <a:rPr lang="en-US" sz="600" dirty="0"/>
            </a:br>
            <a:r>
              <a:rPr lang="en-US" sz="600" dirty="0"/>
              <a:t>RR, relapsed/refractory; SOC, standard of care</a:t>
            </a:r>
          </a:p>
          <a:p>
            <a:r>
              <a:rPr lang="en-US" sz="600" b="1" dirty="0"/>
              <a:t>1.</a:t>
            </a:r>
            <a:r>
              <a:rPr lang="en-US" sz="600" dirty="0"/>
              <a:t> Ghia P, et al. </a:t>
            </a:r>
            <a:r>
              <a:rPr lang="en-US" sz="600" i="1" dirty="0"/>
              <a:t>J Clin Oncol</a:t>
            </a:r>
            <a:r>
              <a:rPr lang="en-US" sz="600" dirty="0"/>
              <a:t>. 2020;38(25):2849-61.  </a:t>
            </a:r>
          </a:p>
        </p:txBody>
      </p:sp>
      <p:sp>
        <p:nvSpPr>
          <p:cNvPr id="6" name="Slide Number Placeholder 5">
            <a:extLst>
              <a:ext uri="{FF2B5EF4-FFF2-40B4-BE49-F238E27FC236}">
                <a16:creationId xmlns:a16="http://schemas.microsoft.com/office/drawing/2014/main" id="{5268E8C8-6E3D-2B44-B284-6EC061E05C02}"/>
              </a:ext>
            </a:extLst>
          </p:cNvPr>
          <p:cNvSpPr>
            <a:spLocks noGrp="1"/>
          </p:cNvSpPr>
          <p:nvPr>
            <p:ph type="sldNum" sz="quarter" idx="4"/>
          </p:nvPr>
        </p:nvSpPr>
        <p:spPr/>
        <p:txBody>
          <a:bodyPr/>
          <a:lstStyle/>
          <a:p>
            <a:fld id="{3C4F54F3-C349-4609-AFEE-01462D5C7942}" type="slidenum">
              <a:rPr lang="en-GB" smtClean="0"/>
              <a:pPr/>
              <a:t>8</a:t>
            </a:fld>
            <a:endParaRPr lang="en-GB" dirty="0"/>
          </a:p>
        </p:txBody>
      </p:sp>
      <p:sp>
        <p:nvSpPr>
          <p:cNvPr id="4" name="TextBox 3">
            <a:extLst>
              <a:ext uri="{FF2B5EF4-FFF2-40B4-BE49-F238E27FC236}">
                <a16:creationId xmlns:a16="http://schemas.microsoft.com/office/drawing/2014/main" id="{8214D16D-2CB5-8441-A5A2-BBC398AB1769}"/>
              </a:ext>
            </a:extLst>
          </p:cNvPr>
          <p:cNvSpPr txBox="1"/>
          <p:nvPr/>
        </p:nvSpPr>
        <p:spPr>
          <a:xfrm>
            <a:off x="6687070" y="4275143"/>
            <a:ext cx="2253005" cy="707886"/>
          </a:xfrm>
          <a:prstGeom prst="rect">
            <a:avLst/>
          </a:prstGeom>
          <a:noFill/>
        </p:spPr>
        <p:txBody>
          <a:bodyPr wrap="square" rtlCol="0">
            <a:spAutoFit/>
          </a:bodyPr>
          <a:lstStyle/>
          <a:p>
            <a:r>
              <a:rPr lang="en-US" sz="800" dirty="0"/>
              <a:t>Copies of this poster obtained through </a:t>
            </a:r>
            <a:br>
              <a:rPr lang="en-US" sz="800" dirty="0"/>
            </a:br>
            <a:r>
              <a:rPr lang="en-US" sz="800" dirty="0"/>
              <a:t>Quick Response Code are for personal</a:t>
            </a:r>
            <a:br>
              <a:rPr lang="en-US" sz="800" dirty="0"/>
            </a:br>
            <a:r>
              <a:rPr lang="en-US" sz="800" dirty="0"/>
              <a:t>use only and may not be reproduced </a:t>
            </a:r>
            <a:br>
              <a:rPr lang="en-US" sz="800" dirty="0"/>
            </a:br>
            <a:r>
              <a:rPr lang="en-US" sz="800" dirty="0"/>
              <a:t>without permission from the author </a:t>
            </a:r>
            <a:br>
              <a:rPr lang="en-US" sz="800" dirty="0"/>
            </a:br>
            <a:r>
              <a:rPr lang="en-US" sz="800" dirty="0"/>
              <a:t>of this poster.</a:t>
            </a:r>
          </a:p>
        </p:txBody>
      </p:sp>
      <p:pic>
        <p:nvPicPr>
          <p:cNvPr id="8" name="Picture 7">
            <a:extLst>
              <a:ext uri="{FF2B5EF4-FFF2-40B4-BE49-F238E27FC236}">
                <a16:creationId xmlns:a16="http://schemas.microsoft.com/office/drawing/2014/main" id="{26A0BFED-C620-AB40-9F8F-E9BCFFD86AB9}"/>
              </a:ext>
            </a:extLst>
          </p:cNvPr>
          <p:cNvPicPr>
            <a:picLocks noChangeAspect="1"/>
          </p:cNvPicPr>
          <p:nvPr/>
        </p:nvPicPr>
        <p:blipFill rotWithShape="1">
          <a:blip r:embed="rId2"/>
          <a:srcRect r="7654"/>
          <a:stretch/>
        </p:blipFill>
        <p:spPr>
          <a:xfrm>
            <a:off x="6044808" y="4258305"/>
            <a:ext cx="688502" cy="745565"/>
          </a:xfrm>
          <a:prstGeom prst="rect">
            <a:avLst/>
          </a:prstGeom>
        </p:spPr>
      </p:pic>
      <p:sp>
        <p:nvSpPr>
          <p:cNvPr id="9" name="TextBox 8">
            <a:extLst>
              <a:ext uri="{FF2B5EF4-FFF2-40B4-BE49-F238E27FC236}">
                <a16:creationId xmlns:a16="http://schemas.microsoft.com/office/drawing/2014/main" id="{A8BB57E1-9953-AB49-A5CE-A9DE853ED4F8}"/>
              </a:ext>
            </a:extLst>
          </p:cNvPr>
          <p:cNvSpPr txBox="1"/>
          <p:nvPr/>
        </p:nvSpPr>
        <p:spPr>
          <a:xfrm>
            <a:off x="6052235" y="4923251"/>
            <a:ext cx="2253005" cy="215444"/>
          </a:xfrm>
          <a:prstGeom prst="rect">
            <a:avLst/>
          </a:prstGeom>
          <a:noFill/>
        </p:spPr>
        <p:txBody>
          <a:bodyPr wrap="square" rtlCol="0">
            <a:spAutoFit/>
          </a:bodyPr>
          <a:lstStyle/>
          <a:p>
            <a:r>
              <a:rPr lang="en-US" sz="800" dirty="0"/>
              <a:t>Author contact: </a:t>
            </a:r>
            <a:r>
              <a:rPr lang="en-US" sz="800" dirty="0" err="1"/>
              <a:t>ghia.paolo@hsr.it</a:t>
            </a:r>
            <a:endParaRPr lang="en-US" sz="800" dirty="0"/>
          </a:p>
        </p:txBody>
      </p:sp>
    </p:spTree>
    <p:extLst>
      <p:ext uri="{BB962C8B-B14F-4D97-AF65-F5344CB8AC3E}">
        <p14:creationId xmlns:p14="http://schemas.microsoft.com/office/powerpoint/2010/main" val="323513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97152B-73BC-BC4C-9890-B815C88FC1E5}"/>
              </a:ext>
            </a:extLst>
          </p:cNvPr>
          <p:cNvSpPr>
            <a:spLocks noGrp="1"/>
          </p:cNvSpPr>
          <p:nvPr>
            <p:ph idx="16"/>
          </p:nvPr>
        </p:nvSpPr>
        <p:spPr>
          <a:xfrm>
            <a:off x="237599" y="3945918"/>
            <a:ext cx="8628927" cy="690737"/>
          </a:xfrm>
        </p:spPr>
        <p:txBody>
          <a:bodyPr/>
          <a:lstStyle/>
          <a:p>
            <a:pPr marL="0" indent="0">
              <a:spcAft>
                <a:spcPts val="0"/>
              </a:spcAft>
              <a:buNone/>
            </a:pPr>
            <a:r>
              <a:rPr lang="en-US" sz="1000" b="1" dirty="0"/>
              <a:t>Acknowledgments</a:t>
            </a:r>
          </a:p>
          <a:p>
            <a:pPr marL="119063" indent="-119063">
              <a:spcBef>
                <a:spcPts val="300"/>
              </a:spcBef>
              <a:spcAft>
                <a:spcPts val="0"/>
              </a:spcAft>
              <a:buClr>
                <a:schemeClr val="accent2"/>
              </a:buClr>
            </a:pPr>
            <a:r>
              <a:rPr lang="en-US" sz="1000" dirty="0"/>
              <a:t>This study was sponsored by </a:t>
            </a:r>
            <a:r>
              <a:rPr lang="en-US" sz="1000" dirty="0" err="1"/>
              <a:t>Acerta</a:t>
            </a:r>
            <a:r>
              <a:rPr lang="en-US" sz="1000" dirty="0"/>
              <a:t> Pharma, South San Francisco, CA, a member of the AstraZeneca Group. Medical writing support was provided by Peloton Advantage, LLC (Parsippany, NJ, USA), an OPEN Health company and funded by </a:t>
            </a:r>
            <a:r>
              <a:rPr lang="en-US" sz="1000" dirty="0" err="1"/>
              <a:t>Acerta</a:t>
            </a:r>
            <a:r>
              <a:rPr lang="en-US" sz="1000" dirty="0"/>
              <a:t> Pharma, a member of the AstraZeneca Group</a:t>
            </a:r>
          </a:p>
          <a:p>
            <a:pPr marL="119063" indent="-119063">
              <a:spcAft>
                <a:spcPts val="0"/>
              </a:spcAft>
              <a:buClr>
                <a:schemeClr val="accent2"/>
              </a:buClr>
            </a:pPr>
            <a:r>
              <a:rPr lang="en-US" sz="1000" dirty="0"/>
              <a:t>We thank all the patients, their families, and the investigators and their study teams who participated in this study</a:t>
            </a:r>
          </a:p>
        </p:txBody>
      </p:sp>
      <p:sp>
        <p:nvSpPr>
          <p:cNvPr id="6" name="Slide Number Placeholder 5">
            <a:extLst>
              <a:ext uri="{FF2B5EF4-FFF2-40B4-BE49-F238E27FC236}">
                <a16:creationId xmlns:a16="http://schemas.microsoft.com/office/drawing/2014/main" id="{5268E8C8-6E3D-2B44-B284-6EC061E05C02}"/>
              </a:ext>
            </a:extLst>
          </p:cNvPr>
          <p:cNvSpPr>
            <a:spLocks noGrp="1"/>
          </p:cNvSpPr>
          <p:nvPr>
            <p:ph type="sldNum" sz="quarter" idx="4"/>
          </p:nvPr>
        </p:nvSpPr>
        <p:spPr/>
        <p:txBody>
          <a:bodyPr/>
          <a:lstStyle/>
          <a:p>
            <a:fld id="{3C4F54F3-C349-4609-AFEE-01462D5C7942}" type="slidenum">
              <a:rPr lang="en-GB" smtClean="0"/>
              <a:pPr/>
              <a:t>9</a:t>
            </a:fld>
            <a:endParaRPr lang="en-GB" dirty="0"/>
          </a:p>
        </p:txBody>
      </p:sp>
      <p:sp>
        <p:nvSpPr>
          <p:cNvPr id="8" name="Content Placeholder 19">
            <a:extLst>
              <a:ext uri="{FF2B5EF4-FFF2-40B4-BE49-F238E27FC236}">
                <a16:creationId xmlns:a16="http://schemas.microsoft.com/office/drawing/2014/main" id="{977E0295-5521-3A43-9CBE-FABD04C9DB3C}"/>
              </a:ext>
            </a:extLst>
          </p:cNvPr>
          <p:cNvSpPr txBox="1">
            <a:spLocks/>
          </p:cNvSpPr>
          <p:nvPr/>
        </p:nvSpPr>
        <p:spPr>
          <a:xfrm>
            <a:off x="237599" y="392258"/>
            <a:ext cx="8628927" cy="1618488"/>
          </a:xfrm>
          <a:prstGeom prst="rect">
            <a:avLst/>
          </a:prstGeom>
        </p:spPr>
        <p:txBody>
          <a:bodyPr/>
          <a:lstStyle>
            <a:lvl1pPr marL="180000" indent="-180000" algn="l" defTabSz="342900" rtl="0" eaLnBrk="1" latinLnBrk="0" hangingPunct="1">
              <a:lnSpc>
                <a:spcPct val="100000"/>
              </a:lnSpc>
              <a:spcBef>
                <a:spcPts val="0"/>
              </a:spcBef>
              <a:spcAft>
                <a:spcPts val="600"/>
              </a:spcAft>
              <a:buClr>
                <a:schemeClr val="tx2"/>
              </a:buClr>
              <a:buFont typeface="Arial" pitchFamily="34" charset="0"/>
              <a:buChar char="•"/>
              <a:defRPr sz="1700" kern="1200">
                <a:solidFill>
                  <a:schemeClr val="tx1"/>
                </a:solidFill>
                <a:latin typeface="Arial" pitchFamily="34" charset="0"/>
                <a:ea typeface="+mn-ea"/>
                <a:cs typeface="Arial" pitchFamily="34" charset="0"/>
              </a:defRPr>
            </a:lvl1pPr>
            <a:lvl2pPr marL="540000" indent="-180000" algn="l" defTabSz="342900" rtl="0" eaLnBrk="1" latinLnBrk="0" hangingPunct="1">
              <a:lnSpc>
                <a:spcPct val="100000"/>
              </a:lnSpc>
              <a:spcBef>
                <a:spcPts val="0"/>
              </a:spcBef>
              <a:spcAft>
                <a:spcPts val="600"/>
              </a:spcAft>
              <a:buFont typeface="Arial"/>
              <a:buChar char="–"/>
              <a:defRPr sz="1500" kern="1200" baseline="0">
                <a:solidFill>
                  <a:schemeClr val="tx1"/>
                </a:solidFill>
                <a:latin typeface="Arial" pitchFamily="34" charset="0"/>
                <a:ea typeface="+mn-ea"/>
                <a:cs typeface="Arial" pitchFamily="34" charset="0"/>
              </a:defRPr>
            </a:lvl2pPr>
            <a:lvl3pPr marL="857250" indent="-171450" algn="l" defTabSz="342900" rtl="0" eaLnBrk="1" latinLnBrk="0" hangingPunct="1">
              <a:spcBef>
                <a:spcPct val="20000"/>
              </a:spcBef>
              <a:buFont typeface="Arial"/>
              <a:buChar char="•"/>
              <a:defRPr sz="1400" kern="1200" baseline="0">
                <a:solidFill>
                  <a:schemeClr val="tx1"/>
                </a:solidFill>
                <a:latin typeface="Arial" pitchFamily="34" charset="0"/>
                <a:ea typeface="+mn-ea"/>
                <a:cs typeface="Arial" pitchFamily="34" charset="0"/>
              </a:defRPr>
            </a:lvl3pPr>
            <a:lvl4pPr marL="622800" indent="-180000" algn="l" defTabSz="3429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4pPr>
            <a:lvl5pPr marL="622800" indent="-171450" algn="l" defTabSz="342900" rtl="0" eaLnBrk="1" latinLnBrk="0" hangingPunct="1">
              <a:spcBef>
                <a:spcPct val="20000"/>
              </a:spcBef>
              <a:buFont typeface="Arial"/>
              <a:buChar char="»"/>
              <a:defRPr sz="1400" kern="1200">
                <a:solidFill>
                  <a:schemeClr val="tx1"/>
                </a:solidFill>
                <a:latin typeface="Arial" pitchFamily="34" charset="0"/>
                <a:ea typeface="+mn-ea"/>
                <a:cs typeface="Arial"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Arial" pitchFamily="34" charset="0"/>
                <a:ea typeface="+mn-ea"/>
                <a:cs typeface="Arial" pitchFamily="34" charset="0"/>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spcAft>
                <a:spcPts val="300"/>
              </a:spcAft>
              <a:buNone/>
            </a:pPr>
            <a:r>
              <a:rPr lang="en-US" sz="1200" b="1" dirty="0"/>
              <a:t>Disclosures</a:t>
            </a:r>
          </a:p>
          <a:p>
            <a:pPr marL="0" indent="0">
              <a:buNone/>
            </a:pPr>
            <a:r>
              <a:rPr lang="en-US" sz="1000" dirty="0">
                <a:solidFill>
                  <a:srgbClr val="690076"/>
                </a:solidFill>
                <a:latin typeface="+mn-lt"/>
              </a:rPr>
              <a:t>Paolo Ghia: </a:t>
            </a:r>
            <a:r>
              <a:rPr lang="en-US" sz="1000" dirty="0">
                <a:solidFill>
                  <a:srgbClr val="000000"/>
                </a:solidFill>
                <a:latin typeface="+mn-lt"/>
              </a:rPr>
              <a:t>Consultancy, Honoraria Consultancy, Honoraria: AbbVie, Adaptive, </a:t>
            </a:r>
            <a:r>
              <a:rPr lang="en-US" sz="1000" dirty="0" err="1">
                <a:solidFill>
                  <a:srgbClr val="000000"/>
                </a:solidFill>
                <a:latin typeface="+mn-lt"/>
              </a:rPr>
              <a:t>ArQule</a:t>
            </a:r>
            <a:r>
              <a:rPr lang="en-US" sz="1000" dirty="0">
                <a:solidFill>
                  <a:srgbClr val="000000"/>
                </a:solidFill>
                <a:latin typeface="+mn-lt"/>
              </a:rPr>
              <a:t>/MSK, </a:t>
            </a:r>
            <a:r>
              <a:rPr lang="en-US" sz="1000" dirty="0" err="1">
                <a:solidFill>
                  <a:srgbClr val="000000"/>
                </a:solidFill>
                <a:latin typeface="+mn-lt"/>
              </a:rPr>
              <a:t>Acerta</a:t>
            </a:r>
            <a:r>
              <a:rPr lang="en-US" sz="1000" dirty="0">
                <a:solidFill>
                  <a:srgbClr val="000000"/>
                </a:solidFill>
                <a:latin typeface="+mn-lt"/>
              </a:rPr>
              <a:t>/AstraZeneca, </a:t>
            </a:r>
            <a:r>
              <a:rPr lang="en-US" sz="1000" dirty="0" err="1">
                <a:solidFill>
                  <a:srgbClr val="000000"/>
                </a:solidFill>
                <a:latin typeface="+mn-lt"/>
              </a:rPr>
              <a:t>BeiGene</a:t>
            </a:r>
            <a:r>
              <a:rPr lang="en-US" sz="1000" dirty="0">
                <a:solidFill>
                  <a:srgbClr val="000000"/>
                </a:solidFill>
                <a:latin typeface="+mn-lt"/>
              </a:rPr>
              <a:t>, Celgene/Juno, Janssen, Lilly/</a:t>
            </a:r>
            <a:r>
              <a:rPr lang="en-US" sz="1000" dirty="0" err="1">
                <a:solidFill>
                  <a:srgbClr val="000000"/>
                </a:solidFill>
                <a:latin typeface="+mn-lt"/>
              </a:rPr>
              <a:t>Loxo</a:t>
            </a:r>
            <a:r>
              <a:rPr lang="en-US" sz="1000" dirty="0">
                <a:solidFill>
                  <a:srgbClr val="000000"/>
                </a:solidFill>
                <a:latin typeface="+mn-lt"/>
              </a:rPr>
              <a:t>, MEI. Research Funding: AbbVie, Janssen, Gilead, Novartis, </a:t>
            </a:r>
            <a:r>
              <a:rPr lang="en-US" sz="1000" dirty="0" err="1">
                <a:solidFill>
                  <a:srgbClr val="000000"/>
                </a:solidFill>
                <a:latin typeface="+mn-lt"/>
              </a:rPr>
              <a:t>Sunesis</a:t>
            </a:r>
            <a:r>
              <a:rPr lang="en-US" sz="1000" dirty="0">
                <a:solidFill>
                  <a:srgbClr val="000000"/>
                </a:solidFill>
                <a:latin typeface="+mn-lt"/>
              </a:rPr>
              <a:t>. </a:t>
            </a:r>
            <a:r>
              <a:rPr lang="en-US" sz="1000" dirty="0">
                <a:solidFill>
                  <a:srgbClr val="690076"/>
                </a:solidFill>
                <a:latin typeface="+mn-lt"/>
              </a:rPr>
              <a:t>Andrzej </a:t>
            </a:r>
            <a:r>
              <a:rPr lang="en-US" sz="1000" dirty="0" err="1">
                <a:solidFill>
                  <a:srgbClr val="690076"/>
                </a:solidFill>
                <a:latin typeface="+mn-lt"/>
              </a:rPr>
              <a:t>Pluta</a:t>
            </a:r>
            <a:r>
              <a:rPr lang="en-US" sz="1000" dirty="0">
                <a:solidFill>
                  <a:srgbClr val="690076"/>
                </a:solidFill>
                <a:latin typeface="+mn-lt"/>
              </a:rPr>
              <a:t>: </a:t>
            </a:r>
            <a:r>
              <a:rPr lang="en-US" sz="1000" dirty="0">
                <a:solidFill>
                  <a:srgbClr val="000000"/>
                </a:solidFill>
                <a:latin typeface="+mn-lt"/>
              </a:rPr>
              <a:t>Travel, Accommodations, Expenses: Celgene; Honoraria: Celgene, </a:t>
            </a:r>
            <a:r>
              <a:rPr lang="en-US" sz="1000" dirty="0" err="1">
                <a:solidFill>
                  <a:srgbClr val="000000"/>
                </a:solidFill>
                <a:latin typeface="+mn-lt"/>
              </a:rPr>
              <a:t>Servier</a:t>
            </a:r>
            <a:r>
              <a:rPr lang="en-US" sz="1000" dirty="0">
                <a:solidFill>
                  <a:srgbClr val="000000"/>
                </a:solidFill>
                <a:latin typeface="+mn-lt"/>
              </a:rPr>
              <a:t>, Takeda, Novartis; Research Funding: Janssen-</a:t>
            </a:r>
            <a:r>
              <a:rPr lang="en-US" sz="1000" dirty="0" err="1">
                <a:solidFill>
                  <a:srgbClr val="000000"/>
                </a:solidFill>
                <a:latin typeface="+mn-lt"/>
              </a:rPr>
              <a:t>Cilag</a:t>
            </a:r>
            <a:r>
              <a:rPr lang="en-US" sz="1000" dirty="0">
                <a:solidFill>
                  <a:srgbClr val="000000"/>
                </a:solidFill>
                <a:latin typeface="+mn-lt"/>
              </a:rPr>
              <a:t>, </a:t>
            </a:r>
            <a:r>
              <a:rPr lang="en-US" sz="1000" dirty="0" err="1">
                <a:solidFill>
                  <a:srgbClr val="000000"/>
                </a:solidFill>
                <a:latin typeface="+mn-lt"/>
              </a:rPr>
              <a:t>Kartos</a:t>
            </a:r>
            <a:r>
              <a:rPr lang="en-US" sz="1000" dirty="0">
                <a:solidFill>
                  <a:srgbClr val="000000"/>
                </a:solidFill>
                <a:latin typeface="+mn-lt"/>
              </a:rPr>
              <a:t> Therapeutics, </a:t>
            </a:r>
            <a:r>
              <a:rPr lang="en-US" sz="1000" dirty="0" err="1">
                <a:solidFill>
                  <a:srgbClr val="000000"/>
                </a:solidFill>
                <a:latin typeface="+mn-lt"/>
              </a:rPr>
              <a:t>Iqvia</a:t>
            </a:r>
            <a:r>
              <a:rPr lang="en-US" sz="1000" dirty="0">
                <a:solidFill>
                  <a:srgbClr val="000000"/>
                </a:solidFill>
                <a:latin typeface="+mn-lt"/>
              </a:rPr>
              <a:t>, Roche, </a:t>
            </a:r>
            <a:r>
              <a:rPr lang="en-US" sz="1000" dirty="0" err="1">
                <a:solidFill>
                  <a:srgbClr val="000000"/>
                </a:solidFill>
                <a:latin typeface="+mn-lt"/>
              </a:rPr>
              <a:t>Acerta</a:t>
            </a:r>
            <a:r>
              <a:rPr lang="en-US" sz="1000" dirty="0">
                <a:solidFill>
                  <a:srgbClr val="000000"/>
                </a:solidFill>
                <a:latin typeface="+mn-lt"/>
              </a:rPr>
              <a:t> Pharma, Pharmacyclics, </a:t>
            </a:r>
            <a:r>
              <a:rPr lang="en-US" sz="1000" dirty="0" err="1">
                <a:solidFill>
                  <a:srgbClr val="000000"/>
                </a:solidFill>
                <a:latin typeface="+mn-lt"/>
              </a:rPr>
              <a:t>BeiGene</a:t>
            </a:r>
            <a:r>
              <a:rPr lang="en-US" sz="1000" dirty="0">
                <a:solidFill>
                  <a:srgbClr val="000000"/>
                </a:solidFill>
                <a:latin typeface="+mn-lt"/>
              </a:rPr>
              <a:t>, Takeda. </a:t>
            </a:r>
            <a:r>
              <a:rPr lang="en-US" sz="1000" dirty="0">
                <a:solidFill>
                  <a:srgbClr val="690076"/>
                </a:solidFill>
                <a:latin typeface="+mn-lt"/>
              </a:rPr>
              <a:t>Malgorzata </a:t>
            </a:r>
            <a:r>
              <a:rPr lang="en-US" sz="1000" dirty="0" err="1">
                <a:solidFill>
                  <a:srgbClr val="690076"/>
                </a:solidFill>
                <a:latin typeface="+mn-lt"/>
              </a:rPr>
              <a:t>Wach</a:t>
            </a:r>
            <a:r>
              <a:rPr lang="en-US" sz="1000" dirty="0">
                <a:solidFill>
                  <a:srgbClr val="690076"/>
                </a:solidFill>
                <a:latin typeface="+mn-lt"/>
              </a:rPr>
              <a:t>, Sean Dolan, Jae </a:t>
            </a:r>
            <a:r>
              <a:rPr lang="en-US" sz="1000" dirty="0" err="1">
                <a:solidFill>
                  <a:srgbClr val="690076"/>
                </a:solidFill>
                <a:latin typeface="+mn-lt"/>
              </a:rPr>
              <a:t>Hoon</a:t>
            </a:r>
            <a:r>
              <a:rPr lang="en-US" sz="1000" dirty="0">
                <a:solidFill>
                  <a:srgbClr val="690076"/>
                </a:solidFill>
                <a:latin typeface="+mn-lt"/>
              </a:rPr>
              <a:t> Lee: </a:t>
            </a:r>
            <a:r>
              <a:rPr lang="en-US" sz="1000" dirty="0">
                <a:solidFill>
                  <a:srgbClr val="000000"/>
                </a:solidFill>
                <a:latin typeface="+mn-lt"/>
              </a:rPr>
              <a:t>No relationships to disclose. </a:t>
            </a:r>
            <a:r>
              <a:rPr lang="en-US" sz="1000" dirty="0">
                <a:solidFill>
                  <a:srgbClr val="690076"/>
                </a:solidFill>
                <a:latin typeface="+mn-lt"/>
              </a:rPr>
              <a:t>Daniel </a:t>
            </a:r>
            <a:r>
              <a:rPr lang="en-US" sz="1000" dirty="0" err="1">
                <a:solidFill>
                  <a:srgbClr val="690076"/>
                </a:solidFill>
                <a:latin typeface="+mn-lt"/>
              </a:rPr>
              <a:t>Lysak</a:t>
            </a:r>
            <a:r>
              <a:rPr lang="en-US" sz="1000" dirty="0">
                <a:solidFill>
                  <a:srgbClr val="690076"/>
                </a:solidFill>
                <a:latin typeface="+mn-lt"/>
              </a:rPr>
              <a:t>: </a:t>
            </a:r>
            <a:r>
              <a:rPr lang="en-US" sz="1000" dirty="0">
                <a:solidFill>
                  <a:srgbClr val="000000"/>
                </a:solidFill>
                <a:latin typeface="+mn-lt"/>
              </a:rPr>
              <a:t>Consulting or Advisory Role: AbbVie, Novartis, Roche, Janssen-</a:t>
            </a:r>
            <a:r>
              <a:rPr lang="en-US" sz="1000" dirty="0" err="1">
                <a:solidFill>
                  <a:srgbClr val="000000"/>
                </a:solidFill>
                <a:latin typeface="+mn-lt"/>
              </a:rPr>
              <a:t>Cilag</a:t>
            </a:r>
            <a:r>
              <a:rPr lang="en-US" sz="1000" dirty="0">
                <a:solidFill>
                  <a:srgbClr val="000000"/>
                </a:solidFill>
                <a:latin typeface="+mn-lt"/>
              </a:rPr>
              <a:t>. </a:t>
            </a:r>
            <a:r>
              <a:rPr lang="en-US" sz="1000" dirty="0">
                <a:solidFill>
                  <a:srgbClr val="690076"/>
                </a:solidFill>
                <a:latin typeface="+mn-lt"/>
              </a:rPr>
              <a:t>Tomas Kozak: </a:t>
            </a:r>
            <a:r>
              <a:rPr lang="en-US" sz="1000" dirty="0">
                <a:solidFill>
                  <a:srgbClr val="000000"/>
                </a:solidFill>
                <a:latin typeface="+mn-lt"/>
              </a:rPr>
              <a:t>Consulting or Advisory Role: Amgen, Novartis, AbbVie, Gilead Sciences; Travel, Accommodations, Expenses: AbbVie, Takeda. </a:t>
            </a:r>
            <a:r>
              <a:rPr lang="en-US" sz="1000" dirty="0">
                <a:solidFill>
                  <a:srgbClr val="690076"/>
                </a:solidFill>
                <a:latin typeface="+mn-lt"/>
              </a:rPr>
              <a:t>Martin </a:t>
            </a:r>
            <a:r>
              <a:rPr lang="en-US" sz="1000" dirty="0" err="1">
                <a:solidFill>
                  <a:srgbClr val="690076"/>
                </a:solidFill>
                <a:latin typeface="+mn-lt"/>
              </a:rPr>
              <a:t>Simkovic</a:t>
            </a:r>
            <a:r>
              <a:rPr lang="en-US" sz="1000" dirty="0">
                <a:solidFill>
                  <a:srgbClr val="690076"/>
                </a:solidFill>
                <a:latin typeface="+mn-lt"/>
              </a:rPr>
              <a:t>: </a:t>
            </a:r>
            <a:r>
              <a:rPr lang="en-US" sz="1000" dirty="0">
                <a:solidFill>
                  <a:srgbClr val="000000"/>
                </a:solidFill>
                <a:latin typeface="+mn-lt"/>
              </a:rPr>
              <a:t>Consulting or Advisory Role: AbbVie. Speakers’ Bureau: Janssen-</a:t>
            </a:r>
            <a:r>
              <a:rPr lang="en-US" sz="1000" dirty="0" err="1">
                <a:solidFill>
                  <a:srgbClr val="000000"/>
                </a:solidFill>
                <a:latin typeface="+mn-lt"/>
              </a:rPr>
              <a:t>Cilag</a:t>
            </a:r>
            <a:r>
              <a:rPr lang="en-US" sz="1000" dirty="0">
                <a:solidFill>
                  <a:srgbClr val="000000"/>
                </a:solidFill>
                <a:latin typeface="+mn-lt"/>
              </a:rPr>
              <a:t>, AbbVie. Travel, Accommodations, Expenses: Gilead Sciences, AbbVie, Janssen-</a:t>
            </a:r>
            <a:r>
              <a:rPr lang="en-US" sz="1000" dirty="0" err="1">
                <a:solidFill>
                  <a:srgbClr val="000000"/>
                </a:solidFill>
                <a:latin typeface="+mn-lt"/>
              </a:rPr>
              <a:t>Cilag</a:t>
            </a:r>
            <a:r>
              <a:rPr lang="en-US" sz="1000" dirty="0">
                <a:solidFill>
                  <a:srgbClr val="000000"/>
                </a:solidFill>
                <a:latin typeface="+mn-lt"/>
              </a:rPr>
              <a:t>; Honoraria: Janssen-</a:t>
            </a:r>
            <a:r>
              <a:rPr lang="en-US" sz="1000" dirty="0" err="1">
                <a:solidFill>
                  <a:srgbClr val="000000"/>
                </a:solidFill>
                <a:latin typeface="+mn-lt"/>
              </a:rPr>
              <a:t>Cilag</a:t>
            </a:r>
            <a:r>
              <a:rPr lang="en-US" sz="1000" dirty="0">
                <a:solidFill>
                  <a:srgbClr val="000000"/>
                </a:solidFill>
                <a:latin typeface="+mn-lt"/>
              </a:rPr>
              <a:t>, AbbVie/Genentech. </a:t>
            </a:r>
            <a:r>
              <a:rPr lang="en-US" sz="1000" dirty="0">
                <a:solidFill>
                  <a:srgbClr val="690076"/>
                </a:solidFill>
                <a:latin typeface="+mn-lt"/>
              </a:rPr>
              <a:t>Iryna </a:t>
            </a:r>
            <a:r>
              <a:rPr lang="en-US" sz="1000" dirty="0" err="1">
                <a:solidFill>
                  <a:srgbClr val="690076"/>
                </a:solidFill>
                <a:latin typeface="+mn-lt"/>
              </a:rPr>
              <a:t>Kraychok</a:t>
            </a:r>
            <a:r>
              <a:rPr lang="en-US" sz="1000" dirty="0">
                <a:solidFill>
                  <a:srgbClr val="690076"/>
                </a:solidFill>
                <a:latin typeface="+mn-lt"/>
              </a:rPr>
              <a:t>: </a:t>
            </a:r>
            <a:r>
              <a:rPr lang="en-US" sz="1000" dirty="0">
                <a:solidFill>
                  <a:srgbClr val="000000"/>
                </a:solidFill>
                <a:latin typeface="+mn-lt"/>
              </a:rPr>
              <a:t>Consulting or Advisory Role: Takeda, Janssen Oncology; Travel, Accommodations, Expenses: Takeda, Roche, AbbVie, MSD Oncology; Expert Testimony: Takeda, Janssen Oncology; Research Funding: Janssen Oncology, Bayer, </a:t>
            </a:r>
            <a:r>
              <a:rPr lang="en-US" sz="1000" dirty="0" err="1">
                <a:solidFill>
                  <a:srgbClr val="000000"/>
                </a:solidFill>
                <a:latin typeface="+mn-lt"/>
              </a:rPr>
              <a:t>Karyopharm</a:t>
            </a:r>
            <a:r>
              <a:rPr lang="en-US" sz="1000" dirty="0">
                <a:solidFill>
                  <a:srgbClr val="000000"/>
                </a:solidFill>
                <a:latin typeface="+mn-lt"/>
              </a:rPr>
              <a:t> Therapeutics, MSD Oncology, </a:t>
            </a:r>
            <a:r>
              <a:rPr lang="en-US" sz="1000" dirty="0" err="1">
                <a:solidFill>
                  <a:srgbClr val="000000"/>
                </a:solidFill>
                <a:latin typeface="+mn-lt"/>
              </a:rPr>
              <a:t>Acerta</a:t>
            </a:r>
            <a:r>
              <a:rPr lang="en-US" sz="1000" dirty="0">
                <a:solidFill>
                  <a:srgbClr val="000000"/>
                </a:solidFill>
                <a:latin typeface="+mn-lt"/>
              </a:rPr>
              <a:t> Pharma, AbbVie, </a:t>
            </a:r>
            <a:r>
              <a:rPr lang="en-US" sz="1000" dirty="0" err="1">
                <a:solidFill>
                  <a:srgbClr val="000000"/>
                </a:solidFill>
                <a:latin typeface="+mn-lt"/>
              </a:rPr>
              <a:t>Debiopharm</a:t>
            </a:r>
            <a:r>
              <a:rPr lang="en-US" sz="1000" dirty="0">
                <a:solidFill>
                  <a:srgbClr val="000000"/>
                </a:solidFill>
                <a:latin typeface="+mn-lt"/>
              </a:rPr>
              <a:t> Group. </a:t>
            </a:r>
            <a:r>
              <a:rPr lang="en-US" sz="1000" dirty="0">
                <a:solidFill>
                  <a:srgbClr val="690076"/>
                </a:solidFill>
                <a:latin typeface="+mn-lt"/>
              </a:rPr>
              <a:t>Arpad </a:t>
            </a:r>
            <a:r>
              <a:rPr lang="en-US" sz="1000" dirty="0" err="1">
                <a:solidFill>
                  <a:srgbClr val="690076"/>
                </a:solidFill>
                <a:latin typeface="+mn-lt"/>
              </a:rPr>
              <a:t>Illes</a:t>
            </a:r>
            <a:r>
              <a:rPr lang="en-US" sz="1000" dirty="0">
                <a:solidFill>
                  <a:srgbClr val="690076"/>
                </a:solidFill>
                <a:latin typeface="+mn-lt"/>
              </a:rPr>
              <a:t>: </a:t>
            </a:r>
            <a:r>
              <a:rPr lang="en-US" sz="1000" dirty="0">
                <a:solidFill>
                  <a:srgbClr val="000000"/>
                </a:solidFill>
                <a:latin typeface="+mn-lt"/>
              </a:rPr>
              <a:t>Consulting or Advisory Role/Honoraria: Janssen, Celgene, Takeda, Novartis Pharma SAS, Pfizer Pharmaceuticals Israel, Roche; Travel, Accommodations, Expenses: Novartis, Janssen, Pfizer, Roche; Research Funding: Takeda, Seattle Genetics. </a:t>
            </a:r>
            <a:r>
              <a:rPr lang="en-US" sz="1000" dirty="0">
                <a:solidFill>
                  <a:srgbClr val="690076"/>
                </a:solidFill>
                <a:latin typeface="+mn-lt"/>
              </a:rPr>
              <a:t>Javier De La Serna: </a:t>
            </a:r>
            <a:r>
              <a:rPr lang="en-US" sz="1000" dirty="0">
                <a:solidFill>
                  <a:srgbClr val="000000"/>
                </a:solidFill>
                <a:latin typeface="+mn-lt"/>
              </a:rPr>
              <a:t>Consulting or Advisory Role: AstraZeneca, AbbVie, Janssen; Speakers’ Bureau: AbbVie, Janssen; Travel, Accommodations, Expenses: AbbVie, AstraZeneca. </a:t>
            </a:r>
            <a:r>
              <a:rPr lang="en-US" sz="1000" dirty="0">
                <a:solidFill>
                  <a:srgbClr val="690076"/>
                </a:solidFill>
                <a:latin typeface="+mn-lt"/>
              </a:rPr>
              <a:t>Philip Campbell: </a:t>
            </a:r>
            <a:r>
              <a:rPr lang="en-US" sz="1000" dirty="0">
                <a:solidFill>
                  <a:srgbClr val="000000"/>
                </a:solidFill>
                <a:latin typeface="+mn-lt"/>
              </a:rPr>
              <a:t>Consulting or Advisory Role: AstraZeneca, Janssen, Roche, Amgen, CSL Behring, Novartis. </a:t>
            </a:r>
            <a:r>
              <a:rPr lang="en-US" sz="1000" dirty="0">
                <a:solidFill>
                  <a:srgbClr val="690076"/>
                </a:solidFill>
                <a:latin typeface="+mn-lt"/>
              </a:rPr>
              <a:t>Gerardo </a:t>
            </a:r>
            <a:r>
              <a:rPr lang="en-US" sz="1000" dirty="0" err="1">
                <a:solidFill>
                  <a:srgbClr val="690076"/>
                </a:solidFill>
                <a:latin typeface="+mn-lt"/>
              </a:rPr>
              <a:t>Musuraca</a:t>
            </a:r>
            <a:r>
              <a:rPr lang="en-US" sz="1000" dirty="0">
                <a:solidFill>
                  <a:srgbClr val="690076"/>
                </a:solidFill>
                <a:latin typeface="+mn-lt"/>
              </a:rPr>
              <a:t>: </a:t>
            </a:r>
            <a:r>
              <a:rPr lang="en-US" sz="1000" dirty="0">
                <a:solidFill>
                  <a:srgbClr val="000000"/>
                </a:solidFill>
                <a:latin typeface="+mn-lt"/>
              </a:rPr>
              <a:t>Consulting or Advisory Role: AstraZeneca, </a:t>
            </a:r>
            <a:r>
              <a:rPr lang="en-US" sz="1000" dirty="0" err="1">
                <a:solidFill>
                  <a:srgbClr val="000000"/>
                </a:solidFill>
                <a:latin typeface="+mn-lt"/>
              </a:rPr>
              <a:t>Debiopharm</a:t>
            </a:r>
            <a:r>
              <a:rPr lang="en-US" sz="1000" dirty="0">
                <a:solidFill>
                  <a:srgbClr val="000000"/>
                </a:solidFill>
                <a:latin typeface="+mn-lt"/>
              </a:rPr>
              <a:t> Group, Janssen, Gilead Sciences; Research Funding: TG Therapeutics, </a:t>
            </a:r>
            <a:r>
              <a:rPr lang="en-US" sz="1000" dirty="0" err="1">
                <a:solidFill>
                  <a:srgbClr val="000000"/>
                </a:solidFill>
                <a:latin typeface="+mn-lt"/>
              </a:rPr>
              <a:t>Acerta</a:t>
            </a:r>
            <a:r>
              <a:rPr lang="en-US" sz="1000" dirty="0">
                <a:solidFill>
                  <a:srgbClr val="000000"/>
                </a:solidFill>
                <a:latin typeface="+mn-lt"/>
              </a:rPr>
              <a:t> Pharma, AstraZeneca, Janssen, Bayer, </a:t>
            </a:r>
            <a:r>
              <a:rPr lang="en-US" sz="1000" dirty="0" err="1">
                <a:solidFill>
                  <a:srgbClr val="000000"/>
                </a:solidFill>
                <a:latin typeface="+mn-lt"/>
              </a:rPr>
              <a:t>Debiopharm</a:t>
            </a:r>
            <a:r>
              <a:rPr lang="en-US" sz="1000" dirty="0">
                <a:solidFill>
                  <a:srgbClr val="000000"/>
                </a:solidFill>
                <a:latin typeface="+mn-lt"/>
              </a:rPr>
              <a:t> Group, </a:t>
            </a:r>
            <a:r>
              <a:rPr lang="en-US" sz="1000" dirty="0" err="1">
                <a:solidFill>
                  <a:srgbClr val="000000"/>
                </a:solidFill>
                <a:latin typeface="+mn-lt"/>
              </a:rPr>
              <a:t>Epizyme</a:t>
            </a:r>
            <a:r>
              <a:rPr lang="en-US" sz="1000" dirty="0">
                <a:solidFill>
                  <a:srgbClr val="000000"/>
                </a:solidFill>
                <a:latin typeface="+mn-lt"/>
              </a:rPr>
              <a:t>, Merck, </a:t>
            </a:r>
            <a:r>
              <a:rPr lang="en-US" sz="1000" dirty="0" err="1">
                <a:solidFill>
                  <a:srgbClr val="000000"/>
                </a:solidFill>
                <a:latin typeface="+mn-lt"/>
              </a:rPr>
              <a:t>MorphoSys</a:t>
            </a:r>
            <a:r>
              <a:rPr lang="en-US" sz="1000" dirty="0">
                <a:solidFill>
                  <a:srgbClr val="000000"/>
                </a:solidFill>
                <a:latin typeface="+mn-lt"/>
              </a:rPr>
              <a:t>, MEI Pharma, </a:t>
            </a:r>
            <a:r>
              <a:rPr lang="en-US" sz="1000" dirty="0" err="1">
                <a:solidFill>
                  <a:srgbClr val="000000"/>
                </a:solidFill>
                <a:latin typeface="+mn-lt"/>
              </a:rPr>
              <a:t>Celerion</a:t>
            </a:r>
            <a:r>
              <a:rPr lang="en-US" sz="1000" dirty="0">
                <a:solidFill>
                  <a:srgbClr val="000000"/>
                </a:solidFill>
                <a:latin typeface="+mn-lt"/>
              </a:rPr>
              <a:t>, Roche, </a:t>
            </a:r>
            <a:r>
              <a:rPr lang="en-US" sz="1000" dirty="0" err="1">
                <a:solidFill>
                  <a:srgbClr val="000000"/>
                </a:solidFill>
                <a:latin typeface="+mn-lt"/>
              </a:rPr>
              <a:t>Servier</a:t>
            </a:r>
            <a:r>
              <a:rPr lang="en-US" sz="1000" dirty="0">
                <a:solidFill>
                  <a:srgbClr val="000000"/>
                </a:solidFill>
                <a:latin typeface="+mn-lt"/>
              </a:rPr>
              <a:t>, </a:t>
            </a:r>
            <a:r>
              <a:rPr lang="en-US" sz="1000" dirty="0" err="1">
                <a:solidFill>
                  <a:srgbClr val="000000"/>
                </a:solidFill>
                <a:latin typeface="+mn-lt"/>
              </a:rPr>
              <a:t>BeiGene</a:t>
            </a:r>
            <a:r>
              <a:rPr lang="en-US" sz="1000" dirty="0">
                <a:solidFill>
                  <a:srgbClr val="000000"/>
                </a:solidFill>
                <a:latin typeface="+mn-lt"/>
              </a:rPr>
              <a:t>. </a:t>
            </a:r>
            <a:r>
              <a:rPr lang="en-US" sz="1000" dirty="0">
                <a:solidFill>
                  <a:srgbClr val="690076"/>
                </a:solidFill>
                <a:latin typeface="+mn-lt"/>
              </a:rPr>
              <a:t>Abraham Jacob: </a:t>
            </a:r>
            <a:r>
              <a:rPr lang="en-US" sz="1000" dirty="0">
                <a:solidFill>
                  <a:srgbClr val="000000"/>
                </a:solidFill>
                <a:latin typeface="+mn-lt"/>
              </a:rPr>
              <a:t>Consulting or Advisory Role: AstraZeneca; Stock and Other Ownership Interests: AstraZeneca, GlaxoSmithKline, Midlands </a:t>
            </a:r>
            <a:r>
              <a:rPr lang="en-US" sz="1000" dirty="0" err="1">
                <a:solidFill>
                  <a:srgbClr val="000000"/>
                </a:solidFill>
                <a:latin typeface="+mn-lt"/>
              </a:rPr>
              <a:t>Haematology</a:t>
            </a:r>
            <a:r>
              <a:rPr lang="en-US" sz="1000" dirty="0">
                <a:solidFill>
                  <a:srgbClr val="000000"/>
                </a:solidFill>
                <a:latin typeface="+mn-lt"/>
              </a:rPr>
              <a:t> Services; Honoraria: AstraZeneca; Research Funding: AstraZeneca. </a:t>
            </a:r>
            <a:r>
              <a:rPr lang="en-US" sz="1000" dirty="0">
                <a:solidFill>
                  <a:srgbClr val="690076"/>
                </a:solidFill>
                <a:latin typeface="+mn-lt"/>
              </a:rPr>
              <a:t>Eric Joseph Avery: </a:t>
            </a:r>
            <a:r>
              <a:rPr lang="en-US" sz="1000" dirty="0">
                <a:solidFill>
                  <a:srgbClr val="000000"/>
                </a:solidFill>
                <a:latin typeface="+mn-lt"/>
              </a:rPr>
              <a:t>Consulting or Advisory Role: AstraZeneca; Travel, Accommodations, Expenses: AstraZeneca; Research Funding: Lilly. </a:t>
            </a:r>
            <a:r>
              <a:rPr lang="en-US" sz="1000" dirty="0">
                <a:solidFill>
                  <a:srgbClr val="690076"/>
                </a:solidFill>
                <a:latin typeface="+mn-lt"/>
              </a:rPr>
              <a:t>Denise Wang: </a:t>
            </a:r>
            <a:r>
              <a:rPr lang="en-US" sz="1000" dirty="0">
                <a:solidFill>
                  <a:srgbClr val="000000"/>
                </a:solidFill>
                <a:latin typeface="+mn-lt"/>
              </a:rPr>
              <a:t>Employment: </a:t>
            </a:r>
            <a:r>
              <a:rPr lang="en-US" sz="1000" dirty="0" err="1">
                <a:solidFill>
                  <a:srgbClr val="000000"/>
                </a:solidFill>
                <a:latin typeface="+mn-lt"/>
              </a:rPr>
              <a:t>Acerta</a:t>
            </a:r>
            <a:r>
              <a:rPr lang="en-US" sz="1000" dirty="0">
                <a:solidFill>
                  <a:srgbClr val="000000"/>
                </a:solidFill>
                <a:latin typeface="+mn-lt"/>
              </a:rPr>
              <a:t> Pharma LLC; Consulting or Advisory Role: Global Blood Therapeutics. </a:t>
            </a:r>
            <a:r>
              <a:rPr lang="en-US" sz="1000" dirty="0" err="1">
                <a:solidFill>
                  <a:srgbClr val="690076"/>
                </a:solidFill>
                <a:latin typeface="+mn-lt"/>
              </a:rPr>
              <a:t>Priti</a:t>
            </a:r>
            <a:r>
              <a:rPr lang="en-US" sz="1000" dirty="0">
                <a:solidFill>
                  <a:srgbClr val="690076"/>
                </a:solidFill>
                <a:latin typeface="+mn-lt"/>
              </a:rPr>
              <a:t> Patel: </a:t>
            </a:r>
            <a:r>
              <a:rPr lang="en-US" sz="1000" dirty="0">
                <a:solidFill>
                  <a:srgbClr val="000000"/>
                </a:solidFill>
                <a:latin typeface="+mn-lt"/>
              </a:rPr>
              <a:t>Employment/Stock Ownership: </a:t>
            </a:r>
            <a:r>
              <a:rPr lang="en-US" sz="1000" dirty="0" err="1">
                <a:solidFill>
                  <a:srgbClr val="000000"/>
                </a:solidFill>
                <a:latin typeface="+mn-lt"/>
              </a:rPr>
              <a:t>Acerta</a:t>
            </a:r>
            <a:r>
              <a:rPr lang="en-US" sz="1000" dirty="0">
                <a:solidFill>
                  <a:srgbClr val="000000"/>
                </a:solidFill>
                <a:latin typeface="+mn-lt"/>
              </a:rPr>
              <a:t> Pharma/AstraZeneca. </a:t>
            </a:r>
            <a:r>
              <a:rPr lang="en-US" sz="1000" dirty="0" err="1">
                <a:solidFill>
                  <a:srgbClr val="690076"/>
                </a:solidFill>
                <a:latin typeface="+mn-lt"/>
              </a:rPr>
              <a:t>Wojciech</a:t>
            </a:r>
            <a:r>
              <a:rPr lang="en-US" sz="1000" dirty="0">
                <a:solidFill>
                  <a:srgbClr val="690076"/>
                </a:solidFill>
                <a:latin typeface="+mn-lt"/>
              </a:rPr>
              <a:t> </a:t>
            </a:r>
            <a:r>
              <a:rPr lang="en-US" sz="1000" dirty="0" err="1">
                <a:solidFill>
                  <a:srgbClr val="690076"/>
                </a:solidFill>
                <a:latin typeface="+mn-lt"/>
              </a:rPr>
              <a:t>Jurczak</a:t>
            </a:r>
            <a:r>
              <a:rPr lang="en-US" sz="1000" dirty="0">
                <a:solidFill>
                  <a:srgbClr val="690076"/>
                </a:solidFill>
                <a:latin typeface="+mn-lt"/>
              </a:rPr>
              <a:t>: </a:t>
            </a:r>
            <a:r>
              <a:rPr lang="en-US" sz="1000" dirty="0">
                <a:solidFill>
                  <a:srgbClr val="000000"/>
                </a:solidFill>
                <a:latin typeface="+mn-lt"/>
              </a:rPr>
              <a:t>Consulting or Advisory Role: Janssen-</a:t>
            </a:r>
            <a:r>
              <a:rPr lang="en-US" sz="1000" dirty="0" err="1">
                <a:solidFill>
                  <a:srgbClr val="000000"/>
                </a:solidFill>
                <a:latin typeface="+mn-lt"/>
              </a:rPr>
              <a:t>Cilag</a:t>
            </a:r>
            <a:r>
              <a:rPr lang="en-US" sz="1000" dirty="0">
                <a:solidFill>
                  <a:srgbClr val="000000"/>
                </a:solidFill>
                <a:latin typeface="+mn-lt"/>
              </a:rPr>
              <a:t>, Roche, Gilead Sciences, AstraZeneca, </a:t>
            </a:r>
            <a:r>
              <a:rPr lang="en-US" sz="1000" dirty="0" err="1">
                <a:solidFill>
                  <a:srgbClr val="000000"/>
                </a:solidFill>
                <a:latin typeface="+mn-lt"/>
              </a:rPr>
              <a:t>Debiopharm</a:t>
            </a:r>
            <a:r>
              <a:rPr lang="en-US" sz="1000" dirty="0">
                <a:solidFill>
                  <a:srgbClr val="000000"/>
                </a:solidFill>
                <a:latin typeface="+mn-lt"/>
              </a:rPr>
              <a:t> Group, </a:t>
            </a:r>
            <a:r>
              <a:rPr lang="en-US" sz="1000" dirty="0" err="1">
                <a:solidFill>
                  <a:srgbClr val="000000"/>
                </a:solidFill>
                <a:latin typeface="+mn-lt"/>
              </a:rPr>
              <a:t>Epizyme</a:t>
            </a:r>
            <a:r>
              <a:rPr lang="en-US" sz="1000" dirty="0">
                <a:solidFill>
                  <a:srgbClr val="000000"/>
                </a:solidFill>
                <a:latin typeface="+mn-lt"/>
              </a:rPr>
              <a:t>; Research Funding: </a:t>
            </a:r>
            <a:r>
              <a:rPr lang="en-US" sz="1000" dirty="0" err="1">
                <a:solidFill>
                  <a:srgbClr val="000000"/>
                </a:solidFill>
                <a:latin typeface="+mn-lt"/>
              </a:rPr>
              <a:t>Acerta</a:t>
            </a:r>
            <a:r>
              <a:rPr lang="en-US" sz="1000" dirty="0">
                <a:solidFill>
                  <a:srgbClr val="000000"/>
                </a:solidFill>
                <a:latin typeface="+mn-lt"/>
              </a:rPr>
              <a:t> Pharma, Merck, Gilead Sciences, TG Therapeutics, Incyte, Bayer, Sandoz-Novartis, Roche, </a:t>
            </a:r>
            <a:r>
              <a:rPr lang="en-US" sz="1000" dirty="0" err="1">
                <a:solidFill>
                  <a:srgbClr val="000000"/>
                </a:solidFill>
                <a:latin typeface="+mn-lt"/>
              </a:rPr>
              <a:t>Celltrion</a:t>
            </a:r>
            <a:r>
              <a:rPr lang="en-US" sz="1000" dirty="0">
                <a:solidFill>
                  <a:srgbClr val="000000"/>
                </a:solidFill>
                <a:latin typeface="+mn-lt"/>
              </a:rPr>
              <a:t>, Takeda, </a:t>
            </a:r>
            <a:r>
              <a:rPr lang="en-US" sz="1000" dirty="0" err="1">
                <a:solidFill>
                  <a:srgbClr val="000000"/>
                </a:solidFill>
                <a:latin typeface="+mn-lt"/>
              </a:rPr>
              <a:t>Affimed</a:t>
            </a:r>
            <a:r>
              <a:rPr lang="en-US" sz="1000" dirty="0">
                <a:solidFill>
                  <a:srgbClr val="000000"/>
                </a:solidFill>
                <a:latin typeface="+mn-lt"/>
              </a:rPr>
              <a:t> Therapeutics, </a:t>
            </a:r>
            <a:r>
              <a:rPr lang="en-US" sz="1000" dirty="0" err="1">
                <a:solidFill>
                  <a:srgbClr val="000000"/>
                </a:solidFill>
                <a:latin typeface="+mn-lt"/>
              </a:rPr>
              <a:t>Epizyme</a:t>
            </a:r>
            <a:r>
              <a:rPr lang="en-US" sz="1000" dirty="0">
                <a:solidFill>
                  <a:srgbClr val="000000"/>
                </a:solidFill>
                <a:latin typeface="+mn-lt"/>
              </a:rPr>
              <a:t>, Janssen-</a:t>
            </a:r>
            <a:r>
              <a:rPr lang="en-US" sz="1000" dirty="0" err="1">
                <a:solidFill>
                  <a:srgbClr val="000000"/>
                </a:solidFill>
                <a:latin typeface="+mn-lt"/>
              </a:rPr>
              <a:t>Cilag</a:t>
            </a:r>
            <a:r>
              <a:rPr lang="en-US" sz="1000" dirty="0">
                <a:solidFill>
                  <a:srgbClr val="000000"/>
                </a:solidFill>
                <a:latin typeface="+mn-lt"/>
              </a:rPr>
              <a:t>, </a:t>
            </a:r>
            <a:r>
              <a:rPr lang="en-US" sz="1000" dirty="0" err="1">
                <a:solidFill>
                  <a:srgbClr val="000000"/>
                </a:solidFill>
                <a:latin typeface="+mn-lt"/>
              </a:rPr>
              <a:t>BeiGene</a:t>
            </a:r>
            <a:r>
              <a:rPr lang="en-US" sz="1000" dirty="0">
                <a:solidFill>
                  <a:srgbClr val="000000"/>
                </a:solidFill>
                <a:latin typeface="+mn-lt"/>
              </a:rPr>
              <a:t>, </a:t>
            </a:r>
            <a:r>
              <a:rPr lang="en-US" sz="1000" dirty="0" err="1">
                <a:solidFill>
                  <a:srgbClr val="000000"/>
                </a:solidFill>
                <a:latin typeface="+mn-lt"/>
              </a:rPr>
              <a:t>Debiopharm</a:t>
            </a:r>
            <a:r>
              <a:rPr lang="en-US" sz="1000" dirty="0">
                <a:solidFill>
                  <a:srgbClr val="000000"/>
                </a:solidFill>
                <a:latin typeface="+mn-lt"/>
              </a:rPr>
              <a:t> Group, </a:t>
            </a:r>
            <a:r>
              <a:rPr lang="en-US" sz="1000" dirty="0" err="1">
                <a:solidFill>
                  <a:srgbClr val="000000"/>
                </a:solidFill>
                <a:latin typeface="+mn-lt"/>
              </a:rPr>
              <a:t>Morphosys</a:t>
            </a:r>
            <a:r>
              <a:rPr lang="en-US" sz="1000" dirty="0">
                <a:solidFill>
                  <a:srgbClr val="000000"/>
                </a:solidFill>
                <a:latin typeface="+mn-lt"/>
              </a:rPr>
              <a:t>, MEI Pharma.</a:t>
            </a:r>
            <a:endParaRPr lang="en-US" sz="1000" dirty="0">
              <a:latin typeface="+mn-lt"/>
            </a:endParaRPr>
          </a:p>
          <a:p>
            <a:pPr marL="0" indent="0">
              <a:spcAft>
                <a:spcPts val="300"/>
              </a:spcAft>
              <a:buFont typeface="Arial" pitchFamily="34" charset="0"/>
              <a:buNone/>
            </a:pPr>
            <a:endParaRPr lang="en-US" sz="1000" dirty="0">
              <a:latin typeface="+mn-lt"/>
            </a:endParaRPr>
          </a:p>
        </p:txBody>
      </p:sp>
    </p:spTree>
    <p:extLst>
      <p:ext uri="{BB962C8B-B14F-4D97-AF65-F5344CB8AC3E}">
        <p14:creationId xmlns:p14="http://schemas.microsoft.com/office/powerpoint/2010/main" val="4175377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TRAZENECA" val="TEMPLATE10"/>
</p:tagLst>
</file>

<file path=ppt/theme/theme1.xml><?xml version="1.0" encoding="utf-8"?>
<a:theme xmlns:a="http://schemas.openxmlformats.org/drawingml/2006/main" name="Co-brand Cover Slide Options">
  <a:themeElements>
    <a:clrScheme name="Custom 242">
      <a:dk1>
        <a:srgbClr val="000000"/>
      </a:dk1>
      <a:lt1>
        <a:srgbClr val="FFFFFF"/>
      </a:lt1>
      <a:dk2>
        <a:srgbClr val="3F4444"/>
      </a:dk2>
      <a:lt2>
        <a:srgbClr val="F0AB00"/>
      </a:lt2>
      <a:accent1>
        <a:srgbClr val="3F4444"/>
      </a:accent1>
      <a:accent2>
        <a:srgbClr val="830051"/>
      </a:accent2>
      <a:accent3>
        <a:srgbClr val="68D2DF"/>
      </a:accent3>
      <a:accent4>
        <a:srgbClr val="3C1053"/>
      </a:accent4>
      <a:accent5>
        <a:srgbClr val="C4D600"/>
      </a:accent5>
      <a:accent6>
        <a:srgbClr val="003865"/>
      </a:accent6>
      <a:hlink>
        <a:srgbClr val="003865"/>
      </a:hlink>
      <a:folHlink>
        <a:srgbClr val="9DB0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Acerta External Template 16x9.potx" id="{E6743435-4D20-4FC5-97C1-2DAA99B0D650}" vid="{3F4E42C6-FB5B-43E7-87FC-3E5AC1994389}"/>
    </a:ext>
  </a:extLst>
</a:theme>
</file>

<file path=ppt/theme/theme2.xml><?xml version="1.0" encoding="utf-8"?>
<a:theme xmlns:a="http://schemas.openxmlformats.org/drawingml/2006/main" name="Co-brand Divider Slide Options">
  <a:themeElements>
    <a:clrScheme name="Custom 207">
      <a:dk1>
        <a:srgbClr val="000000"/>
      </a:dk1>
      <a:lt1>
        <a:srgbClr val="FFFFFF"/>
      </a:lt1>
      <a:dk2>
        <a:srgbClr val="3F4444"/>
      </a:dk2>
      <a:lt2>
        <a:srgbClr val="F0AB00"/>
      </a:lt2>
      <a:accent1>
        <a:srgbClr val="3F4444"/>
      </a:accent1>
      <a:accent2>
        <a:srgbClr val="830051"/>
      </a:accent2>
      <a:accent3>
        <a:srgbClr val="68D2DF"/>
      </a:accent3>
      <a:accent4>
        <a:srgbClr val="3C1053"/>
      </a:accent4>
      <a:accent5>
        <a:srgbClr val="C4D600"/>
      </a:accent5>
      <a:accent6>
        <a:srgbClr val="003865"/>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Acerta External Template 16x9.potx" id="{E6743435-4D20-4FC5-97C1-2DAA99B0D650}" vid="{FCE78E9A-C55A-4E9B-8EE7-DC893136B3C8}"/>
    </a:ext>
  </a:extLst>
</a:theme>
</file>

<file path=ppt/theme/theme3.xml><?xml version="1.0" encoding="utf-8"?>
<a:theme xmlns:a="http://schemas.openxmlformats.org/drawingml/2006/main" name="Co-brand Divider Slide Options - Colours">
  <a:themeElements>
    <a:clrScheme name="Custom 207">
      <a:dk1>
        <a:srgbClr val="000000"/>
      </a:dk1>
      <a:lt1>
        <a:srgbClr val="FFFFFF"/>
      </a:lt1>
      <a:dk2>
        <a:srgbClr val="3F4444"/>
      </a:dk2>
      <a:lt2>
        <a:srgbClr val="F0AB00"/>
      </a:lt2>
      <a:accent1>
        <a:srgbClr val="3F4444"/>
      </a:accent1>
      <a:accent2>
        <a:srgbClr val="830051"/>
      </a:accent2>
      <a:accent3>
        <a:srgbClr val="68D2DF"/>
      </a:accent3>
      <a:accent4>
        <a:srgbClr val="3C1053"/>
      </a:accent4>
      <a:accent5>
        <a:srgbClr val="C4D600"/>
      </a:accent5>
      <a:accent6>
        <a:srgbClr val="003865"/>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Acerta External Template 16x9.potx" id="{E6743435-4D20-4FC5-97C1-2DAA99B0D650}" vid="{C2B678A1-A3E3-42E8-8439-D9C3DCB00FD2}"/>
    </a:ext>
  </a:extLst>
</a:theme>
</file>

<file path=ppt/theme/theme4.xml><?xml version="1.0" encoding="utf-8"?>
<a:theme xmlns:a="http://schemas.openxmlformats.org/drawingml/2006/main" name="Co-brand Master Slide Options - Colours">
  <a:themeElements>
    <a:clrScheme name="Custom 207">
      <a:dk1>
        <a:srgbClr val="000000"/>
      </a:dk1>
      <a:lt1>
        <a:srgbClr val="FFFFFF"/>
      </a:lt1>
      <a:dk2>
        <a:srgbClr val="3F4444"/>
      </a:dk2>
      <a:lt2>
        <a:srgbClr val="F0AB00"/>
      </a:lt2>
      <a:accent1>
        <a:srgbClr val="3F4444"/>
      </a:accent1>
      <a:accent2>
        <a:srgbClr val="830051"/>
      </a:accent2>
      <a:accent3>
        <a:srgbClr val="68D2DF"/>
      </a:accent3>
      <a:accent4>
        <a:srgbClr val="3C1053"/>
      </a:accent4>
      <a:accent5>
        <a:srgbClr val="C4D600"/>
      </a:accent5>
      <a:accent6>
        <a:srgbClr val="003865"/>
      </a:accent6>
      <a:hlink>
        <a:srgbClr val="003865"/>
      </a:hlink>
      <a:folHlink>
        <a:srgbClr val="9DA7A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Z Acerta External Template 16x9.potx" id="{E6743435-4D20-4FC5-97C1-2DAA99B0D650}" vid="{AB5048D0-4619-4ED1-B317-78A9C0F04F8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AZ Acerta External Template 16x9</Template>
  <TotalTime>10493</TotalTime>
  <Words>3538</Words>
  <Application>Microsoft Office PowerPoint</Application>
  <PresentationFormat>On-screen Show (16:9)</PresentationFormat>
  <Paragraphs>310</Paragraphs>
  <Slides>9</Slides>
  <Notes>7</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9</vt:i4>
      </vt:variant>
    </vt:vector>
  </HeadingPairs>
  <TitlesOfParts>
    <vt:vector size="15" baseType="lpstr">
      <vt:lpstr>Arial</vt:lpstr>
      <vt:lpstr>Calibri</vt:lpstr>
      <vt:lpstr>Co-brand Cover Slide Options</vt:lpstr>
      <vt:lpstr>Co-brand Divider Slide Options</vt:lpstr>
      <vt:lpstr>Co-brand Divider Slide Options - Colours</vt:lpstr>
      <vt:lpstr>Co-brand Master Slide Options - Colours</vt:lpstr>
      <vt:lpstr>Acalabrutinib vs Idelalisib plus Rituximab or Bendamustine plus Rituximab in Relapsed/Refractory Chronic Lymphocytic Leukemia: ASCEND Final Results</vt:lpstr>
      <vt:lpstr>Introduction and Methods</vt:lpstr>
      <vt:lpstr>Patients, Exposure, and Disposition</vt:lpstr>
      <vt:lpstr>Acalabrutinib Prolonged Investigator-Assessed PFS </vt:lpstr>
      <vt:lpstr>Acalabrutinib Prolonged Investigator-Assessed PFS in Patients With High-Risk Genetic Features </vt:lpstr>
      <vt:lpstr>Median OS and DOR Were Not Reached With Acalabrutinib</vt:lpstr>
      <vt:lpstr>Improved Safety Profile With Acalabrutinib vs IdR/BR</vt:lpstr>
      <vt:lpstr>Conclusions</vt:lpstr>
      <vt:lpstr>PowerPoint Presentation</vt:lpstr>
    </vt:vector>
  </TitlesOfParts>
  <Company>AstraZeneca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Neuman, Simona</dc:creator>
  <cp:keywords>16:9</cp:keywords>
  <dc:description>v1.0</dc:description>
  <cp:lastModifiedBy>Kelly Montenegro</cp:lastModifiedBy>
  <cp:revision>284</cp:revision>
  <cp:lastPrinted>2019-04-23T20:07:44Z</cp:lastPrinted>
  <dcterms:created xsi:type="dcterms:W3CDTF">2018-09-25T21:27:24Z</dcterms:created>
  <dcterms:modified xsi:type="dcterms:W3CDTF">2020-11-09T17:31:22Z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vt:lpwstr>AstraZeneca</vt:lpwstr>
  </property>
  <property fmtid="{D5CDD505-2E9C-101B-9397-08002B2CF9AE}" pid="3" name="Language">
    <vt:lpwstr>English (UK)</vt:lpwstr>
  </property>
  <property fmtid="{D5CDD505-2E9C-101B-9397-08002B2CF9AE}" pid="4" name="Owner">
    <vt:lpwstr>P L Kessler</vt:lpwstr>
  </property>
  <property fmtid="{D5CDD505-2E9C-101B-9397-08002B2CF9AE}" pid="5" name="Project">
    <vt:lpwstr>The Chase</vt:lpwstr>
  </property>
  <property fmtid="{D5CDD505-2E9C-101B-9397-08002B2CF9AE}" pid="6" name="Publisher">
    <vt:lpwstr>Kessler Associates</vt:lpwstr>
  </property>
</Properties>
</file>