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1"/>
  </p:sldMasterIdLst>
  <p:notesMasterIdLst>
    <p:notesMasterId r:id="rId23"/>
  </p:notesMasterIdLst>
  <p:handoutMasterIdLst>
    <p:handoutMasterId r:id="rId24"/>
  </p:handoutMasterIdLst>
  <p:sldIdLst>
    <p:sldId id="272" r:id="rId12"/>
    <p:sldId id="258" r:id="rId13"/>
    <p:sldId id="259" r:id="rId14"/>
    <p:sldId id="273" r:id="rId15"/>
    <p:sldId id="271" r:id="rId16"/>
    <p:sldId id="262" r:id="rId17"/>
    <p:sldId id="263" r:id="rId18"/>
    <p:sldId id="266" r:id="rId19"/>
    <p:sldId id="267" r:id="rId20"/>
    <p:sldId id="268" r:id="rId21"/>
    <p:sldId id="269" r:id="rId2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Obreja, Ela" initials="OE" lastIdx="9" clrIdx="6">
    <p:extLst>
      <p:ext uri="{19B8F6BF-5375-455C-9EA6-DF929625EA0E}">
        <p15:presenceInfo xmlns:p15="http://schemas.microsoft.com/office/powerpoint/2012/main" userId="S::mobreja@amgen.com::5e1e614c-495e-46cd-9792-d871a169eaf2" providerId="AD"/>
      </p:ext>
    </p:extLst>
  </p:cmAuthor>
  <p:cmAuthor id="1" name="Author" initials="A" lastIdx="1348" clrIdx="0"/>
  <p:cmAuthor id="2" name="Vicky Kanta" initials="VK" lastIdx="5" clrIdx="1">
    <p:extLst>
      <p:ext uri="{19B8F6BF-5375-455C-9EA6-DF929625EA0E}">
        <p15:presenceInfo xmlns:p15="http://schemas.microsoft.com/office/powerpoint/2012/main" userId="S-1-5-21-1957994488-261478967-682003330-269294" providerId="AD"/>
      </p:ext>
    </p:extLst>
  </p:cmAuthor>
  <p:cmAuthor id="3" name="GJohnson" initials="GJ " lastIdx="2" clrIdx="2">
    <p:extLst>
      <p:ext uri="{19B8F6BF-5375-455C-9EA6-DF929625EA0E}">
        <p15:presenceInfo xmlns:p15="http://schemas.microsoft.com/office/powerpoint/2012/main" userId="GJohnson" providerId="None"/>
      </p:ext>
    </p:extLst>
  </p:cmAuthor>
  <p:cmAuthor id="4" name="Travaglini, Maryann" initials="TM" lastIdx="8" clrIdx="3">
    <p:extLst>
      <p:ext uri="{19B8F6BF-5375-455C-9EA6-DF929625EA0E}">
        <p15:presenceInfo xmlns:p15="http://schemas.microsoft.com/office/powerpoint/2012/main" userId="S-1-5-21-1957994488-261478967-682003330-36047" providerId="AD"/>
      </p:ext>
    </p:extLst>
  </p:cmAuthor>
  <p:cmAuthor id="5" name="Morris, Christopher" initials="MC" lastIdx="3" clrIdx="4">
    <p:extLst>
      <p:ext uri="{19B8F6BF-5375-455C-9EA6-DF929625EA0E}">
        <p15:presenceInfo xmlns:p15="http://schemas.microsoft.com/office/powerpoint/2012/main" userId="S::morris03@amgen.com::1fc24da4-a855-4a99-8302-d4ff1be7842c" providerId="AD"/>
      </p:ext>
    </p:extLst>
  </p:cmAuthor>
  <p:cmAuthor id="6" name="Yusuf, Akeem" initials="YA" lastIdx="6" clrIdx="5">
    <p:extLst>
      <p:ext uri="{19B8F6BF-5375-455C-9EA6-DF929625EA0E}">
        <p15:presenceInfo xmlns:p15="http://schemas.microsoft.com/office/powerpoint/2012/main" userId="S::ayusuf01@amgen.com::b4a36a19-bdd9-46dc-b41e-c4399c467a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41" autoAdjust="0"/>
    <p:restoredTop sz="94660"/>
  </p:normalViewPr>
  <p:slideViewPr>
    <p:cSldViewPr snapToGrid="0">
      <p:cViewPr varScale="1">
        <p:scale>
          <a:sx n="135" d="100"/>
          <a:sy n="135" d="100"/>
        </p:scale>
        <p:origin x="1158" y="1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3" d="100"/>
          <a:sy n="93" d="100"/>
        </p:scale>
        <p:origin x="900" y="49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customXml" Target="../customXml/item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slide" Target="slides/slide8.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324E71-950C-4C5C-8A9D-2F074636DC5B}"/>
              </a:ext>
            </a:extLst>
          </p:cNvPr>
          <p:cNvSpPr>
            <a:spLocks noGrp="1"/>
          </p:cNvSpPr>
          <p:nvPr>
            <p:ph type="hdr" sz="quarter"/>
            <p:custDataLst>
              <p:tags r:id="rId2"/>
            </p:custDataLst>
          </p:nvPr>
        </p:nvSpPr>
        <p:spPr>
          <a:xfrm>
            <a:off x="0" y="0"/>
            <a:ext cx="6858000" cy="458788"/>
          </a:xfrm>
          <a:prstGeom prst="rect">
            <a:avLst/>
          </a:prstGeom>
        </p:spPr>
        <p:txBody>
          <a:bodyPr vert="horz" lIns="91440" tIns="45720" rIns="91440" bIns="45720" rtlCol="0"/>
          <a:lstStyle>
            <a:lvl1pPr algn="l">
              <a:defRPr sz="1200"/>
            </a:lvl1pPr>
          </a:lstStyle>
          <a:p>
            <a:r>
              <a:rPr lang="en-US" sz="800">
                <a:solidFill>
                  <a:srgbClr val="7F7F7F"/>
                </a:solidFill>
                <a:latin typeface="Arial" panose="020B0604020202020204" pitchFamily="34" charset="0"/>
              </a:rPr>
              <a:t>Public Information</a:t>
            </a:r>
          </a:p>
        </p:txBody>
      </p:sp>
      <p:sp>
        <p:nvSpPr>
          <p:cNvPr id="3" name="Date Placeholder 2">
            <a:extLst>
              <a:ext uri="{FF2B5EF4-FFF2-40B4-BE49-F238E27FC236}">
                <a16:creationId xmlns:a16="http://schemas.microsoft.com/office/drawing/2014/main" id="{A385100B-268A-4E8A-9C74-6004875869C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9D1BDD-63B0-4442-B328-2AE7962D96A5}" type="datetimeFigureOut">
              <a:rPr lang="en-US" smtClean="0"/>
              <a:t>11/17/2020</a:t>
            </a:fld>
            <a:endParaRPr lang="en-US"/>
          </a:p>
        </p:txBody>
      </p:sp>
      <p:sp>
        <p:nvSpPr>
          <p:cNvPr id="4" name="Footer Placeholder 3">
            <a:extLst>
              <a:ext uri="{FF2B5EF4-FFF2-40B4-BE49-F238E27FC236}">
                <a16:creationId xmlns:a16="http://schemas.microsoft.com/office/drawing/2014/main" id="{BCD4E62E-288B-4DF1-9328-57A952915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06B0BE7-9728-4C2B-B544-FF8404D5F3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4C55107-317F-43F0-ACAB-22EC52C7949C}" type="slidenum">
              <a:rPr lang="en-US" smtClean="0"/>
              <a:t>‹#›</a:t>
            </a:fld>
            <a:endParaRPr lang="en-US"/>
          </a:p>
        </p:txBody>
      </p:sp>
    </p:spTree>
    <p:extLst>
      <p:ext uri="{BB962C8B-B14F-4D97-AF65-F5344CB8AC3E}">
        <p14:creationId xmlns:p14="http://schemas.microsoft.com/office/powerpoint/2010/main" val="425000760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custDataLst>
              <p:tags r:id="rId2"/>
            </p:custDataLst>
          </p:nvPr>
        </p:nvSpPr>
        <p:spPr>
          <a:xfrm>
            <a:off x="0" y="0"/>
            <a:ext cx="6858000" cy="458788"/>
          </a:xfrm>
          <a:prstGeom prst="rect">
            <a:avLst/>
          </a:prstGeom>
        </p:spPr>
        <p:txBody>
          <a:bodyPr vert="horz" lIns="91440" tIns="45720" rIns="91440" bIns="45720" rtlCol="0"/>
          <a:lstStyle>
            <a:lvl1pPr algn="l">
              <a:defRPr lang="en-US" sz="800" b="0" i="0" u="none">
                <a:solidFill>
                  <a:srgbClr val="7F7F7F"/>
                </a:solidFill>
                <a:latin typeface="Arial" panose="020B0604020202020204" pitchFamily="34" charset="0"/>
              </a:defRPr>
            </a:lvl1pPr>
          </a:lstStyle>
          <a:p>
            <a:r>
              <a:rPr lang="en-US"/>
              <a:t>Public Information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E0357A-15C3-4696-9846-81FA182E0B49}" type="datetimeFigureOut">
              <a:rPr lang="en-US" smtClean="0"/>
              <a:t>11/17/2020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473610-6A2E-4B63-8C0C-3DCA2AD779D0}" type="slidenum">
              <a:rPr lang="en-US" smtClean="0"/>
              <a:t>‹#›</a:t>
            </a:fld>
            <a:endParaRPr lang="en-US"/>
          </a:p>
        </p:txBody>
      </p:sp>
    </p:spTree>
    <p:extLst>
      <p:ext uri="{BB962C8B-B14F-4D97-AF65-F5344CB8AC3E}">
        <p14:creationId xmlns:p14="http://schemas.microsoft.com/office/powerpoint/2010/main" val="1127370870"/>
      </p:ext>
    </p:extLst>
  </p:cSld>
  <p:clrMap bg1="lt1" tx1="dk1" bg2="lt2" tx2="dk2" accent1="accent1" accent2="accent2" accent3="accent3" accent4="accent4" accent5="accent5" accent6="accent6" hlink="hlink" folHlink="folHlink"/>
  <p:hf dt="0"/>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9550" y="1704975"/>
            <a:ext cx="6400800" cy="3600450"/>
          </a:xfrm>
        </p:spPr>
      </p:sp>
      <p:cxnSp>
        <p:nvCxnSpPr>
          <p:cNvPr id="5" name="Straight Arrow Connector 4"/>
          <p:cNvCxnSpPr/>
          <p:nvPr/>
        </p:nvCxnSpPr>
        <p:spPr>
          <a:xfrm flipH="1">
            <a:off x="1165234" y="2117440"/>
            <a:ext cx="26511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139816" y="1794274"/>
            <a:ext cx="2305050" cy="461665"/>
          </a:xfrm>
          <a:prstGeom prst="rect">
            <a:avLst/>
          </a:prstGeom>
          <a:noFill/>
          <a:ln>
            <a:solidFill>
              <a:srgbClr val="FF0000"/>
            </a:solidFill>
          </a:ln>
        </p:spPr>
        <p:txBody>
          <a:bodyPr wrap="square" rtlCol="0">
            <a:spAutoFit/>
          </a:bodyPr>
          <a:lstStyle/>
          <a:p>
            <a:r>
              <a:rPr lang="en-US" sz="1200" dirty="0">
                <a:solidFill>
                  <a:srgbClr val="FF0000"/>
                </a:solidFill>
              </a:rPr>
              <a:t>Correspondence from Akeem Yusuf on 10/2|</a:t>
            </a:r>
          </a:p>
        </p:txBody>
      </p:sp>
      <p:sp>
        <p:nvSpPr>
          <p:cNvPr id="7" name="Left Brace 6"/>
          <p:cNvSpPr/>
          <p:nvPr/>
        </p:nvSpPr>
        <p:spPr>
          <a:xfrm>
            <a:off x="1214436" y="2362201"/>
            <a:ext cx="179873" cy="2466654"/>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416835" y="3469758"/>
            <a:ext cx="2582069" cy="646331"/>
          </a:xfrm>
          <a:prstGeom prst="rect">
            <a:avLst/>
          </a:prstGeom>
          <a:noFill/>
          <a:ln>
            <a:solidFill>
              <a:srgbClr val="FF0000"/>
            </a:solidFill>
          </a:ln>
        </p:spPr>
        <p:txBody>
          <a:bodyPr wrap="square" rtlCol="0">
            <a:spAutoFit/>
          </a:bodyPr>
          <a:lstStyle/>
          <a:p>
            <a:r>
              <a:rPr lang="en-US" sz="1200" dirty="0">
                <a:solidFill>
                  <a:srgbClr val="FF0000"/>
                </a:solidFill>
              </a:rPr>
              <a:t>KRY20706.2008 CANDOR MRD cytogenetics ASH 2020 - Submission Proof: Title, Authors, Affiliations|</a:t>
            </a:r>
          </a:p>
        </p:txBody>
      </p:sp>
    </p:spTree>
    <p:extLst>
      <p:ext uri="{BB962C8B-B14F-4D97-AF65-F5344CB8AC3E}">
        <p14:creationId xmlns:p14="http://schemas.microsoft.com/office/powerpoint/2010/main" val="1665636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473610-6A2E-4B63-8C0C-3DCA2AD779D0}" type="slidenum">
              <a:rPr lang="en-US" smtClean="0"/>
              <a:t>10</a:t>
            </a:fld>
            <a:endParaRPr lang="en-US"/>
          </a:p>
        </p:txBody>
      </p:sp>
    </p:spTree>
    <p:extLst>
      <p:ext uri="{BB962C8B-B14F-4D97-AF65-F5344CB8AC3E}">
        <p14:creationId xmlns:p14="http://schemas.microsoft.com/office/powerpoint/2010/main" val="918326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473610-6A2E-4B63-8C0C-3DCA2AD779D0}" type="slidenum">
              <a:rPr lang="en-US" smtClean="0"/>
              <a:t>11</a:t>
            </a:fld>
            <a:endParaRPr lang="en-US"/>
          </a:p>
        </p:txBody>
      </p:sp>
      <p:sp>
        <p:nvSpPr>
          <p:cNvPr id="5" name="TextBox 4"/>
          <p:cNvSpPr txBox="1"/>
          <p:nvPr/>
        </p:nvSpPr>
        <p:spPr>
          <a:xfrm>
            <a:off x="-1606550" y="2085885"/>
            <a:ext cx="2292350" cy="646331"/>
          </a:xfrm>
          <a:prstGeom prst="rect">
            <a:avLst/>
          </a:prstGeom>
          <a:noFill/>
          <a:ln>
            <a:solidFill>
              <a:srgbClr val="FF0000"/>
            </a:solidFill>
          </a:ln>
        </p:spPr>
        <p:txBody>
          <a:bodyPr wrap="square" rtlCol="0">
            <a:spAutoFit/>
          </a:bodyPr>
          <a:lstStyle/>
          <a:p>
            <a:r>
              <a:rPr lang="en-US" sz="1200" dirty="0">
                <a:solidFill>
                  <a:srgbClr val="FF0000"/>
                </a:solidFill>
              </a:rPr>
              <a:t>KRY20706.2008 CANDOR MRD cytogenetics ASH 2020 - Submission Proof: pp. 7-14|</a:t>
            </a:r>
            <a:endParaRPr lang="en-US" sz="1200" dirty="0"/>
          </a:p>
        </p:txBody>
      </p:sp>
    </p:spTree>
    <p:extLst>
      <p:ext uri="{BB962C8B-B14F-4D97-AF65-F5344CB8AC3E}">
        <p14:creationId xmlns:p14="http://schemas.microsoft.com/office/powerpoint/2010/main" val="2011895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473610-6A2E-4B63-8C0C-3DCA2AD779D0}" type="slidenum">
              <a:rPr lang="en-US" smtClean="0"/>
              <a:t>2</a:t>
            </a:fld>
            <a:endParaRPr lang="en-US"/>
          </a:p>
        </p:txBody>
      </p:sp>
      <p:sp>
        <p:nvSpPr>
          <p:cNvPr id="5" name="Right Brace 4"/>
          <p:cNvSpPr/>
          <p:nvPr/>
        </p:nvSpPr>
        <p:spPr>
          <a:xfrm>
            <a:off x="5791200" y="1781175"/>
            <a:ext cx="247650" cy="12573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6038850" y="2178992"/>
            <a:ext cx="2333625" cy="461665"/>
          </a:xfrm>
          <a:prstGeom prst="rect">
            <a:avLst/>
          </a:prstGeom>
          <a:noFill/>
          <a:ln>
            <a:solidFill>
              <a:srgbClr val="FF0000"/>
            </a:solidFill>
          </a:ln>
        </p:spPr>
        <p:txBody>
          <a:bodyPr wrap="square" rtlCol="0">
            <a:spAutoFit/>
          </a:bodyPr>
          <a:lstStyle/>
          <a:p>
            <a:r>
              <a:rPr lang="en-US" sz="1200" dirty="0" err="1">
                <a:solidFill>
                  <a:srgbClr val="FF0000"/>
                </a:solidFill>
              </a:rPr>
              <a:t>Dimopoulos</a:t>
            </a:r>
            <a:r>
              <a:rPr lang="en-US" sz="1200" dirty="0">
                <a:solidFill>
                  <a:srgbClr val="FF0000"/>
                </a:solidFill>
              </a:rPr>
              <a:t> Lancet 2020: 187-A-2; 188-Fig.1; 188-A-4; 190-Fig.2|</a:t>
            </a:r>
          </a:p>
        </p:txBody>
      </p:sp>
      <p:sp>
        <p:nvSpPr>
          <p:cNvPr id="7" name="TextBox 6"/>
          <p:cNvSpPr txBox="1"/>
          <p:nvPr/>
        </p:nvSpPr>
        <p:spPr>
          <a:xfrm>
            <a:off x="-1638300" y="3194150"/>
            <a:ext cx="2316956" cy="461665"/>
          </a:xfrm>
          <a:prstGeom prst="rect">
            <a:avLst/>
          </a:prstGeom>
          <a:noFill/>
          <a:ln>
            <a:solidFill>
              <a:srgbClr val="FF0000"/>
            </a:solidFill>
          </a:ln>
        </p:spPr>
        <p:txBody>
          <a:bodyPr wrap="square" rtlCol="0">
            <a:spAutoFit/>
          </a:bodyPr>
          <a:lstStyle/>
          <a:p>
            <a:r>
              <a:rPr lang="en-US" sz="1200" dirty="0">
                <a:solidFill>
                  <a:srgbClr val="FF0000"/>
                </a:solidFill>
              </a:rPr>
              <a:t>Perrot Blood 2018: 2460-A-2</a:t>
            </a:r>
          </a:p>
          <a:p>
            <a:r>
              <a:rPr lang="en-US" sz="1200" dirty="0" err="1">
                <a:solidFill>
                  <a:srgbClr val="FF0000"/>
                </a:solidFill>
              </a:rPr>
              <a:t>Munshi</a:t>
            </a:r>
            <a:r>
              <a:rPr lang="en-US" sz="1200" dirty="0">
                <a:solidFill>
                  <a:srgbClr val="FF0000"/>
                </a:solidFill>
              </a:rPr>
              <a:t> JAMA </a:t>
            </a:r>
            <a:r>
              <a:rPr lang="en-US" sz="1200" dirty="0" err="1">
                <a:solidFill>
                  <a:srgbClr val="FF0000"/>
                </a:solidFill>
              </a:rPr>
              <a:t>Oncol</a:t>
            </a:r>
            <a:r>
              <a:rPr lang="en-US" sz="1200" dirty="0">
                <a:solidFill>
                  <a:srgbClr val="FF0000"/>
                </a:solidFill>
              </a:rPr>
              <a:t> 2017: 5-A-2|</a:t>
            </a:r>
          </a:p>
        </p:txBody>
      </p:sp>
      <p:sp>
        <p:nvSpPr>
          <p:cNvPr id="8" name="Left Brace 7"/>
          <p:cNvSpPr/>
          <p:nvPr/>
        </p:nvSpPr>
        <p:spPr>
          <a:xfrm>
            <a:off x="700089" y="3180160"/>
            <a:ext cx="266700" cy="6096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p:cNvCxnSpPr/>
          <p:nvPr/>
        </p:nvCxnSpPr>
        <p:spPr>
          <a:xfrm>
            <a:off x="5286375" y="3885010"/>
            <a:ext cx="752475"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38851" y="3558927"/>
            <a:ext cx="2933700" cy="461665"/>
          </a:xfrm>
          <a:prstGeom prst="rect">
            <a:avLst/>
          </a:prstGeom>
          <a:noFill/>
          <a:ln>
            <a:solidFill>
              <a:srgbClr val="FF0000"/>
            </a:solidFill>
          </a:ln>
        </p:spPr>
        <p:txBody>
          <a:bodyPr wrap="square" rtlCol="0">
            <a:spAutoFit/>
          </a:bodyPr>
          <a:lstStyle/>
          <a:p>
            <a:r>
              <a:rPr lang="en-US" sz="1200" dirty="0">
                <a:solidFill>
                  <a:srgbClr val="FF0000"/>
                </a:solidFill>
              </a:rPr>
              <a:t>KRY20706.2008 CANDOR MRD cytogenetics ASH 2020 - Submission Proof: 1-A-1|</a:t>
            </a:r>
          </a:p>
        </p:txBody>
      </p:sp>
    </p:spTree>
    <p:extLst>
      <p:ext uri="{BB962C8B-B14F-4D97-AF65-F5344CB8AC3E}">
        <p14:creationId xmlns:p14="http://schemas.microsoft.com/office/powerpoint/2010/main" val="3229368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473610-6A2E-4B63-8C0C-3DCA2AD779D0}" type="slidenum">
              <a:rPr lang="en-US" smtClean="0"/>
              <a:t>3</a:t>
            </a:fld>
            <a:endParaRPr lang="en-US"/>
          </a:p>
        </p:txBody>
      </p:sp>
      <p:sp>
        <p:nvSpPr>
          <p:cNvPr id="5" name="Left Brace 4"/>
          <p:cNvSpPr/>
          <p:nvPr/>
        </p:nvSpPr>
        <p:spPr>
          <a:xfrm>
            <a:off x="747713" y="1785640"/>
            <a:ext cx="209550" cy="20955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2324100" y="2602557"/>
            <a:ext cx="3071813" cy="461665"/>
          </a:xfrm>
          <a:prstGeom prst="rect">
            <a:avLst/>
          </a:prstGeom>
          <a:noFill/>
          <a:ln>
            <a:solidFill>
              <a:srgbClr val="FF0000"/>
            </a:solidFill>
          </a:ln>
        </p:spPr>
        <p:txBody>
          <a:bodyPr wrap="square" rtlCol="0">
            <a:spAutoFit/>
          </a:bodyPr>
          <a:lstStyle/>
          <a:p>
            <a:r>
              <a:rPr lang="en-US" sz="1200" dirty="0">
                <a:solidFill>
                  <a:srgbClr val="FF0000"/>
                </a:solidFill>
              </a:rPr>
              <a:t>KRY20706.2008 CANDOR MRD cytogenetics ASH 2020 - Submission Proof: 1-A-2; 2-A-1|</a:t>
            </a:r>
          </a:p>
        </p:txBody>
      </p:sp>
      <p:sp>
        <p:nvSpPr>
          <p:cNvPr id="3" name="Right Brace 2"/>
          <p:cNvSpPr/>
          <p:nvPr/>
        </p:nvSpPr>
        <p:spPr>
          <a:xfrm>
            <a:off x="5781675" y="3881140"/>
            <a:ext cx="219075" cy="27176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6000750" y="3767435"/>
            <a:ext cx="3190875" cy="461665"/>
          </a:xfrm>
          <a:prstGeom prst="rect">
            <a:avLst/>
          </a:prstGeom>
          <a:noFill/>
          <a:ln>
            <a:solidFill>
              <a:srgbClr val="FF0000"/>
            </a:solidFill>
          </a:ln>
        </p:spPr>
        <p:txBody>
          <a:bodyPr wrap="square" rtlCol="0">
            <a:spAutoFit/>
          </a:bodyPr>
          <a:lstStyle/>
          <a:p>
            <a:r>
              <a:rPr lang="en-US" sz="1200" dirty="0">
                <a:solidFill>
                  <a:srgbClr val="FF0000"/>
                </a:solidFill>
              </a:rPr>
              <a:t>KRY20706.2008 CANDOR MRD cytogenetics ASH 2020 - Submission Proof: 5-Table Footnote|</a:t>
            </a:r>
            <a:endParaRPr lang="en-US" sz="1200" dirty="0"/>
          </a:p>
        </p:txBody>
      </p:sp>
    </p:spTree>
    <p:extLst>
      <p:ext uri="{BB962C8B-B14F-4D97-AF65-F5344CB8AC3E}">
        <p14:creationId xmlns:p14="http://schemas.microsoft.com/office/powerpoint/2010/main" val="1193983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9550" y="1704975"/>
            <a:ext cx="6400800" cy="3600450"/>
          </a:xfrm>
        </p:spPr>
      </p:sp>
      <p:sp>
        <p:nvSpPr>
          <p:cNvPr id="9" name="Rectangle 8"/>
          <p:cNvSpPr/>
          <p:nvPr/>
        </p:nvSpPr>
        <p:spPr>
          <a:xfrm>
            <a:off x="1695872" y="2353072"/>
            <a:ext cx="5976664" cy="26642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06384" y="3079249"/>
            <a:ext cx="1154736" cy="861774"/>
          </a:xfrm>
          <a:prstGeom prst="rect">
            <a:avLst/>
          </a:prstGeom>
          <a:solidFill>
            <a:schemeClr val="bg1"/>
          </a:solidFill>
          <a:ln>
            <a:solidFill>
              <a:srgbClr val="FF0000"/>
            </a:solidFill>
          </a:ln>
        </p:spPr>
        <p:txBody>
          <a:bodyPr wrap="square" rtlCol="0">
            <a:spAutoFit/>
          </a:bodyPr>
          <a:lstStyle/>
          <a:p>
            <a:r>
              <a:rPr lang="en-US" sz="1000" dirty="0">
                <a:solidFill>
                  <a:srgbClr val="FF0000"/>
                </a:solidFill>
              </a:rPr>
              <a:t>Dimopoulos Lancet 2020: 187-B-1; 188-A-4; 188-A-5; 188-B-1; 188-B-3; 190-B-2</a:t>
            </a:r>
          </a:p>
        </p:txBody>
      </p:sp>
      <p:cxnSp>
        <p:nvCxnSpPr>
          <p:cNvPr id="12" name="Straight Arrow Connector 11"/>
          <p:cNvCxnSpPr>
            <a:stCxn id="10" idx="3"/>
            <a:endCxn id="9" idx="1"/>
          </p:cNvCxnSpPr>
          <p:nvPr/>
        </p:nvCxnSpPr>
        <p:spPr>
          <a:xfrm>
            <a:off x="1261120" y="3510136"/>
            <a:ext cx="434752" cy="1750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9453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473610-6A2E-4B63-8C0C-3DCA2AD779D0}" type="slidenum">
              <a:rPr lang="en-US" smtClean="0"/>
              <a:t>5</a:t>
            </a:fld>
            <a:endParaRPr lang="en-US"/>
          </a:p>
        </p:txBody>
      </p:sp>
      <p:cxnSp>
        <p:nvCxnSpPr>
          <p:cNvPr id="6" name="Straight Arrow Connector 5"/>
          <p:cNvCxnSpPr/>
          <p:nvPr/>
        </p:nvCxnSpPr>
        <p:spPr>
          <a:xfrm flipH="1">
            <a:off x="357187" y="2904055"/>
            <a:ext cx="657225" cy="95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933701" y="2719389"/>
            <a:ext cx="3290885" cy="276999"/>
          </a:xfrm>
          <a:prstGeom prst="rect">
            <a:avLst/>
          </a:prstGeom>
          <a:noFill/>
          <a:ln>
            <a:solidFill>
              <a:srgbClr val="FF0000"/>
            </a:solidFill>
          </a:ln>
        </p:spPr>
        <p:txBody>
          <a:bodyPr wrap="square" rtlCol="0">
            <a:spAutoFit/>
          </a:bodyPr>
          <a:lstStyle/>
          <a:p>
            <a:r>
              <a:rPr lang="en-US" sz="1200" dirty="0">
                <a:solidFill>
                  <a:srgbClr val="FF0000"/>
                </a:solidFill>
              </a:rPr>
              <a:t>t14-04-005-001-eff-mrdcr-irc: 1-A-Table 14-4.5.1|</a:t>
            </a:r>
          </a:p>
        </p:txBody>
      </p:sp>
      <p:cxnSp>
        <p:nvCxnSpPr>
          <p:cNvPr id="10" name="Straight Arrow Connector 9"/>
          <p:cNvCxnSpPr/>
          <p:nvPr/>
        </p:nvCxnSpPr>
        <p:spPr>
          <a:xfrm flipH="1">
            <a:off x="357184" y="3171530"/>
            <a:ext cx="657225" cy="95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933701" y="3098245"/>
            <a:ext cx="3290885" cy="276999"/>
          </a:xfrm>
          <a:prstGeom prst="rect">
            <a:avLst/>
          </a:prstGeom>
          <a:noFill/>
          <a:ln>
            <a:solidFill>
              <a:srgbClr val="FF0000"/>
            </a:solidFill>
          </a:ln>
        </p:spPr>
        <p:txBody>
          <a:bodyPr wrap="square" rtlCol="0">
            <a:spAutoFit/>
          </a:bodyPr>
          <a:lstStyle/>
          <a:p>
            <a:r>
              <a:rPr lang="en-US" sz="1200" dirty="0">
                <a:solidFill>
                  <a:srgbClr val="FF0000"/>
                </a:solidFill>
              </a:rPr>
              <a:t>t14-04-005-001-eff-mrdcr-irc: 2-A-Table 14-4.5.1|</a:t>
            </a:r>
          </a:p>
        </p:txBody>
      </p:sp>
      <p:sp>
        <p:nvSpPr>
          <p:cNvPr id="12" name="Right Brace 11"/>
          <p:cNvSpPr/>
          <p:nvPr/>
        </p:nvSpPr>
        <p:spPr>
          <a:xfrm>
            <a:off x="5924550" y="1900239"/>
            <a:ext cx="247650" cy="16383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172200" y="2401283"/>
            <a:ext cx="3238500" cy="461665"/>
          </a:xfrm>
          <a:prstGeom prst="rect">
            <a:avLst/>
          </a:prstGeom>
          <a:noFill/>
          <a:ln>
            <a:solidFill>
              <a:srgbClr val="FF0000"/>
            </a:solidFill>
          </a:ln>
        </p:spPr>
        <p:txBody>
          <a:bodyPr wrap="square" rtlCol="0">
            <a:spAutoFit/>
          </a:bodyPr>
          <a:lstStyle/>
          <a:p>
            <a:r>
              <a:rPr lang="en-US" sz="1200" dirty="0">
                <a:solidFill>
                  <a:srgbClr val="FF0000"/>
                </a:solidFill>
              </a:rPr>
              <a:t>KRY20706.2008 CANDOR MRD cytogenetics ASH 2020 - Submission Proof: 2-A-2|</a:t>
            </a:r>
            <a:endParaRPr lang="en-US" sz="1200" dirty="0"/>
          </a:p>
        </p:txBody>
      </p:sp>
      <p:sp>
        <p:nvSpPr>
          <p:cNvPr id="14" name="TextBox 13"/>
          <p:cNvSpPr txBox="1"/>
          <p:nvPr/>
        </p:nvSpPr>
        <p:spPr>
          <a:xfrm>
            <a:off x="2028825" y="773668"/>
            <a:ext cx="2657476" cy="276999"/>
          </a:xfrm>
          <a:prstGeom prst="rect">
            <a:avLst/>
          </a:prstGeom>
          <a:noFill/>
          <a:ln>
            <a:solidFill>
              <a:srgbClr val="00B0F0"/>
            </a:solidFill>
          </a:ln>
        </p:spPr>
        <p:txBody>
          <a:bodyPr wrap="square" rtlCol="0">
            <a:spAutoFit/>
          </a:bodyPr>
          <a:lstStyle/>
          <a:p>
            <a:r>
              <a:rPr lang="en-US" sz="1200" dirty="0">
                <a:solidFill>
                  <a:srgbClr val="FF0000"/>
                </a:solidFill>
              </a:rPr>
              <a:t>The primary source has been requested</a:t>
            </a:r>
          </a:p>
        </p:txBody>
      </p:sp>
    </p:spTree>
    <p:extLst>
      <p:ext uri="{BB962C8B-B14F-4D97-AF65-F5344CB8AC3E}">
        <p14:creationId xmlns:p14="http://schemas.microsoft.com/office/powerpoint/2010/main" val="3297983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473610-6A2E-4B63-8C0C-3DCA2AD779D0}" type="slidenum">
              <a:rPr lang="en-US" smtClean="0"/>
              <a:t>6</a:t>
            </a:fld>
            <a:endParaRPr lang="en-US"/>
          </a:p>
        </p:txBody>
      </p:sp>
      <p:sp>
        <p:nvSpPr>
          <p:cNvPr id="5" name="Left Brace 4"/>
          <p:cNvSpPr/>
          <p:nvPr/>
        </p:nvSpPr>
        <p:spPr>
          <a:xfrm>
            <a:off x="813423" y="1716604"/>
            <a:ext cx="72928" cy="242344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1589682" y="2418021"/>
            <a:ext cx="2339293" cy="1200329"/>
          </a:xfrm>
          <a:prstGeom prst="rect">
            <a:avLst/>
          </a:prstGeom>
          <a:noFill/>
          <a:ln>
            <a:solidFill>
              <a:srgbClr val="FF0000"/>
            </a:solidFill>
          </a:ln>
        </p:spPr>
        <p:txBody>
          <a:bodyPr wrap="square" rtlCol="0">
            <a:spAutoFit/>
          </a:bodyPr>
          <a:lstStyle/>
          <a:p>
            <a:r>
              <a:rPr lang="en-US" sz="1200" dirty="0">
                <a:solidFill>
                  <a:srgbClr val="FF0000"/>
                </a:solidFill>
              </a:rPr>
              <a:t>t14-04-005-005-eff-subgrp-mrdcr-irc: 3-Table 14-4.5.5; 4-Table 14-4.5.5; 7-Table 14-4.5.5; 8-Table 14-4.5.5; 9-Table 14-4.5.5; 10-Table 14-4.5.5; 11-Table 14-4.5.5; 12-Table 14-4.5.5|</a:t>
            </a:r>
          </a:p>
        </p:txBody>
      </p:sp>
      <p:cxnSp>
        <p:nvCxnSpPr>
          <p:cNvPr id="9" name="Straight Arrow Connector 8"/>
          <p:cNvCxnSpPr/>
          <p:nvPr/>
        </p:nvCxnSpPr>
        <p:spPr>
          <a:xfrm>
            <a:off x="5715000" y="1295400"/>
            <a:ext cx="1009650" cy="95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724650" y="1064567"/>
            <a:ext cx="3219712" cy="461665"/>
          </a:xfrm>
          <a:prstGeom prst="rect">
            <a:avLst/>
          </a:prstGeom>
          <a:ln>
            <a:solidFill>
              <a:srgbClr val="FF0000"/>
            </a:solidFill>
          </a:ln>
        </p:spPr>
        <p:txBody>
          <a:bodyPr wrap="square">
            <a:spAutoFit/>
          </a:bodyPr>
          <a:lstStyle/>
          <a:p>
            <a:r>
              <a:rPr lang="en-US" sz="1200" dirty="0">
                <a:solidFill>
                  <a:srgbClr val="FF0000"/>
                </a:solidFill>
              </a:rPr>
              <a:t>KRY20706.2008 CANDOR MRD cytogenetics ASH 2020 - Submission Proof: 2-A-2|</a:t>
            </a:r>
            <a:endParaRPr lang="en-US" sz="1200" dirty="0"/>
          </a:p>
        </p:txBody>
      </p:sp>
    </p:spTree>
    <p:extLst>
      <p:ext uri="{BB962C8B-B14F-4D97-AF65-F5344CB8AC3E}">
        <p14:creationId xmlns:p14="http://schemas.microsoft.com/office/powerpoint/2010/main" val="2420254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473610-6A2E-4B63-8C0C-3DCA2AD779D0}" type="slidenum">
              <a:rPr lang="en-US" smtClean="0"/>
              <a:t>7</a:t>
            </a:fld>
            <a:endParaRPr lang="en-US"/>
          </a:p>
        </p:txBody>
      </p:sp>
      <p:sp>
        <p:nvSpPr>
          <p:cNvPr id="5" name="TextBox 4"/>
          <p:cNvSpPr txBox="1"/>
          <p:nvPr/>
        </p:nvSpPr>
        <p:spPr>
          <a:xfrm>
            <a:off x="2028825" y="773668"/>
            <a:ext cx="2657476" cy="276999"/>
          </a:xfrm>
          <a:prstGeom prst="rect">
            <a:avLst/>
          </a:prstGeom>
          <a:noFill/>
          <a:ln>
            <a:solidFill>
              <a:srgbClr val="00B0F0"/>
            </a:solidFill>
          </a:ln>
        </p:spPr>
        <p:txBody>
          <a:bodyPr wrap="square" rtlCol="0">
            <a:spAutoFit/>
          </a:bodyPr>
          <a:lstStyle/>
          <a:p>
            <a:r>
              <a:rPr lang="en-US" sz="1200" dirty="0">
                <a:solidFill>
                  <a:srgbClr val="FF0000"/>
                </a:solidFill>
              </a:rPr>
              <a:t>The primary source has been requested</a:t>
            </a:r>
          </a:p>
        </p:txBody>
      </p:sp>
      <p:sp>
        <p:nvSpPr>
          <p:cNvPr id="6" name="Left Brace 5"/>
          <p:cNvSpPr/>
          <p:nvPr/>
        </p:nvSpPr>
        <p:spPr>
          <a:xfrm>
            <a:off x="528638" y="1285875"/>
            <a:ext cx="90487" cy="1066800"/>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2136657" y="1496109"/>
            <a:ext cx="2631957" cy="646331"/>
          </a:xfrm>
          <a:prstGeom prst="rect">
            <a:avLst/>
          </a:prstGeom>
          <a:noFill/>
          <a:ln>
            <a:solidFill>
              <a:srgbClr val="FF0000"/>
            </a:solidFill>
          </a:ln>
        </p:spPr>
        <p:txBody>
          <a:bodyPr wrap="square" rtlCol="0">
            <a:spAutoFit/>
          </a:bodyPr>
          <a:lstStyle/>
          <a:p>
            <a:r>
              <a:rPr lang="en-US" sz="1200" dirty="0">
                <a:solidFill>
                  <a:srgbClr val="FF0000"/>
                </a:solidFill>
              </a:rPr>
              <a:t>KRY20706.2008 CANDOR MRD cytogenetics ASH 2020 - Submission Proof: 2-A-3|</a:t>
            </a:r>
          </a:p>
        </p:txBody>
      </p:sp>
      <p:sp>
        <p:nvSpPr>
          <p:cNvPr id="9" name="TextBox 8"/>
          <p:cNvSpPr txBox="1"/>
          <p:nvPr/>
        </p:nvSpPr>
        <p:spPr>
          <a:xfrm>
            <a:off x="6172200" y="2547382"/>
            <a:ext cx="2787555" cy="1200329"/>
          </a:xfrm>
          <a:prstGeom prst="rect">
            <a:avLst/>
          </a:prstGeom>
          <a:noFill/>
          <a:ln>
            <a:solidFill>
              <a:srgbClr val="FF0000"/>
            </a:solidFill>
          </a:ln>
        </p:spPr>
        <p:txBody>
          <a:bodyPr wrap="square" rtlCol="0">
            <a:spAutoFit/>
          </a:bodyPr>
          <a:lstStyle/>
          <a:p>
            <a:r>
              <a:rPr lang="en-US" sz="1200" dirty="0">
                <a:solidFill>
                  <a:srgbClr val="FF0000"/>
                </a:solidFill>
              </a:rPr>
              <a:t>KRY20706.2008 CANDOR MRD cytogenetics ASH 2020 - Submission Proof: 2-A-3; 5-Figure|</a:t>
            </a:r>
          </a:p>
          <a:p>
            <a:r>
              <a:rPr lang="en-US" sz="1200" dirty="0">
                <a:solidFill>
                  <a:srgbClr val="FF0000"/>
                </a:solidFill>
              </a:rPr>
              <a:t>NOTE: discrepancy in the abstract. For KD, &lt;10-6, the abstract text says 0% but the figure shows 13.3% (n=2)</a:t>
            </a:r>
          </a:p>
        </p:txBody>
      </p:sp>
      <p:sp>
        <p:nvSpPr>
          <p:cNvPr id="10" name="Right Brace 9"/>
          <p:cNvSpPr/>
          <p:nvPr/>
        </p:nvSpPr>
        <p:spPr>
          <a:xfrm>
            <a:off x="5838825" y="1695450"/>
            <a:ext cx="266700" cy="253365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04658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473610-6A2E-4B63-8C0C-3DCA2AD779D0}" type="slidenum">
              <a:rPr lang="en-US" smtClean="0"/>
              <a:t>8</a:t>
            </a:fld>
            <a:endParaRPr lang="en-US"/>
          </a:p>
        </p:txBody>
      </p:sp>
      <p:sp>
        <p:nvSpPr>
          <p:cNvPr id="5" name="TextBox 4"/>
          <p:cNvSpPr txBox="1"/>
          <p:nvPr/>
        </p:nvSpPr>
        <p:spPr>
          <a:xfrm>
            <a:off x="-1952625" y="2085885"/>
            <a:ext cx="2638425" cy="1569660"/>
          </a:xfrm>
          <a:prstGeom prst="rect">
            <a:avLst/>
          </a:prstGeom>
          <a:noFill/>
          <a:ln>
            <a:solidFill>
              <a:srgbClr val="FF0000"/>
            </a:solidFill>
          </a:ln>
        </p:spPr>
        <p:txBody>
          <a:bodyPr wrap="square" rtlCol="0">
            <a:spAutoFit/>
          </a:bodyPr>
          <a:lstStyle/>
          <a:p>
            <a:r>
              <a:rPr lang="en-US" sz="1200" dirty="0">
                <a:solidFill>
                  <a:srgbClr val="FF0000"/>
                </a:solidFill>
              </a:rPr>
              <a:t>KRY20706.2008 CANDOR MRD cytogenetics ASH 2020 - Submission Proof: 2-A-4|</a:t>
            </a:r>
          </a:p>
          <a:p>
            <a:endParaRPr lang="en-US" sz="1200" dirty="0">
              <a:solidFill>
                <a:srgbClr val="FF0000"/>
              </a:solidFill>
            </a:endParaRPr>
          </a:p>
          <a:p>
            <a:r>
              <a:rPr lang="en-US" sz="1200" dirty="0">
                <a:solidFill>
                  <a:srgbClr val="FF0000"/>
                </a:solidFill>
              </a:rPr>
              <a:t>t14-04-005-005-eff-subgrp-mrdcr-irc: 4-Table 14-4.5.5; 7-Table 14-4.5.5; 8-Table 14-4.5.5 (supports age, baseline CrCl)|</a:t>
            </a:r>
            <a:endParaRPr lang="en-US" sz="1200" dirty="0"/>
          </a:p>
        </p:txBody>
      </p:sp>
      <p:sp>
        <p:nvSpPr>
          <p:cNvPr id="7" name="TextBox 6"/>
          <p:cNvSpPr txBox="1"/>
          <p:nvPr/>
        </p:nvSpPr>
        <p:spPr>
          <a:xfrm>
            <a:off x="2028825" y="773668"/>
            <a:ext cx="2657476" cy="276999"/>
          </a:xfrm>
          <a:prstGeom prst="rect">
            <a:avLst/>
          </a:prstGeom>
          <a:noFill/>
          <a:ln>
            <a:solidFill>
              <a:srgbClr val="00B0F0"/>
            </a:solidFill>
          </a:ln>
        </p:spPr>
        <p:txBody>
          <a:bodyPr wrap="square" rtlCol="0">
            <a:spAutoFit/>
          </a:bodyPr>
          <a:lstStyle/>
          <a:p>
            <a:r>
              <a:rPr lang="en-US" sz="1200" dirty="0">
                <a:solidFill>
                  <a:srgbClr val="FF0000"/>
                </a:solidFill>
              </a:rPr>
              <a:t>The primary source has been requested</a:t>
            </a:r>
          </a:p>
        </p:txBody>
      </p:sp>
    </p:spTree>
    <p:extLst>
      <p:ext uri="{BB962C8B-B14F-4D97-AF65-F5344CB8AC3E}">
        <p14:creationId xmlns:p14="http://schemas.microsoft.com/office/powerpoint/2010/main" val="2364526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473610-6A2E-4B63-8C0C-3DCA2AD779D0}" type="slidenum">
              <a:rPr lang="en-US" smtClean="0"/>
              <a:t>9</a:t>
            </a:fld>
            <a:endParaRPr lang="en-US"/>
          </a:p>
        </p:txBody>
      </p:sp>
      <p:sp>
        <p:nvSpPr>
          <p:cNvPr id="5" name="TextBox 4"/>
          <p:cNvSpPr txBox="1"/>
          <p:nvPr/>
        </p:nvSpPr>
        <p:spPr>
          <a:xfrm>
            <a:off x="-1454150" y="2085885"/>
            <a:ext cx="2139950" cy="830997"/>
          </a:xfrm>
          <a:prstGeom prst="rect">
            <a:avLst/>
          </a:prstGeom>
          <a:noFill/>
          <a:ln>
            <a:solidFill>
              <a:srgbClr val="FF0000"/>
            </a:solidFill>
          </a:ln>
        </p:spPr>
        <p:txBody>
          <a:bodyPr wrap="square" rtlCol="0">
            <a:spAutoFit/>
          </a:bodyPr>
          <a:lstStyle/>
          <a:p>
            <a:r>
              <a:rPr lang="en-US" sz="1200" dirty="0">
                <a:solidFill>
                  <a:srgbClr val="FF0000"/>
                </a:solidFill>
              </a:rPr>
              <a:t>KRY20706.2008 CANDOR MRD cytogenetics ASH 2020 - Submission Proof: 3-A-1; 4-A-1|</a:t>
            </a:r>
            <a:endParaRPr lang="en-US" sz="1200" dirty="0"/>
          </a:p>
        </p:txBody>
      </p:sp>
    </p:spTree>
    <p:extLst>
      <p:ext uri="{BB962C8B-B14F-4D97-AF65-F5344CB8AC3E}">
        <p14:creationId xmlns:p14="http://schemas.microsoft.com/office/powerpoint/2010/main" val="3563984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2091482"/>
            <a:ext cx="8388424" cy="461665"/>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378"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p:txBody>
      </p:sp>
      <p:sp>
        <p:nvSpPr>
          <p:cNvPr id="281613" name="Rectangle 13"/>
          <p:cNvSpPr>
            <a:spLocks noGrp="1" noChangeArrowheads="1"/>
          </p:cNvSpPr>
          <p:nvPr>
            <p:ph type="ctrTitle"/>
          </p:nvPr>
        </p:nvSpPr>
        <p:spPr>
          <a:xfrm>
            <a:off x="396000" y="1681162"/>
            <a:ext cx="8116888" cy="1282304"/>
          </a:xfrm>
        </p:spPr>
        <p:txBody>
          <a:bodyPr anchor="ctr"/>
          <a:lstStyle>
            <a:lvl1pPr>
              <a:spcBef>
                <a:spcPct val="20000"/>
              </a:spcBef>
              <a:defRPr sz="2800">
                <a:solidFill>
                  <a:schemeClr val="bg1"/>
                </a:solidFill>
              </a:defRPr>
            </a:lvl1pPr>
          </a:lstStyle>
          <a:p>
            <a:r>
              <a:rPr lang="en-US" dirty="0"/>
              <a:t>Click to edit Master title style</a:t>
            </a:r>
          </a:p>
        </p:txBody>
      </p:sp>
      <p:sp>
        <p:nvSpPr>
          <p:cNvPr id="281614" name="Rectangle 14"/>
          <p:cNvSpPr>
            <a:spLocks noGrp="1" noChangeArrowheads="1"/>
          </p:cNvSpPr>
          <p:nvPr>
            <p:ph type="subTitle" idx="1"/>
          </p:nvPr>
        </p:nvSpPr>
        <p:spPr>
          <a:xfrm>
            <a:off x="396000" y="3427811"/>
            <a:ext cx="8116888" cy="790575"/>
          </a:xfrm>
          <a:ln/>
        </p:spPr>
        <p:txBody>
          <a:bodyPr/>
          <a:lstStyle>
            <a:lvl1pPr marL="0" indent="0">
              <a:lnSpc>
                <a:spcPct val="115000"/>
              </a:lnSpc>
              <a:spcBef>
                <a:spcPct val="35000"/>
              </a:spcBef>
              <a:buFontTx/>
              <a:buNone/>
              <a:defRPr sz="1500">
                <a:solidFill>
                  <a:schemeClr val="accent4"/>
                </a:solidFill>
              </a:defRPr>
            </a:lvl1pPr>
          </a:lstStyle>
          <a:p>
            <a:r>
              <a:rPr lang="en-US"/>
              <a:t>Click to edit Master subtitle style</a:t>
            </a:r>
          </a:p>
        </p:txBody>
      </p:sp>
      <p:sp>
        <p:nvSpPr>
          <p:cNvPr id="9" name="Rectangle 8"/>
          <p:cNvSpPr/>
          <p:nvPr userDrawn="1"/>
        </p:nvSpPr>
        <p:spPr bwMode="auto">
          <a:xfrm>
            <a:off x="8495928" y="2091482"/>
            <a:ext cx="648072" cy="461665"/>
          </a:xfrm>
          <a:prstGeom prst="rect">
            <a:avLst/>
          </a:prstGeom>
          <a:solidFill>
            <a:schemeClr val="accent1">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378"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78283013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Section Slide">
    <p:bg>
      <p:bgPr>
        <a:solidFill>
          <a:schemeClr val="accent1">
            <a:alpha val="20000"/>
          </a:schemeClr>
        </a:solidFill>
        <a:effectLst/>
      </p:bgPr>
    </p:bg>
    <p:spTree>
      <p:nvGrpSpPr>
        <p:cNvPr id="1" name=""/>
        <p:cNvGrpSpPr/>
        <p:nvPr/>
      </p:nvGrpSpPr>
      <p:grpSpPr>
        <a:xfrm>
          <a:off x="0" y="0"/>
          <a:ext cx="0" cy="0"/>
          <a:chOff x="0" y="0"/>
          <a:chExt cx="0" cy="0"/>
        </a:xfrm>
      </p:grpSpPr>
      <p:sp>
        <p:nvSpPr>
          <p:cNvPr id="10" name="Rectangle 9"/>
          <p:cNvSpPr/>
          <p:nvPr userDrawn="1"/>
        </p:nvSpPr>
        <p:spPr bwMode="auto">
          <a:xfrm>
            <a:off x="0" y="1546843"/>
            <a:ext cx="6924444" cy="154480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378"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p:txBody>
      </p:sp>
      <p:sp>
        <p:nvSpPr>
          <p:cNvPr id="9" name="Rectangle 8"/>
          <p:cNvSpPr/>
          <p:nvPr userDrawn="1"/>
        </p:nvSpPr>
        <p:spPr bwMode="auto">
          <a:xfrm>
            <a:off x="7008363" y="1546843"/>
            <a:ext cx="1224136" cy="1544801"/>
          </a:xfrm>
          <a:prstGeom prst="rect">
            <a:avLst/>
          </a:prstGeom>
          <a:solidFill>
            <a:schemeClr val="accent1">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378"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p:txBody>
      </p:sp>
      <p:sp>
        <p:nvSpPr>
          <p:cNvPr id="281613" name="Rectangle 13"/>
          <p:cNvSpPr>
            <a:spLocks noGrp="1" noChangeArrowheads="1"/>
          </p:cNvSpPr>
          <p:nvPr>
            <p:ph type="ctrTitle"/>
          </p:nvPr>
        </p:nvSpPr>
        <p:spPr>
          <a:xfrm>
            <a:off x="107504" y="1546842"/>
            <a:ext cx="6696744" cy="1544801"/>
          </a:xfrm>
          <a:noFill/>
          <a:ln>
            <a:noFill/>
          </a:ln>
        </p:spPr>
        <p:txBody>
          <a:bodyPr anchor="ctr"/>
          <a:lstStyle>
            <a:lvl1pPr>
              <a:spcBef>
                <a:spcPct val="20000"/>
              </a:spcBef>
              <a:defRPr sz="2400">
                <a:solidFill>
                  <a:schemeClr val="accent4"/>
                </a:solidFill>
              </a:defRPr>
            </a:lvl1pPr>
          </a:lstStyle>
          <a:p>
            <a:r>
              <a:rPr lang="en-US" dirty="0"/>
              <a:t>Click to edit Master title style</a:t>
            </a:r>
          </a:p>
        </p:txBody>
      </p:sp>
      <p:sp>
        <p:nvSpPr>
          <p:cNvPr id="281614" name="Rectangle 14"/>
          <p:cNvSpPr>
            <a:spLocks noGrp="1" noChangeArrowheads="1"/>
          </p:cNvSpPr>
          <p:nvPr>
            <p:ph type="subTitle" idx="1"/>
          </p:nvPr>
        </p:nvSpPr>
        <p:spPr>
          <a:xfrm>
            <a:off x="106827" y="3427811"/>
            <a:ext cx="8116888" cy="790575"/>
          </a:xfrm>
          <a:ln/>
        </p:spPr>
        <p:txBody>
          <a:bodyPr/>
          <a:lstStyle>
            <a:lvl1pPr marL="0" indent="0">
              <a:lnSpc>
                <a:spcPct val="115000"/>
              </a:lnSpc>
              <a:spcBef>
                <a:spcPct val="35000"/>
              </a:spcBef>
              <a:buFontTx/>
              <a:buNone/>
              <a:defRPr sz="1500">
                <a:solidFill>
                  <a:schemeClr val="bg1"/>
                </a:solidFill>
              </a:defRPr>
            </a:lvl1pPr>
          </a:lstStyle>
          <a:p>
            <a:r>
              <a:rPr lang="en-US"/>
              <a:t>Click to edit Master subtitle style</a:t>
            </a:r>
          </a:p>
        </p:txBody>
      </p:sp>
      <p:pic>
        <p:nvPicPr>
          <p:cNvPr id="281634" name="Picture 34" descr="AmgenTaglineBlue CMYK"/>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Lst>
          </a:blip>
          <a:stretch>
            <a:fillRect/>
          </a:stretch>
        </p:blipFill>
        <p:spPr bwMode="auto">
          <a:xfrm>
            <a:off x="5582486" y="528509"/>
            <a:ext cx="3226324" cy="593802"/>
          </a:xfrm>
          <a:prstGeom prst="rect">
            <a:avLst/>
          </a:prstGeom>
        </p:spPr>
      </p:pic>
      <p:sp>
        <p:nvSpPr>
          <p:cNvPr id="8" name="Rectangle 7"/>
          <p:cNvSpPr/>
          <p:nvPr userDrawn="1"/>
        </p:nvSpPr>
        <p:spPr bwMode="auto">
          <a:xfrm>
            <a:off x="8316417" y="1546844"/>
            <a:ext cx="827584" cy="1544801"/>
          </a:xfrm>
          <a:prstGeom prst="rect">
            <a:avLst/>
          </a:prstGeom>
          <a:solidFill>
            <a:schemeClr val="accent1">
              <a:alpha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378"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34537670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000" y="2"/>
            <a:ext cx="8402400" cy="832247"/>
          </a:xfrm>
        </p:spPr>
        <p:txBody>
          <a:bodyPr lIns="90000"/>
          <a:lstStyle>
            <a:lvl1pPr>
              <a:defRPr sz="2400"/>
            </a:lvl1pPr>
          </a:lstStyle>
          <a:p>
            <a:r>
              <a:rPr lang="en-US" dirty="0"/>
              <a:t>Click to edit Master title style</a:t>
            </a:r>
          </a:p>
        </p:txBody>
      </p:sp>
      <p:sp>
        <p:nvSpPr>
          <p:cNvPr id="3" name="Content Placeholder 2"/>
          <p:cNvSpPr>
            <a:spLocks noGrp="1"/>
          </p:cNvSpPr>
          <p:nvPr>
            <p:ph idx="1"/>
          </p:nvPr>
        </p:nvSpPr>
        <p:spPr>
          <a:xfrm>
            <a:off x="396000" y="987574"/>
            <a:ext cx="8402400" cy="3470126"/>
          </a:xfrm>
        </p:spPr>
        <p:txBody>
          <a:bodyPr/>
          <a:lstStyle>
            <a:lvl2pPr marL="628634" indent="-285743">
              <a:buFont typeface="Arial" panose="020B0604020202020204" pitchFamily="34" charset="0"/>
              <a:buChar char="•"/>
              <a:defRPr/>
            </a:lvl2pPr>
            <a:lvl3pPr marL="971526" indent="-285743">
              <a:buFont typeface="Arial" panose="020B0604020202020204" pitchFamily="34" charset="0"/>
              <a:buChar char="-"/>
              <a:defRPr/>
            </a:lvl3pPr>
            <a:lvl5pPr marL="1543012" indent="-171446">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8951275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a:t>Click to edit Master title style</a:t>
            </a:r>
          </a:p>
        </p:txBody>
      </p:sp>
    </p:spTree>
    <p:extLst>
      <p:ext uri="{BB962C8B-B14F-4D97-AF65-F5344CB8AC3E}">
        <p14:creationId xmlns:p14="http://schemas.microsoft.com/office/powerpoint/2010/main" val="76544644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ontent">
    <p:spTree>
      <p:nvGrpSpPr>
        <p:cNvPr id="1" name=""/>
        <p:cNvGrpSpPr/>
        <p:nvPr/>
      </p:nvGrpSpPr>
      <p:grpSpPr>
        <a:xfrm>
          <a:off x="0" y="0"/>
          <a:ext cx="0" cy="0"/>
          <a:chOff x="0" y="0"/>
          <a:chExt cx="0" cy="0"/>
        </a:xfrm>
      </p:grpSpPr>
      <p:sp>
        <p:nvSpPr>
          <p:cNvPr id="7" name="Rectangle 6"/>
          <p:cNvSpPr/>
          <p:nvPr userDrawn="1"/>
        </p:nvSpPr>
        <p:spPr>
          <a:xfrm>
            <a:off x="0" y="1007707"/>
            <a:ext cx="9144000" cy="355159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17">
              <a:defRPr/>
            </a:pPr>
            <a:endParaRPr lang="en-US" sz="521">
              <a:solidFill>
                <a:srgbClr val="FFFFFF"/>
              </a:solidFill>
            </a:endParaRPr>
          </a:p>
        </p:txBody>
      </p:sp>
      <p:sp>
        <p:nvSpPr>
          <p:cNvPr id="4" name="Content Placeholder 3"/>
          <p:cNvSpPr>
            <a:spLocks noGrp="1"/>
          </p:cNvSpPr>
          <p:nvPr>
            <p:ph sz="quarter" idx="14"/>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a:xfrm>
            <a:off x="363538" y="494110"/>
            <a:ext cx="8416782" cy="438581"/>
          </a:xfrm>
        </p:spPr>
        <p:txBody>
          <a:bodyPr wrap="square" anchor="b">
            <a:spAutoFit/>
          </a:bodyPr>
          <a:lstStyle>
            <a:lvl1pPr>
              <a:defRPr spc="0" baseline="0"/>
            </a:lvl1pPr>
          </a:lstStyle>
          <a:p>
            <a:r>
              <a:rPr lang="en-US" dirty="0"/>
              <a:t>CLICK TO EDIT MASTER TITLE STYLE</a:t>
            </a:r>
          </a:p>
        </p:txBody>
      </p:sp>
    </p:spTree>
    <p:extLst>
      <p:ext uri="{BB962C8B-B14F-4D97-AF65-F5344CB8AC3E}">
        <p14:creationId xmlns:p14="http://schemas.microsoft.com/office/powerpoint/2010/main" val="276020221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280599" name="Rectangle 23"/>
          <p:cNvSpPr>
            <a:spLocks noGrp="1" noChangeArrowheads="1"/>
          </p:cNvSpPr>
          <p:nvPr>
            <p:ph type="title"/>
          </p:nvPr>
        </p:nvSpPr>
        <p:spPr bwMode="gray">
          <a:xfrm>
            <a:off x="396000" y="2"/>
            <a:ext cx="8402400" cy="832247"/>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280600" name="Rectangle 24"/>
          <p:cNvSpPr>
            <a:spLocks noGrp="1" noChangeArrowheads="1"/>
          </p:cNvSpPr>
          <p:nvPr>
            <p:ph type="body" idx="1"/>
          </p:nvPr>
        </p:nvSpPr>
        <p:spPr bwMode="gray">
          <a:xfrm>
            <a:off x="396000" y="987574"/>
            <a:ext cx="8402400" cy="3470126"/>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p:nvPr userDrawn="1"/>
        </p:nvSpPr>
        <p:spPr bwMode="auto">
          <a:xfrm>
            <a:off x="179513" y="841066"/>
            <a:ext cx="8136904" cy="60698"/>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378"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p:txBody>
      </p:sp>
      <p:sp>
        <p:nvSpPr>
          <p:cNvPr id="10" name="Rectangle 9"/>
          <p:cNvSpPr/>
          <p:nvPr userDrawn="1"/>
        </p:nvSpPr>
        <p:spPr bwMode="auto">
          <a:xfrm>
            <a:off x="8359098" y="841066"/>
            <a:ext cx="470083" cy="60698"/>
          </a:xfrm>
          <a:prstGeom prst="rect">
            <a:avLst/>
          </a:prstGeom>
          <a:solidFill>
            <a:schemeClr val="accent1">
              <a:alpha val="5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378"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p:txBody>
      </p:sp>
      <p:sp>
        <p:nvSpPr>
          <p:cNvPr id="11" name="Rectangle 10"/>
          <p:cNvSpPr/>
          <p:nvPr userDrawn="1"/>
        </p:nvSpPr>
        <p:spPr bwMode="auto">
          <a:xfrm>
            <a:off x="8876776" y="841066"/>
            <a:ext cx="265640" cy="60698"/>
          </a:xfrm>
          <a:prstGeom prst="rect">
            <a:avLst/>
          </a:prstGeom>
          <a:solidFill>
            <a:schemeClr val="accent1">
              <a:alpha val="25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0" marR="0" indent="0" algn="ctr" defTabSz="914378"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93429969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70" r:id="rId5"/>
  </p:sldLayoutIdLst>
  <p:transition>
    <p:wipe dir="r"/>
  </p:transition>
  <p:hf sldNum="0" hdr="0" dt="0"/>
  <p:txStyles>
    <p:titleStyle>
      <a:lvl1pPr algn="l" rtl="0" eaLnBrk="1" fontAlgn="base" hangingPunct="1">
        <a:lnSpc>
          <a:spcPct val="90000"/>
        </a:lnSpc>
        <a:spcBef>
          <a:spcPct val="0"/>
        </a:spcBef>
        <a:spcAft>
          <a:spcPct val="0"/>
        </a:spcAft>
        <a:defRPr sz="2400" b="1">
          <a:solidFill>
            <a:schemeClr val="tx1"/>
          </a:solidFill>
          <a:latin typeface="+mj-lt"/>
          <a:ea typeface="+mj-ea"/>
          <a:cs typeface="+mj-cs"/>
        </a:defRPr>
      </a:lvl1pPr>
      <a:lvl2pPr algn="l" rtl="0" eaLnBrk="1" fontAlgn="base" hangingPunct="1">
        <a:lnSpc>
          <a:spcPct val="90000"/>
        </a:lnSpc>
        <a:spcBef>
          <a:spcPct val="0"/>
        </a:spcBef>
        <a:spcAft>
          <a:spcPct val="0"/>
        </a:spcAft>
        <a:defRPr sz="2400" b="1">
          <a:solidFill>
            <a:schemeClr val="tx1"/>
          </a:solidFill>
          <a:latin typeface="Arial" charset="0"/>
        </a:defRPr>
      </a:lvl2pPr>
      <a:lvl3pPr algn="l" rtl="0" eaLnBrk="1" fontAlgn="base" hangingPunct="1">
        <a:lnSpc>
          <a:spcPct val="90000"/>
        </a:lnSpc>
        <a:spcBef>
          <a:spcPct val="0"/>
        </a:spcBef>
        <a:spcAft>
          <a:spcPct val="0"/>
        </a:spcAft>
        <a:defRPr sz="2400" b="1">
          <a:solidFill>
            <a:schemeClr val="tx1"/>
          </a:solidFill>
          <a:latin typeface="Arial" charset="0"/>
        </a:defRPr>
      </a:lvl3pPr>
      <a:lvl4pPr algn="l" rtl="0" eaLnBrk="1" fontAlgn="base" hangingPunct="1">
        <a:lnSpc>
          <a:spcPct val="90000"/>
        </a:lnSpc>
        <a:spcBef>
          <a:spcPct val="0"/>
        </a:spcBef>
        <a:spcAft>
          <a:spcPct val="0"/>
        </a:spcAft>
        <a:defRPr sz="2400" b="1">
          <a:solidFill>
            <a:schemeClr val="tx1"/>
          </a:solidFill>
          <a:latin typeface="Arial" charset="0"/>
        </a:defRPr>
      </a:lvl4pPr>
      <a:lvl5pPr algn="l" rtl="0" eaLnBrk="1" fontAlgn="base" hangingPunct="1">
        <a:lnSpc>
          <a:spcPct val="90000"/>
        </a:lnSpc>
        <a:spcBef>
          <a:spcPct val="0"/>
        </a:spcBef>
        <a:spcAft>
          <a:spcPct val="0"/>
        </a:spcAft>
        <a:defRPr sz="2400" b="1">
          <a:solidFill>
            <a:schemeClr val="tx1"/>
          </a:solidFill>
          <a:latin typeface="Arial" charset="0"/>
        </a:defRPr>
      </a:lvl5pPr>
      <a:lvl6pPr marL="342892" algn="l" rtl="0" eaLnBrk="1" fontAlgn="base" hangingPunct="1">
        <a:lnSpc>
          <a:spcPct val="90000"/>
        </a:lnSpc>
        <a:spcBef>
          <a:spcPct val="0"/>
        </a:spcBef>
        <a:spcAft>
          <a:spcPct val="0"/>
        </a:spcAft>
        <a:defRPr sz="2400" b="1">
          <a:solidFill>
            <a:schemeClr val="tx1"/>
          </a:solidFill>
          <a:latin typeface="Arial" charset="0"/>
        </a:defRPr>
      </a:lvl6pPr>
      <a:lvl7pPr marL="685783" algn="l" rtl="0" eaLnBrk="1" fontAlgn="base" hangingPunct="1">
        <a:lnSpc>
          <a:spcPct val="90000"/>
        </a:lnSpc>
        <a:spcBef>
          <a:spcPct val="0"/>
        </a:spcBef>
        <a:spcAft>
          <a:spcPct val="0"/>
        </a:spcAft>
        <a:defRPr sz="2400" b="1">
          <a:solidFill>
            <a:schemeClr val="tx1"/>
          </a:solidFill>
          <a:latin typeface="Arial" charset="0"/>
        </a:defRPr>
      </a:lvl7pPr>
      <a:lvl8pPr marL="1028675" algn="l" rtl="0" eaLnBrk="1" fontAlgn="base" hangingPunct="1">
        <a:lnSpc>
          <a:spcPct val="90000"/>
        </a:lnSpc>
        <a:spcBef>
          <a:spcPct val="0"/>
        </a:spcBef>
        <a:spcAft>
          <a:spcPct val="0"/>
        </a:spcAft>
        <a:defRPr sz="2400" b="1">
          <a:solidFill>
            <a:schemeClr val="tx1"/>
          </a:solidFill>
          <a:latin typeface="Arial" charset="0"/>
        </a:defRPr>
      </a:lvl8pPr>
      <a:lvl9pPr marL="1371566" algn="l" rtl="0" eaLnBrk="1" fontAlgn="base" hangingPunct="1">
        <a:lnSpc>
          <a:spcPct val="90000"/>
        </a:lnSpc>
        <a:spcBef>
          <a:spcPct val="0"/>
        </a:spcBef>
        <a:spcAft>
          <a:spcPct val="0"/>
        </a:spcAft>
        <a:defRPr sz="2400" b="1">
          <a:solidFill>
            <a:schemeClr val="tx1"/>
          </a:solidFill>
          <a:latin typeface="Arial" charset="0"/>
        </a:defRPr>
      </a:lvl9pPr>
    </p:titleStyle>
    <p:bodyStyle>
      <a:lvl1pPr marL="285743" indent="-285743" algn="l" rtl="0" eaLnBrk="1" fontAlgn="base" hangingPunct="1">
        <a:lnSpc>
          <a:spcPct val="95000"/>
        </a:lnSpc>
        <a:spcBef>
          <a:spcPct val="50000"/>
        </a:spcBef>
        <a:spcAft>
          <a:spcPct val="0"/>
        </a:spcAft>
        <a:buClr>
          <a:schemeClr val="accent1"/>
        </a:buClr>
        <a:buFont typeface="Wingdings" panose="05000000000000000000" pitchFamily="2" charset="2"/>
        <a:buChar char="§"/>
        <a:defRPr sz="1800">
          <a:solidFill>
            <a:schemeClr val="tx1"/>
          </a:solidFill>
          <a:latin typeface="+mn-lt"/>
          <a:ea typeface="+mn-ea"/>
          <a:cs typeface="+mn-cs"/>
        </a:defRPr>
      </a:lvl1pPr>
      <a:lvl2pPr marL="628634" indent="-285743" algn="l" rtl="0" eaLnBrk="1" fontAlgn="base" hangingPunct="1">
        <a:lnSpc>
          <a:spcPct val="95000"/>
        </a:lnSpc>
        <a:spcBef>
          <a:spcPct val="20000"/>
        </a:spcBef>
        <a:spcAft>
          <a:spcPct val="0"/>
        </a:spcAft>
        <a:buClr>
          <a:schemeClr val="accent1"/>
        </a:buClr>
        <a:buFont typeface="Arial" panose="020B0604020202020204" pitchFamily="34" charset="0"/>
        <a:buChar char="•"/>
        <a:defRPr sz="1650">
          <a:solidFill>
            <a:schemeClr val="tx1"/>
          </a:solidFill>
          <a:latin typeface="+mn-lt"/>
        </a:defRPr>
      </a:lvl2pPr>
      <a:lvl3pPr marL="971526" indent="-285743" algn="l" rtl="0" eaLnBrk="1" fontAlgn="base" hangingPunct="1">
        <a:lnSpc>
          <a:spcPct val="95000"/>
        </a:lnSpc>
        <a:spcBef>
          <a:spcPct val="20000"/>
        </a:spcBef>
        <a:spcAft>
          <a:spcPct val="0"/>
        </a:spcAft>
        <a:buClr>
          <a:schemeClr val="accent1"/>
        </a:buClr>
        <a:buFont typeface="Arial" panose="020B0604020202020204" pitchFamily="34" charset="0"/>
        <a:buChar char="-"/>
        <a:defRPr sz="1500">
          <a:solidFill>
            <a:schemeClr val="tx1"/>
          </a:solidFill>
          <a:latin typeface="+mn-lt"/>
        </a:defRPr>
      </a:lvl3pPr>
      <a:lvl4pPr marL="1314417" indent="-285743" algn="l" rtl="0" eaLnBrk="1" fontAlgn="base" hangingPunct="1">
        <a:lnSpc>
          <a:spcPct val="95000"/>
        </a:lnSpc>
        <a:spcBef>
          <a:spcPct val="20000"/>
        </a:spcBef>
        <a:spcAft>
          <a:spcPct val="0"/>
        </a:spcAft>
        <a:buClr>
          <a:schemeClr val="accent1"/>
        </a:buClr>
        <a:buFont typeface="Wingdings" panose="05000000000000000000" pitchFamily="2" charset="2"/>
        <a:buChar char="§"/>
        <a:defRPr sz="1350">
          <a:solidFill>
            <a:schemeClr val="tx1"/>
          </a:solidFill>
          <a:latin typeface="+mn-lt"/>
        </a:defRPr>
      </a:lvl4pPr>
      <a:lvl5pPr marL="1543012" indent="-171446" algn="l" rtl="0" eaLnBrk="1" fontAlgn="base" hangingPunct="1">
        <a:lnSpc>
          <a:spcPct val="95000"/>
        </a:lnSpc>
        <a:spcBef>
          <a:spcPct val="20000"/>
        </a:spcBef>
        <a:spcAft>
          <a:spcPct val="0"/>
        </a:spcAft>
        <a:buClr>
          <a:schemeClr val="accent1"/>
        </a:buClr>
        <a:buSzPct val="75000"/>
        <a:buFont typeface="Courier New" panose="02070309020205020404" pitchFamily="49" charset="0"/>
        <a:buChar char="o"/>
        <a:defRPr sz="1200">
          <a:solidFill>
            <a:schemeClr val="tx1"/>
          </a:solidFill>
          <a:latin typeface="+mn-lt"/>
        </a:defRPr>
      </a:lvl5pPr>
      <a:lvl6pPr marL="1885903" indent="-171446" algn="l" rtl="0" eaLnBrk="1" fontAlgn="base" hangingPunct="1">
        <a:lnSpc>
          <a:spcPct val="95000"/>
        </a:lnSpc>
        <a:spcBef>
          <a:spcPct val="20000"/>
        </a:spcBef>
        <a:spcAft>
          <a:spcPct val="0"/>
        </a:spcAft>
        <a:buClr>
          <a:schemeClr val="accent1"/>
        </a:buClr>
        <a:buChar char="•"/>
        <a:defRPr sz="1200">
          <a:solidFill>
            <a:schemeClr val="tx1"/>
          </a:solidFill>
          <a:latin typeface="+mn-lt"/>
        </a:defRPr>
      </a:lvl6pPr>
      <a:lvl7pPr marL="2228795" indent="-171446" algn="l" rtl="0" eaLnBrk="1" fontAlgn="base" hangingPunct="1">
        <a:lnSpc>
          <a:spcPct val="95000"/>
        </a:lnSpc>
        <a:spcBef>
          <a:spcPct val="20000"/>
        </a:spcBef>
        <a:spcAft>
          <a:spcPct val="0"/>
        </a:spcAft>
        <a:buClr>
          <a:schemeClr val="accent1"/>
        </a:buClr>
        <a:buChar char="•"/>
        <a:defRPr sz="1200">
          <a:solidFill>
            <a:schemeClr val="tx1"/>
          </a:solidFill>
          <a:latin typeface="+mn-lt"/>
        </a:defRPr>
      </a:lvl7pPr>
      <a:lvl8pPr marL="2571686" indent="-171446" algn="l" rtl="0" eaLnBrk="1" fontAlgn="base" hangingPunct="1">
        <a:lnSpc>
          <a:spcPct val="95000"/>
        </a:lnSpc>
        <a:spcBef>
          <a:spcPct val="20000"/>
        </a:spcBef>
        <a:spcAft>
          <a:spcPct val="0"/>
        </a:spcAft>
        <a:buClr>
          <a:schemeClr val="accent1"/>
        </a:buClr>
        <a:buChar char="•"/>
        <a:defRPr sz="1200">
          <a:solidFill>
            <a:schemeClr val="tx1"/>
          </a:solidFill>
          <a:latin typeface="+mn-lt"/>
        </a:defRPr>
      </a:lvl8pPr>
      <a:lvl9pPr marL="2914577" indent="-171446" algn="l" rtl="0" eaLnBrk="1" fontAlgn="base" hangingPunct="1">
        <a:lnSpc>
          <a:spcPct val="95000"/>
        </a:lnSpc>
        <a:spcBef>
          <a:spcPct val="20000"/>
        </a:spcBef>
        <a:spcAft>
          <a:spcPct val="0"/>
        </a:spcAft>
        <a:buClr>
          <a:schemeClr val="accent1"/>
        </a:buClr>
        <a:buChar char="•"/>
        <a:defRPr sz="1200">
          <a:solidFill>
            <a:schemeClr val="tx1"/>
          </a:solidFill>
          <a:latin typeface="+mn-lt"/>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bwMode="auto">
          <a:xfrm>
            <a:off x="0" y="843558"/>
            <a:ext cx="8388424" cy="155448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p:txBody>
      </p:sp>
      <p:sp>
        <p:nvSpPr>
          <p:cNvPr id="4" name="Title 3"/>
          <p:cNvSpPr>
            <a:spLocks noGrp="1"/>
          </p:cNvSpPr>
          <p:nvPr>
            <p:ph type="title"/>
          </p:nvPr>
        </p:nvSpPr>
        <p:spPr>
          <a:xfrm>
            <a:off x="337657" y="957059"/>
            <a:ext cx="8050767" cy="1327477"/>
          </a:xfrm>
        </p:spPr>
        <p:txBody>
          <a:bodyPr/>
          <a:lstStyle/>
          <a:p>
            <a:r>
              <a:rPr lang="en-US" dirty="0">
                <a:solidFill>
                  <a:schemeClr val="bg1"/>
                </a:solidFill>
                <a:latin typeface="Arial Narrow" panose="020B0606020202030204" pitchFamily="34" charset="0"/>
              </a:rPr>
              <a:t>Evaluation of Minimal Residual Disease (MRD) Negativity in Patients with Relapsed or Refractory Multiple Myeloma Treated in the CANDOR Study</a:t>
            </a:r>
          </a:p>
        </p:txBody>
      </p:sp>
      <p:sp>
        <p:nvSpPr>
          <p:cNvPr id="5" name="Subtitle 4"/>
          <p:cNvSpPr>
            <a:spLocks noGrp="1"/>
          </p:cNvSpPr>
          <p:nvPr>
            <p:ph type="subTitle" idx="4294967295"/>
          </p:nvPr>
        </p:nvSpPr>
        <p:spPr>
          <a:xfrm>
            <a:off x="370801" y="2508958"/>
            <a:ext cx="8161640" cy="2276917"/>
          </a:xfrm>
        </p:spPr>
        <p:txBody>
          <a:bodyPr/>
          <a:lstStyle/>
          <a:p>
            <a:pPr marL="0" indent="0">
              <a:buNone/>
            </a:pPr>
            <a:r>
              <a:rPr lang="en-US" sz="1200" dirty="0">
                <a:latin typeface="Arial Narrow" panose="020B0606020202030204" pitchFamily="34" charset="0"/>
              </a:rPr>
              <a:t>Ola </a:t>
            </a:r>
            <a:r>
              <a:rPr lang="en-US" sz="1200" dirty="0" err="1">
                <a:latin typeface="Arial Narrow" panose="020B0606020202030204" pitchFamily="34" charset="0"/>
              </a:rPr>
              <a:t>Landgren</a:t>
            </a:r>
            <a:r>
              <a:rPr lang="en-US" sz="1200" dirty="0">
                <a:latin typeface="Arial Narrow" panose="020B0606020202030204" pitchFamily="34" charset="0"/>
              </a:rPr>
              <a:t>, MD, PhD,</a:t>
            </a:r>
            <a:r>
              <a:rPr lang="en-US" sz="1200" baseline="30000" dirty="0">
                <a:latin typeface="Arial Narrow" panose="020B0606020202030204" pitchFamily="34" charset="0"/>
              </a:rPr>
              <a:t>1</a:t>
            </a:r>
            <a:r>
              <a:rPr lang="en-US" sz="1200" dirty="0">
                <a:latin typeface="Arial Narrow" panose="020B0606020202030204" pitchFamily="34" charset="0"/>
              </a:rPr>
              <a:t> </a:t>
            </a:r>
            <a:r>
              <a:rPr lang="en-US" sz="1200" dirty="0" err="1">
                <a:latin typeface="Arial Narrow" panose="020B0606020202030204" pitchFamily="34" charset="0"/>
              </a:rPr>
              <a:t>Katja</a:t>
            </a:r>
            <a:r>
              <a:rPr lang="en-US" sz="1200" dirty="0">
                <a:latin typeface="Arial Narrow" panose="020B0606020202030204" pitchFamily="34" charset="0"/>
              </a:rPr>
              <a:t> Weisel,</a:t>
            </a:r>
            <a:r>
              <a:rPr lang="en-US" sz="1200" baseline="30000" dirty="0">
                <a:latin typeface="Arial Narrow" panose="020B0606020202030204" pitchFamily="34" charset="0"/>
              </a:rPr>
              <a:t>2</a:t>
            </a:r>
            <a:r>
              <a:rPr lang="en-US" sz="1200" dirty="0">
                <a:latin typeface="Arial Narrow" panose="020B0606020202030204" pitchFamily="34" charset="0"/>
              </a:rPr>
              <a:t> Laura </a:t>
            </a:r>
            <a:r>
              <a:rPr lang="en-US" sz="1200" dirty="0" err="1">
                <a:latin typeface="Arial Narrow" panose="020B0606020202030204" pitchFamily="34" charset="0"/>
              </a:rPr>
              <a:t>Rosinol</a:t>
            </a:r>
            <a:r>
              <a:rPr lang="en-US" sz="1200" dirty="0">
                <a:latin typeface="Arial Narrow" panose="020B0606020202030204" pitchFamily="34" charset="0"/>
              </a:rPr>
              <a:t> Dachs,</a:t>
            </a:r>
            <a:r>
              <a:rPr lang="en-US" sz="1200" baseline="30000" dirty="0">
                <a:latin typeface="Arial Narrow" panose="020B0606020202030204" pitchFamily="34" charset="0"/>
              </a:rPr>
              <a:t>3</a:t>
            </a:r>
            <a:r>
              <a:rPr lang="en-US" sz="1200" dirty="0">
                <a:latin typeface="Arial Narrow" panose="020B0606020202030204" pitchFamily="34" charset="0"/>
              </a:rPr>
              <a:t> Philippe Moreau, MD,</a:t>
            </a:r>
            <a:r>
              <a:rPr lang="en-US" sz="1200" baseline="30000" dirty="0">
                <a:latin typeface="Arial Narrow" panose="020B0606020202030204" pitchFamily="34" charset="0"/>
              </a:rPr>
              <a:t>4</a:t>
            </a:r>
            <a:r>
              <a:rPr lang="en-US" sz="1200" dirty="0">
                <a:latin typeface="Arial Narrow" panose="020B0606020202030204" pitchFamily="34" charset="0"/>
              </a:rPr>
              <a:t> Mehmet </a:t>
            </a:r>
            <a:r>
              <a:rPr lang="en-US" sz="1200" dirty="0" err="1">
                <a:latin typeface="Arial Narrow" panose="020B0606020202030204" pitchFamily="34" charset="0"/>
              </a:rPr>
              <a:t>Turgut</a:t>
            </a:r>
            <a:r>
              <a:rPr lang="en-US" sz="1200" dirty="0">
                <a:latin typeface="Arial Narrow" panose="020B0606020202030204" pitchFamily="34" charset="0"/>
              </a:rPr>
              <a:t>, MD,</a:t>
            </a:r>
            <a:r>
              <a:rPr lang="en-US" sz="1200" baseline="30000" dirty="0">
                <a:latin typeface="Arial Narrow" panose="020B0606020202030204" pitchFamily="34" charset="0"/>
              </a:rPr>
              <a:t>5</a:t>
            </a:r>
            <a:r>
              <a:rPr lang="en-US" sz="1200" dirty="0">
                <a:latin typeface="Arial Narrow" panose="020B0606020202030204" pitchFamily="34" charset="0"/>
              </a:rPr>
              <a:t> Roman </a:t>
            </a:r>
            <a:r>
              <a:rPr lang="en-US" sz="1200" dirty="0" err="1">
                <a:latin typeface="Arial Narrow" panose="020B0606020202030204" pitchFamily="34" charset="0"/>
              </a:rPr>
              <a:t>Hajek</a:t>
            </a:r>
            <a:r>
              <a:rPr lang="en-US" sz="1200" dirty="0">
                <a:latin typeface="Arial Narrow" panose="020B0606020202030204" pitchFamily="34" charset="0"/>
              </a:rPr>
              <a:t>, MD, PhD,</a:t>
            </a:r>
            <a:r>
              <a:rPr lang="en-US" sz="1200" baseline="30000" dirty="0">
                <a:latin typeface="Arial Narrow" panose="020B0606020202030204" pitchFamily="34" charset="0"/>
              </a:rPr>
              <a:t>6</a:t>
            </a:r>
            <a:r>
              <a:rPr lang="en-US" sz="1200" dirty="0">
                <a:latin typeface="Arial Narrow" panose="020B0606020202030204" pitchFamily="34" charset="0"/>
              </a:rPr>
              <a:t> Peter </a:t>
            </a:r>
            <a:r>
              <a:rPr lang="en-US" sz="1200" dirty="0" err="1">
                <a:latin typeface="Arial Narrow" panose="020B0606020202030204" pitchFamily="34" charset="0"/>
              </a:rPr>
              <a:t>Mollee</a:t>
            </a:r>
            <a:r>
              <a:rPr lang="en-US" sz="1200" dirty="0">
                <a:latin typeface="Arial Narrow" panose="020B0606020202030204" pitchFamily="34" charset="0"/>
              </a:rPr>
              <a:t>, FRACP, MBBS, MSc, FRCPA,</a:t>
            </a:r>
            <a:r>
              <a:rPr lang="en-US" sz="1200" baseline="30000" dirty="0">
                <a:latin typeface="Arial Narrow" panose="020B0606020202030204" pitchFamily="34" charset="0"/>
              </a:rPr>
              <a:t>7</a:t>
            </a:r>
            <a:r>
              <a:rPr lang="en-US" sz="1200" dirty="0">
                <a:latin typeface="Arial Narrow" panose="020B0606020202030204" pitchFamily="34" charset="0"/>
              </a:rPr>
              <a:t> </a:t>
            </a:r>
            <a:r>
              <a:rPr lang="en-US" sz="1200" dirty="0" err="1">
                <a:latin typeface="Arial Narrow" panose="020B0606020202030204" pitchFamily="34" charset="0"/>
              </a:rPr>
              <a:t>Jin</a:t>
            </a:r>
            <a:r>
              <a:rPr lang="en-US" sz="1200" dirty="0">
                <a:latin typeface="Arial Narrow" panose="020B0606020202030204" pitchFamily="34" charset="0"/>
              </a:rPr>
              <a:t> </a:t>
            </a:r>
            <a:r>
              <a:rPr lang="en-US" sz="1200" dirty="0" err="1">
                <a:latin typeface="Arial Narrow" panose="020B0606020202030204" pitchFamily="34" charset="0"/>
              </a:rPr>
              <a:t>Seok</a:t>
            </a:r>
            <a:r>
              <a:rPr lang="en-US" sz="1200" dirty="0">
                <a:latin typeface="Arial Narrow" panose="020B0606020202030204" pitchFamily="34" charset="0"/>
              </a:rPr>
              <a:t> Kim, MD, PhD,</a:t>
            </a:r>
            <a:r>
              <a:rPr lang="en-US" sz="1200" baseline="30000" dirty="0">
                <a:latin typeface="Arial Narrow" panose="020B0606020202030204" pitchFamily="34" charset="0"/>
              </a:rPr>
              <a:t>8</a:t>
            </a:r>
            <a:r>
              <a:rPr lang="en-US" sz="1200" dirty="0">
                <a:latin typeface="Arial Narrow" panose="020B0606020202030204" pitchFamily="34" charset="0"/>
              </a:rPr>
              <a:t> </a:t>
            </a:r>
            <a:r>
              <a:rPr lang="en-US" sz="1200" dirty="0" err="1">
                <a:latin typeface="Arial Narrow" panose="020B0606020202030204" pitchFamily="34" charset="0"/>
              </a:rPr>
              <a:t>Jianqi</a:t>
            </a:r>
            <a:r>
              <a:rPr lang="en-US" sz="1200" dirty="0">
                <a:latin typeface="Arial Narrow" panose="020B0606020202030204" pitchFamily="34" charset="0"/>
              </a:rPr>
              <a:t> Zhang,</a:t>
            </a:r>
            <a:r>
              <a:rPr lang="en-US" sz="1200" baseline="30000" dirty="0">
                <a:latin typeface="Arial Narrow" panose="020B0606020202030204" pitchFamily="34" charset="0"/>
              </a:rPr>
              <a:t>9</a:t>
            </a:r>
            <a:r>
              <a:rPr lang="en-US" sz="1200" dirty="0">
                <a:latin typeface="Arial Narrow" panose="020B0606020202030204" pitchFamily="34" charset="0"/>
              </a:rPr>
              <a:t> Ning Go, PhD,</a:t>
            </a:r>
            <a:r>
              <a:rPr lang="en-US" sz="1200" baseline="30000" dirty="0">
                <a:latin typeface="Arial Narrow" panose="020B0606020202030204" pitchFamily="34" charset="0"/>
              </a:rPr>
              <a:t>9</a:t>
            </a:r>
            <a:r>
              <a:rPr lang="en-US" sz="1200" dirty="0">
                <a:latin typeface="Arial Narrow" panose="020B0606020202030204" pitchFamily="34" charset="0"/>
              </a:rPr>
              <a:t> Christopher L. Morris, PhD, MD,</a:t>
            </a:r>
            <a:r>
              <a:rPr lang="en-US" sz="1200" baseline="30000" dirty="0">
                <a:latin typeface="Arial Narrow" panose="020B0606020202030204" pitchFamily="34" charset="0"/>
              </a:rPr>
              <a:t>9</a:t>
            </a:r>
            <a:r>
              <a:rPr lang="en-US" sz="1200" dirty="0">
                <a:latin typeface="Arial Narrow" panose="020B0606020202030204" pitchFamily="34" charset="0"/>
              </a:rPr>
              <a:t> </a:t>
            </a:r>
            <a:r>
              <a:rPr lang="en-US" sz="1200" dirty="0" err="1">
                <a:latin typeface="Arial Narrow" panose="020B0606020202030204" pitchFamily="34" charset="0"/>
              </a:rPr>
              <a:t>Saad</a:t>
            </a:r>
            <a:r>
              <a:rPr lang="en-US" sz="1200" dirty="0">
                <a:latin typeface="Arial Narrow" panose="020B0606020202030204" pitchFamily="34" charset="0"/>
              </a:rPr>
              <a:t> Z. </a:t>
            </a:r>
            <a:r>
              <a:rPr lang="en-US" sz="1200" dirty="0" err="1">
                <a:latin typeface="Arial Narrow" panose="020B0606020202030204" pitchFamily="34" charset="0"/>
              </a:rPr>
              <a:t>Usmani</a:t>
            </a:r>
            <a:r>
              <a:rPr lang="en-US" sz="1200" dirty="0">
                <a:latin typeface="Arial Narrow" panose="020B0606020202030204" pitchFamily="34" charset="0"/>
              </a:rPr>
              <a:t>, MD, MBBS</a:t>
            </a:r>
            <a:r>
              <a:rPr lang="en-US" sz="1200" baseline="30000" dirty="0">
                <a:latin typeface="Arial Narrow" panose="020B0606020202030204" pitchFamily="34" charset="0"/>
              </a:rPr>
              <a:t>10</a:t>
            </a:r>
          </a:p>
          <a:p>
            <a:pPr marL="0" indent="0">
              <a:buNone/>
            </a:pPr>
            <a:r>
              <a:rPr lang="en-US" sz="1200" baseline="30000" dirty="0">
                <a:latin typeface="Arial Narrow" panose="020B0606020202030204" pitchFamily="34" charset="0"/>
              </a:rPr>
              <a:t>1</a:t>
            </a:r>
            <a:r>
              <a:rPr lang="en-US" sz="1200" dirty="0">
                <a:latin typeface="Arial Narrow" panose="020B0606020202030204" pitchFamily="34" charset="0"/>
              </a:rPr>
              <a:t>Myeloma Service, Department of Medicine, Memorial Sloan Kettering Cancer Center, New York, NY; </a:t>
            </a:r>
            <a:r>
              <a:rPr lang="en-US" sz="1200" baseline="30000" dirty="0">
                <a:latin typeface="Arial Narrow" panose="020B0606020202030204" pitchFamily="34" charset="0"/>
              </a:rPr>
              <a:t>2</a:t>
            </a:r>
            <a:r>
              <a:rPr lang="en-US" sz="1200" dirty="0">
                <a:latin typeface="Arial Narrow" panose="020B0606020202030204" pitchFamily="34" charset="0"/>
              </a:rPr>
              <a:t>Department of Oncology, Hematology and BMT, University Medical Center of Hamburg-Eppendorf, Hamburg, Germany; </a:t>
            </a:r>
            <a:r>
              <a:rPr lang="en-US" sz="1200" baseline="30000" dirty="0">
                <a:latin typeface="Arial Narrow" panose="020B0606020202030204" pitchFamily="34" charset="0"/>
              </a:rPr>
              <a:t>3</a:t>
            </a:r>
            <a:r>
              <a:rPr lang="en-US" sz="1200" dirty="0">
                <a:latin typeface="Arial Narrow" panose="020B0606020202030204" pitchFamily="34" charset="0"/>
              </a:rPr>
              <a:t>Servicio de </a:t>
            </a:r>
            <a:r>
              <a:rPr lang="en-US" sz="1200" dirty="0" err="1">
                <a:latin typeface="Arial Narrow" panose="020B0606020202030204" pitchFamily="34" charset="0"/>
              </a:rPr>
              <a:t>Onco-Hematología</a:t>
            </a:r>
            <a:r>
              <a:rPr lang="en-US" sz="1200" dirty="0">
                <a:latin typeface="Arial Narrow" panose="020B0606020202030204" pitchFamily="34" charset="0"/>
              </a:rPr>
              <a:t>, Hospital </a:t>
            </a:r>
            <a:r>
              <a:rPr lang="en-US" sz="1200" dirty="0" err="1">
                <a:latin typeface="Arial Narrow" panose="020B0606020202030204" pitchFamily="34" charset="0"/>
              </a:rPr>
              <a:t>Clínica</a:t>
            </a:r>
            <a:r>
              <a:rPr lang="en-US" sz="1200" dirty="0">
                <a:latin typeface="Arial Narrow" panose="020B0606020202030204" pitchFamily="34" charset="0"/>
              </a:rPr>
              <a:t> de Barcelona, Barcelona, Spain; </a:t>
            </a:r>
            <a:r>
              <a:rPr lang="en-US" sz="1200" baseline="30000" dirty="0">
                <a:latin typeface="Arial Narrow" panose="020B0606020202030204" pitchFamily="34" charset="0"/>
              </a:rPr>
              <a:t>4</a:t>
            </a:r>
            <a:r>
              <a:rPr lang="en-US" sz="1200" dirty="0">
                <a:latin typeface="Arial Narrow" panose="020B0606020202030204" pitchFamily="34" charset="0"/>
              </a:rPr>
              <a:t>Department of Hematology, CHU de Nantes, Nantes, France; </a:t>
            </a:r>
            <a:r>
              <a:rPr lang="en-US" sz="1200" baseline="30000" dirty="0">
                <a:latin typeface="Arial Narrow" panose="020B0606020202030204" pitchFamily="34" charset="0"/>
              </a:rPr>
              <a:t>5</a:t>
            </a:r>
            <a:r>
              <a:rPr lang="en-US" sz="1200" dirty="0">
                <a:latin typeface="Arial Narrow" panose="020B0606020202030204" pitchFamily="34" charset="0"/>
              </a:rPr>
              <a:t>Department of Internal Medicine, Division of Hematology, </a:t>
            </a:r>
            <a:r>
              <a:rPr lang="en-US" sz="1200" dirty="0" err="1">
                <a:latin typeface="Arial Narrow" panose="020B0606020202030204" pitchFamily="34" charset="0"/>
              </a:rPr>
              <a:t>Ondokuz</a:t>
            </a:r>
            <a:r>
              <a:rPr lang="en-US" sz="1200" dirty="0">
                <a:latin typeface="Arial Narrow" panose="020B0606020202030204" pitchFamily="34" charset="0"/>
              </a:rPr>
              <a:t> </a:t>
            </a:r>
            <a:r>
              <a:rPr lang="en-US" sz="1200" dirty="0" err="1">
                <a:latin typeface="Arial Narrow" panose="020B0606020202030204" pitchFamily="34" charset="0"/>
              </a:rPr>
              <a:t>Mayıs</a:t>
            </a:r>
            <a:r>
              <a:rPr lang="en-US" sz="1200" dirty="0">
                <a:latin typeface="Arial Narrow" panose="020B0606020202030204" pitchFamily="34" charset="0"/>
              </a:rPr>
              <a:t> University Faculty of Medicine, Samsun, Turkey; </a:t>
            </a:r>
            <a:r>
              <a:rPr lang="en-US" sz="1200" baseline="30000" dirty="0">
                <a:latin typeface="Arial Narrow" panose="020B0606020202030204" pitchFamily="34" charset="0"/>
              </a:rPr>
              <a:t>6</a:t>
            </a:r>
            <a:r>
              <a:rPr lang="en-US" sz="1200" dirty="0">
                <a:latin typeface="Arial Narrow" panose="020B0606020202030204" pitchFamily="34" charset="0"/>
              </a:rPr>
              <a:t>Department of </a:t>
            </a:r>
            <a:r>
              <a:rPr lang="en-US" sz="1200" dirty="0" err="1">
                <a:latin typeface="Arial Narrow" panose="020B0606020202030204" pitchFamily="34" charset="0"/>
              </a:rPr>
              <a:t>Haematooncology</a:t>
            </a:r>
            <a:r>
              <a:rPr lang="en-US" sz="1200" dirty="0">
                <a:latin typeface="Arial Narrow" panose="020B0606020202030204" pitchFamily="34" charset="0"/>
              </a:rPr>
              <a:t>, University Hospital Ostrava, Ostrava, Czech Republic; </a:t>
            </a:r>
            <a:r>
              <a:rPr lang="en-US" sz="1200" baseline="30000" dirty="0">
                <a:latin typeface="Arial Narrow" panose="020B0606020202030204" pitchFamily="34" charset="0"/>
              </a:rPr>
              <a:t>7</a:t>
            </a:r>
            <a:r>
              <a:rPr lang="en-US" sz="1200" dirty="0">
                <a:latin typeface="Arial Narrow" panose="020B0606020202030204" pitchFamily="34" charset="0"/>
              </a:rPr>
              <a:t>Department of </a:t>
            </a:r>
            <a:r>
              <a:rPr lang="en-US" sz="1200" dirty="0" err="1">
                <a:latin typeface="Arial Narrow" panose="020B0606020202030204" pitchFamily="34" charset="0"/>
              </a:rPr>
              <a:t>Haematology</a:t>
            </a:r>
            <a:r>
              <a:rPr lang="en-US" sz="1200" dirty="0">
                <a:latin typeface="Arial Narrow" panose="020B0606020202030204" pitchFamily="34" charset="0"/>
              </a:rPr>
              <a:t>, Princess Alexandra Hospital and University of Queensland Medical School, Brisbane, QLD, Australia; </a:t>
            </a:r>
            <a:r>
              <a:rPr lang="en-US" sz="1200" baseline="30000" dirty="0">
                <a:latin typeface="Arial Narrow" panose="020B0606020202030204" pitchFamily="34" charset="0"/>
              </a:rPr>
              <a:t>8</a:t>
            </a:r>
            <a:r>
              <a:rPr lang="en-US" sz="1200" dirty="0">
                <a:latin typeface="Arial Narrow" panose="020B0606020202030204" pitchFamily="34" charset="0"/>
              </a:rPr>
              <a:t>Yonsei University College of Medicine, Severance Hospital, Seoul, Republic of South Korea; </a:t>
            </a:r>
            <a:r>
              <a:rPr lang="en-US" sz="1200" baseline="30000" dirty="0">
                <a:latin typeface="Arial Narrow" panose="020B0606020202030204" pitchFamily="34" charset="0"/>
              </a:rPr>
              <a:t>9</a:t>
            </a:r>
            <a:r>
              <a:rPr lang="en-US" sz="1200" dirty="0">
                <a:latin typeface="Arial Narrow" panose="020B0606020202030204" pitchFamily="34" charset="0"/>
              </a:rPr>
              <a:t>Amgen Inc., Thousand Oaks, CA; </a:t>
            </a:r>
            <a:r>
              <a:rPr lang="en-US" sz="1200" baseline="30000" dirty="0">
                <a:latin typeface="Arial Narrow" panose="020B0606020202030204" pitchFamily="34" charset="0"/>
              </a:rPr>
              <a:t>10</a:t>
            </a:r>
            <a:r>
              <a:rPr lang="en-US" sz="1200" dirty="0">
                <a:latin typeface="Arial Narrow" panose="020B0606020202030204" pitchFamily="34" charset="0"/>
              </a:rPr>
              <a:t>Atrium Health, Charlotte, NC</a:t>
            </a:r>
          </a:p>
          <a:p>
            <a:pPr marL="0" indent="0">
              <a:buNone/>
            </a:pPr>
            <a:endParaRPr lang="en-US" sz="1200" dirty="0">
              <a:latin typeface="Arial Narrow" panose="020B0606020202030204" pitchFamily="34" charset="0"/>
            </a:endParaRPr>
          </a:p>
        </p:txBody>
      </p:sp>
      <p:sp>
        <p:nvSpPr>
          <p:cNvPr id="6" name="TextBox 5"/>
          <p:cNvSpPr txBox="1"/>
          <p:nvPr/>
        </p:nvSpPr>
        <p:spPr>
          <a:xfrm>
            <a:off x="30107" y="21879"/>
            <a:ext cx="4469886" cy="646331"/>
          </a:xfrm>
          <a:prstGeom prst="rect">
            <a:avLst/>
          </a:prstGeom>
          <a:noFill/>
        </p:spPr>
        <p:txBody>
          <a:bodyPr wrap="square" rtlCol="0">
            <a:spAutoFit/>
          </a:bodyPr>
          <a:lstStyle/>
          <a:p>
            <a:pPr defTabSz="914378"/>
            <a:r>
              <a:rPr lang="en-US" sz="1200" dirty="0">
                <a:solidFill>
                  <a:srgbClr val="000000"/>
                </a:solidFill>
                <a:latin typeface="Arial Narrow" panose="020B0606020202030204" pitchFamily="34" charset="0"/>
              </a:rPr>
              <a:t>Session Name: 653. Myeloma: Therapy, excluding Transplantation: Poster II</a:t>
            </a:r>
          </a:p>
          <a:p>
            <a:pPr defTabSz="914378"/>
            <a:r>
              <a:rPr lang="en-US" sz="1200" dirty="0">
                <a:solidFill>
                  <a:srgbClr val="000000"/>
                </a:solidFill>
                <a:latin typeface="Arial Narrow" panose="020B0606020202030204" pitchFamily="34" charset="0"/>
              </a:rPr>
              <a:t>Date: Sunday, December 6, 2020</a:t>
            </a:r>
          </a:p>
          <a:p>
            <a:pPr defTabSz="914378"/>
            <a:r>
              <a:rPr lang="en-US" sz="1200" dirty="0">
                <a:solidFill>
                  <a:srgbClr val="000000"/>
                </a:solidFill>
                <a:latin typeface="Arial Narrow" panose="020B0606020202030204" pitchFamily="34" charset="0"/>
              </a:rPr>
              <a:t>Abstract #2282</a:t>
            </a:r>
          </a:p>
        </p:txBody>
      </p:sp>
      <p:sp>
        <p:nvSpPr>
          <p:cNvPr id="7" name="TextBox 6"/>
          <p:cNvSpPr txBox="1"/>
          <p:nvPr/>
        </p:nvSpPr>
        <p:spPr>
          <a:xfrm>
            <a:off x="0" y="4785875"/>
            <a:ext cx="9144000" cy="276999"/>
          </a:xfrm>
          <a:prstGeom prst="rect">
            <a:avLst/>
          </a:prstGeom>
          <a:noFill/>
        </p:spPr>
        <p:txBody>
          <a:bodyPr wrap="square" rtlCol="0">
            <a:spAutoFit/>
          </a:bodyPr>
          <a:lstStyle/>
          <a:p>
            <a:pPr algn="ctr" defTabSz="914378"/>
            <a:r>
              <a:rPr lang="en-US" sz="1200" i="1" dirty="0">
                <a:solidFill>
                  <a:srgbClr val="000000"/>
                </a:solidFill>
                <a:latin typeface="Arial Narrow" panose="020B0606020202030204" pitchFamily="34" charset="0"/>
              </a:rPr>
              <a:t>62</a:t>
            </a:r>
            <a:r>
              <a:rPr lang="en-US" sz="1200" i="1" baseline="30000" dirty="0">
                <a:solidFill>
                  <a:srgbClr val="000000"/>
                </a:solidFill>
                <a:latin typeface="Arial Narrow" panose="020B0606020202030204" pitchFamily="34" charset="0"/>
              </a:rPr>
              <a:t>nd</a:t>
            </a:r>
            <a:r>
              <a:rPr lang="en-US" sz="1200" i="1" dirty="0">
                <a:solidFill>
                  <a:srgbClr val="000000"/>
                </a:solidFill>
                <a:latin typeface="Arial Narrow" panose="020B0606020202030204" pitchFamily="34" charset="0"/>
              </a:rPr>
              <a:t> American Society of Hematology Annual Meeting and Exposition, Virtual Meeting; December 5–8, 2020 </a:t>
            </a:r>
          </a:p>
        </p:txBody>
      </p:sp>
      <p:sp>
        <p:nvSpPr>
          <p:cNvPr id="12" name="Rectangle 11"/>
          <p:cNvSpPr/>
          <p:nvPr/>
        </p:nvSpPr>
        <p:spPr bwMode="auto">
          <a:xfrm>
            <a:off x="8488907" y="843558"/>
            <a:ext cx="655093" cy="1554480"/>
          </a:xfrm>
          <a:prstGeom prst="rect">
            <a:avLst/>
          </a:prstGeom>
          <a:solidFill>
            <a:srgbClr val="6EA8DC"/>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4235234449"/>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064" y="337936"/>
            <a:ext cx="8119872" cy="467977"/>
          </a:xfrm>
        </p:spPr>
        <p:txBody>
          <a:bodyPr/>
          <a:lstStyle/>
          <a:p>
            <a:r>
              <a:rPr lang="en-US" dirty="0">
                <a:latin typeface="Arial Narrow" panose="020B0606020202030204" pitchFamily="34" charset="0"/>
              </a:rPr>
              <a:t>Acknowledgments</a:t>
            </a:r>
          </a:p>
        </p:txBody>
      </p:sp>
      <p:sp>
        <p:nvSpPr>
          <p:cNvPr id="3" name="Content Placeholder 2"/>
          <p:cNvSpPr>
            <a:spLocks noGrp="1"/>
          </p:cNvSpPr>
          <p:nvPr>
            <p:ph idx="1"/>
          </p:nvPr>
        </p:nvSpPr>
        <p:spPr>
          <a:xfrm>
            <a:off x="512064" y="960120"/>
            <a:ext cx="8119872" cy="2862322"/>
          </a:xfrm>
        </p:spPr>
        <p:txBody>
          <a:bodyPr/>
          <a:lstStyle/>
          <a:p>
            <a:r>
              <a:rPr lang="en-US" dirty="0">
                <a:latin typeface="Arial Narrow" panose="020B0606020202030204" pitchFamily="34" charset="0"/>
              </a:rPr>
              <a:t>This study was supported by Amgen Inc. The authors acknowledge Vicky Kanta, PhD and Miranda Tradewell, PhD (ICON plc, North Wales, PA), whose work was funded by Amgen Inc., for assistance in preparing this presentation</a:t>
            </a:r>
          </a:p>
          <a:p>
            <a:endParaRPr lang="en-US" dirty="0">
              <a:latin typeface="Arial Narrow" panose="020B0606020202030204" pitchFamily="34" charset="0"/>
            </a:endParaRPr>
          </a:p>
          <a:p>
            <a:pPr marL="0" indent="0">
              <a:buNone/>
            </a:pPr>
            <a:endParaRPr lang="en-US" dirty="0">
              <a:latin typeface="Arial Narrow" panose="020B0606020202030204" pitchFamily="34" charset="0"/>
            </a:endParaRPr>
          </a:p>
          <a:p>
            <a:pPr marL="0" indent="0">
              <a:buNone/>
            </a:pPr>
            <a:r>
              <a:rPr lang="en-US" b="1" dirty="0">
                <a:latin typeface="Arial Narrow" panose="020B0606020202030204" pitchFamily="34" charset="0"/>
              </a:rPr>
              <a:t>Contact information: </a:t>
            </a:r>
            <a:r>
              <a:rPr lang="en-US" dirty="0">
                <a:latin typeface="Arial Narrow" panose="020B0606020202030204" pitchFamily="34" charset="0"/>
              </a:rPr>
              <a:t>Dr. Ola Landgren. Sylvester Comprehensive Cancer Center at University of Miami, FL, USA. Email: col15@miami.edu</a:t>
            </a:r>
          </a:p>
          <a:p>
            <a:pPr marL="0" indent="0">
              <a:buNone/>
            </a:pPr>
            <a:endParaRPr lang="en-US" dirty="0">
              <a:latin typeface="Arial Narrow" panose="020B0606020202030204" pitchFamily="34" charset="0"/>
            </a:endParaRPr>
          </a:p>
        </p:txBody>
      </p:sp>
    </p:spTree>
    <p:extLst>
      <p:ext uri="{BB962C8B-B14F-4D97-AF65-F5344CB8AC3E}">
        <p14:creationId xmlns:p14="http://schemas.microsoft.com/office/powerpoint/2010/main" val="2067473466"/>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833" y="341913"/>
            <a:ext cx="8119872" cy="467977"/>
          </a:xfrm>
        </p:spPr>
        <p:txBody>
          <a:bodyPr/>
          <a:lstStyle/>
          <a:p>
            <a:r>
              <a:rPr lang="en-US" dirty="0">
                <a:latin typeface="Arial Narrow" panose="020B0606020202030204" pitchFamily="34" charset="0"/>
              </a:rPr>
              <a:t>Conflicts of Interest</a:t>
            </a:r>
          </a:p>
        </p:txBody>
      </p:sp>
      <p:sp>
        <p:nvSpPr>
          <p:cNvPr id="3" name="Content Placeholder 2"/>
          <p:cNvSpPr>
            <a:spLocks noGrp="1"/>
          </p:cNvSpPr>
          <p:nvPr>
            <p:ph idx="1"/>
          </p:nvPr>
        </p:nvSpPr>
        <p:spPr>
          <a:xfrm>
            <a:off x="394833" y="934849"/>
            <a:ext cx="8119872" cy="4016484"/>
          </a:xfrm>
        </p:spPr>
        <p:txBody>
          <a:bodyPr/>
          <a:lstStyle/>
          <a:p>
            <a:pPr marL="0" lvl="0" indent="0">
              <a:buNone/>
            </a:pPr>
            <a:r>
              <a:rPr lang="en-US" sz="1050" dirty="0">
                <a:latin typeface="Arial Narrow" panose="020B0606020202030204" pitchFamily="34" charset="0"/>
              </a:rPr>
              <a:t>Ola Landgren reports consulting fees, honoraria, and/or research funding from Adaptive, Amgen, Binding Site, BMS, </a:t>
            </a:r>
            <a:r>
              <a:rPr lang="en-US" sz="1050" dirty="0" err="1">
                <a:latin typeface="Arial Narrow" panose="020B0606020202030204" pitchFamily="34" charset="0"/>
              </a:rPr>
              <a:t>Cellectis</a:t>
            </a:r>
            <a:r>
              <a:rPr lang="en-US" sz="1050" dirty="0">
                <a:latin typeface="Arial Narrow" panose="020B0606020202030204" pitchFamily="34" charset="0"/>
              </a:rPr>
              <a:t>, Celgene, Glenmark, Janssen, Juno, </a:t>
            </a:r>
            <a:r>
              <a:rPr lang="en-US" sz="1050" dirty="0" err="1">
                <a:latin typeface="Arial Narrow" panose="020B0606020202030204" pitchFamily="34" charset="0"/>
              </a:rPr>
              <a:t>Karyopharm</a:t>
            </a:r>
            <a:r>
              <a:rPr lang="en-US" sz="1050" dirty="0">
                <a:latin typeface="Arial Narrow" panose="020B0606020202030204" pitchFamily="34" charset="0"/>
              </a:rPr>
              <a:t>, and Seattle Genetics; has been a board of independent data monitoring committees and has received research funding from Janssen and Takeda; and has received other types of funding from Merck</a:t>
            </a:r>
          </a:p>
          <a:p>
            <a:pPr marL="0" lvl="0" indent="0">
              <a:buNone/>
            </a:pPr>
            <a:r>
              <a:rPr lang="en-US" sz="1050" dirty="0" err="1">
                <a:latin typeface="Arial Narrow" panose="020B0606020202030204" pitchFamily="34" charset="0"/>
              </a:rPr>
              <a:t>Katja</a:t>
            </a:r>
            <a:r>
              <a:rPr lang="en-US" sz="1050" dirty="0">
                <a:latin typeface="Arial Narrow" panose="020B0606020202030204" pitchFamily="34" charset="0"/>
              </a:rPr>
              <a:t> </a:t>
            </a:r>
            <a:r>
              <a:rPr lang="en-US" sz="1050" dirty="0" err="1">
                <a:latin typeface="Arial Narrow" panose="020B0606020202030204" pitchFamily="34" charset="0"/>
              </a:rPr>
              <a:t>Weisel</a:t>
            </a:r>
            <a:r>
              <a:rPr lang="en-US" sz="1050" dirty="0">
                <a:latin typeface="Arial Narrow" panose="020B0606020202030204" pitchFamily="34" charset="0"/>
              </a:rPr>
              <a:t> reports consulting fees, honoraria and/or research funding from Adaptive, </a:t>
            </a:r>
            <a:r>
              <a:rPr lang="en-US" sz="1050" dirty="0" err="1">
                <a:latin typeface="Arial Narrow" panose="020B0606020202030204" pitchFamily="34" charset="0"/>
              </a:rPr>
              <a:t>Abbvie</a:t>
            </a:r>
            <a:r>
              <a:rPr lang="en-US" sz="1050" dirty="0">
                <a:latin typeface="Arial Narrow" panose="020B0606020202030204" pitchFamily="34" charset="0"/>
              </a:rPr>
              <a:t>, Amgen, BMS, Celgene, GlaxoSmithKline, Janssen, </a:t>
            </a:r>
            <a:r>
              <a:rPr lang="en-US" sz="1050" dirty="0" err="1">
                <a:latin typeface="Arial Narrow" panose="020B0606020202030204" pitchFamily="34" charset="0"/>
              </a:rPr>
              <a:t>Karyopharm</a:t>
            </a:r>
            <a:r>
              <a:rPr lang="en-US" sz="1050" dirty="0">
                <a:latin typeface="Arial Narrow" panose="020B0606020202030204" pitchFamily="34" charset="0"/>
              </a:rPr>
              <a:t>, Roche, Sanofi, and Takeda</a:t>
            </a:r>
          </a:p>
          <a:p>
            <a:pPr marL="0" lvl="0" indent="0">
              <a:buNone/>
            </a:pPr>
            <a:r>
              <a:rPr lang="en-US" sz="1050" dirty="0">
                <a:latin typeface="Arial Narrow" panose="020B0606020202030204" pitchFamily="34" charset="0"/>
              </a:rPr>
              <a:t>Laura </a:t>
            </a:r>
            <a:r>
              <a:rPr lang="en-US" sz="1050" dirty="0" err="1">
                <a:latin typeface="Arial Narrow" panose="020B0606020202030204" pitchFamily="34" charset="0"/>
              </a:rPr>
              <a:t>Rosinol</a:t>
            </a:r>
            <a:r>
              <a:rPr lang="en-US" sz="1050" dirty="0">
                <a:latin typeface="Arial Narrow" panose="020B0606020202030204" pitchFamily="34" charset="0"/>
              </a:rPr>
              <a:t> </a:t>
            </a:r>
            <a:r>
              <a:rPr lang="en-US" sz="1050" dirty="0" err="1">
                <a:latin typeface="Arial Narrow" panose="020B0606020202030204" pitchFamily="34" charset="0"/>
              </a:rPr>
              <a:t>Dachs</a:t>
            </a:r>
            <a:r>
              <a:rPr lang="en-US" sz="1050" dirty="0">
                <a:latin typeface="Arial Narrow" panose="020B0606020202030204" pitchFamily="34" charset="0"/>
              </a:rPr>
              <a:t> reports consulting fees, honoraria, and/or speaking fees or research funding from </a:t>
            </a:r>
            <a:r>
              <a:rPr lang="nb-NO" sz="1050" dirty="0">
                <a:latin typeface="Arial Narrow" panose="020B0606020202030204" pitchFamily="34" charset="0"/>
              </a:rPr>
              <a:t>Janssen, Celgene, Amgen, and Takeda</a:t>
            </a:r>
          </a:p>
          <a:p>
            <a:pPr marL="0" lvl="0" indent="0">
              <a:buNone/>
            </a:pPr>
            <a:r>
              <a:rPr lang="en-US" sz="1050" dirty="0">
                <a:latin typeface="Arial Narrow" panose="020B0606020202030204" pitchFamily="34" charset="0"/>
              </a:rPr>
              <a:t>Mehmet </a:t>
            </a:r>
            <a:r>
              <a:rPr lang="en-US" sz="1050" dirty="0" err="1">
                <a:latin typeface="Arial Narrow" panose="020B0606020202030204" pitchFamily="34" charset="0"/>
              </a:rPr>
              <a:t>Turgut</a:t>
            </a:r>
            <a:r>
              <a:rPr lang="en-US" sz="1050" dirty="0">
                <a:latin typeface="Arial Narrow" panose="020B0606020202030204" pitchFamily="34" charset="0"/>
              </a:rPr>
              <a:t> has no relationships to disclose</a:t>
            </a:r>
          </a:p>
          <a:p>
            <a:pPr marL="0" lvl="0" indent="0">
              <a:buNone/>
            </a:pPr>
            <a:r>
              <a:rPr lang="en-US" sz="1050" dirty="0">
                <a:latin typeface="Arial Narrow" panose="020B0606020202030204" pitchFamily="34" charset="0"/>
              </a:rPr>
              <a:t>Philippe Moreau reports consulting fees and/or honoraria from </a:t>
            </a:r>
            <a:r>
              <a:rPr lang="en-US" sz="1050" dirty="0" err="1">
                <a:latin typeface="Arial Narrow" panose="020B0606020202030204" pitchFamily="34" charset="0"/>
              </a:rPr>
              <a:t>Abbvie</a:t>
            </a:r>
            <a:r>
              <a:rPr lang="en-US" sz="1050" dirty="0">
                <a:latin typeface="Arial Narrow" panose="020B0606020202030204" pitchFamily="34" charset="0"/>
              </a:rPr>
              <a:t>, Amgen, BMS, Celgene, Janssen, Novartis, Sanofi, and Takeda</a:t>
            </a:r>
          </a:p>
          <a:p>
            <a:pPr marL="0" lvl="0" indent="0">
              <a:buNone/>
            </a:pPr>
            <a:r>
              <a:rPr lang="en-US" sz="1050" dirty="0">
                <a:latin typeface="Arial Narrow" panose="020B0606020202030204" pitchFamily="34" charset="0"/>
              </a:rPr>
              <a:t>Roman </a:t>
            </a:r>
            <a:r>
              <a:rPr lang="en-US" sz="1050" dirty="0" err="1">
                <a:latin typeface="Arial Narrow" panose="020B0606020202030204" pitchFamily="34" charset="0"/>
              </a:rPr>
              <a:t>Hajek</a:t>
            </a:r>
            <a:r>
              <a:rPr lang="en-US" sz="1050" dirty="0">
                <a:latin typeface="Arial Narrow" panose="020B0606020202030204" pitchFamily="34" charset="0"/>
              </a:rPr>
              <a:t> reports consulting fees, honoraria and/or research funding from </a:t>
            </a:r>
            <a:r>
              <a:rPr lang="en-US" sz="1050" dirty="0" err="1">
                <a:latin typeface="Arial Narrow" panose="020B0606020202030204" pitchFamily="34" charset="0"/>
              </a:rPr>
              <a:t>Abbvie</a:t>
            </a:r>
            <a:r>
              <a:rPr lang="en-US" sz="1050" dirty="0">
                <a:latin typeface="Arial Narrow" panose="020B0606020202030204" pitchFamily="34" charset="0"/>
              </a:rPr>
              <a:t>, Amgen, BMS, Celgene, Janssen, Novartis, </a:t>
            </a:r>
            <a:r>
              <a:rPr lang="en-US" sz="1050" dirty="0" err="1">
                <a:latin typeface="Arial Narrow" panose="020B0606020202030204" pitchFamily="34" charset="0"/>
              </a:rPr>
              <a:t>Oncopeptides</a:t>
            </a:r>
            <a:r>
              <a:rPr lang="en-US" sz="1050" dirty="0">
                <a:latin typeface="Arial Narrow" panose="020B0606020202030204" pitchFamily="34" charset="0"/>
              </a:rPr>
              <a:t>, </a:t>
            </a:r>
            <a:r>
              <a:rPr lang="en-US" sz="1050" dirty="0" err="1">
                <a:latin typeface="Arial Narrow" panose="020B0606020202030204" pitchFamily="34" charset="0"/>
              </a:rPr>
              <a:t>PharmaMar</a:t>
            </a:r>
            <a:r>
              <a:rPr lang="en-US" sz="1050" dirty="0">
                <a:latin typeface="Arial Narrow" panose="020B0606020202030204" pitchFamily="34" charset="0"/>
              </a:rPr>
              <a:t>, and Takeda</a:t>
            </a:r>
          </a:p>
          <a:p>
            <a:pPr marL="0" lvl="0" indent="0">
              <a:buNone/>
            </a:pPr>
            <a:r>
              <a:rPr lang="en-US" sz="1050" dirty="0">
                <a:latin typeface="Arial Narrow" panose="020B0606020202030204" pitchFamily="34" charset="0"/>
              </a:rPr>
              <a:t>Peter </a:t>
            </a:r>
            <a:r>
              <a:rPr lang="en-US" sz="1050" dirty="0" err="1">
                <a:latin typeface="Arial Narrow" panose="020B0606020202030204" pitchFamily="34" charset="0"/>
              </a:rPr>
              <a:t>Mollee</a:t>
            </a:r>
            <a:r>
              <a:rPr lang="en-US" sz="1050" dirty="0">
                <a:latin typeface="Arial Narrow" panose="020B0606020202030204" pitchFamily="34" charset="0"/>
              </a:rPr>
              <a:t> reports membership on the board of directors or advisory committees and/or has received research funding from Amgen, BMS, Caelum, Celgene, Janssen, Pfizer, and Takeda</a:t>
            </a:r>
          </a:p>
          <a:p>
            <a:pPr marL="0" lvl="0" indent="0">
              <a:buNone/>
            </a:pPr>
            <a:r>
              <a:rPr lang="en-US" sz="1050" dirty="0" err="1">
                <a:latin typeface="Arial Narrow" panose="020B0606020202030204" pitchFamily="34" charset="0"/>
              </a:rPr>
              <a:t>Jin</a:t>
            </a:r>
            <a:r>
              <a:rPr lang="en-US" sz="1050" dirty="0">
                <a:latin typeface="Arial Narrow" panose="020B0606020202030204" pitchFamily="34" charset="0"/>
              </a:rPr>
              <a:t> </a:t>
            </a:r>
            <a:r>
              <a:rPr lang="en-US" sz="1050" dirty="0" err="1">
                <a:latin typeface="Arial Narrow" panose="020B0606020202030204" pitchFamily="34" charset="0"/>
              </a:rPr>
              <a:t>Seok</a:t>
            </a:r>
            <a:r>
              <a:rPr lang="en-US" sz="1050" dirty="0">
                <a:latin typeface="Arial Narrow" panose="020B0606020202030204" pitchFamily="34" charset="0"/>
              </a:rPr>
              <a:t> Kim reports editorial support and research funding from F. Hoffmann-La Roche</a:t>
            </a:r>
          </a:p>
          <a:p>
            <a:pPr marL="0" lvl="0" indent="0">
              <a:buNone/>
            </a:pPr>
            <a:r>
              <a:rPr lang="en-US" sz="1050" dirty="0" err="1">
                <a:latin typeface="Arial Narrow" panose="020B0606020202030204" pitchFamily="34" charset="0"/>
              </a:rPr>
              <a:t>Jianqi</a:t>
            </a:r>
            <a:r>
              <a:rPr lang="en-US" sz="1050" dirty="0">
                <a:latin typeface="Arial Narrow" panose="020B0606020202030204" pitchFamily="34" charset="0"/>
              </a:rPr>
              <a:t> Zhang, Ning Go, and Christopher L. Morris are current employees of Amgen and have stock ownership</a:t>
            </a:r>
          </a:p>
          <a:p>
            <a:pPr marL="0" lvl="0" indent="0">
              <a:buNone/>
            </a:pPr>
            <a:r>
              <a:rPr lang="en-US" sz="1050" dirty="0" err="1">
                <a:latin typeface="Arial Narrow" panose="020B0606020202030204" pitchFamily="34" charset="0"/>
              </a:rPr>
              <a:t>Saad</a:t>
            </a:r>
            <a:r>
              <a:rPr lang="en-US" sz="1050" dirty="0">
                <a:latin typeface="Arial Narrow" panose="020B0606020202030204" pitchFamily="34" charset="0"/>
              </a:rPr>
              <a:t> Z. </a:t>
            </a:r>
            <a:r>
              <a:rPr lang="en-US" sz="1050" dirty="0" err="1">
                <a:latin typeface="Arial Narrow" panose="020B0606020202030204" pitchFamily="34" charset="0"/>
              </a:rPr>
              <a:t>Usmani</a:t>
            </a:r>
            <a:r>
              <a:rPr lang="en-US" sz="1050" dirty="0">
                <a:latin typeface="Arial Narrow" panose="020B0606020202030204" pitchFamily="34" charset="0"/>
              </a:rPr>
              <a:t> reports consulting fees, honoraria, and/or speaking fees or research funding from </a:t>
            </a:r>
            <a:r>
              <a:rPr lang="en-US" sz="1050" dirty="0" err="1">
                <a:latin typeface="Arial Narrow" panose="020B0606020202030204" pitchFamily="34" charset="0"/>
              </a:rPr>
              <a:t>Abbvie</a:t>
            </a:r>
            <a:r>
              <a:rPr lang="en-US" sz="1050" dirty="0">
                <a:latin typeface="Arial Narrow" panose="020B0606020202030204" pitchFamily="34" charset="0"/>
              </a:rPr>
              <a:t>, Amgen, Array Biopharma, BMS, Celgene, GSK, Incyte, Janssen, Merck, Pharmacyclics, Sanofi, Seattle Genetics, </a:t>
            </a:r>
            <a:r>
              <a:rPr lang="en-US" sz="1050" dirty="0" err="1">
                <a:latin typeface="Arial Narrow" panose="020B0606020202030204" pitchFamily="34" charset="0"/>
              </a:rPr>
              <a:t>SkylineDX</a:t>
            </a:r>
            <a:r>
              <a:rPr lang="en-US" sz="1050" dirty="0">
                <a:latin typeface="Arial Narrow" panose="020B0606020202030204" pitchFamily="34" charset="0"/>
              </a:rPr>
              <a:t>, and Takeda; and has received other types of funding from Celgene</a:t>
            </a:r>
          </a:p>
        </p:txBody>
      </p:sp>
    </p:spTree>
    <p:extLst>
      <p:ext uri="{BB962C8B-B14F-4D97-AF65-F5344CB8AC3E}">
        <p14:creationId xmlns:p14="http://schemas.microsoft.com/office/powerpoint/2010/main" val="3805118340"/>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063" y="355533"/>
            <a:ext cx="8119872" cy="467977"/>
          </a:xfrm>
        </p:spPr>
        <p:txBody>
          <a:bodyPr/>
          <a:lstStyle/>
          <a:p>
            <a:r>
              <a:rPr lang="en-US" dirty="0">
                <a:latin typeface="Arial Narrow" panose="020B0606020202030204" pitchFamily="34" charset="0"/>
              </a:rPr>
              <a:t>Introduction</a:t>
            </a:r>
          </a:p>
        </p:txBody>
      </p:sp>
      <p:sp>
        <p:nvSpPr>
          <p:cNvPr id="3" name="Content Placeholder 2"/>
          <p:cNvSpPr>
            <a:spLocks noGrp="1"/>
          </p:cNvSpPr>
          <p:nvPr>
            <p:ph idx="1"/>
          </p:nvPr>
        </p:nvSpPr>
        <p:spPr>
          <a:xfrm>
            <a:off x="512063" y="897775"/>
            <a:ext cx="8535838" cy="3854902"/>
          </a:xfrm>
        </p:spPr>
        <p:txBody>
          <a:bodyPr/>
          <a:lstStyle/>
          <a:p>
            <a:r>
              <a:rPr lang="en-US" dirty="0">
                <a:latin typeface="Arial Narrow" panose="020B0606020202030204" pitchFamily="34" charset="0"/>
              </a:rPr>
              <a:t>The CANDOR study (NCT03158688) is a multicenter, phase 3, randomized trial comparing the combination of carfilzomib, dexamethasone, and daratumumab (KdD) to carfilzomib and dexamethasone alone (Kd), in adult patients with relapsed or refractory multiple myeloma (RRMM)</a:t>
            </a:r>
            <a:r>
              <a:rPr lang="en-US" baseline="30000" dirty="0">
                <a:latin typeface="Arial Narrow" panose="020B0606020202030204" pitchFamily="34" charset="0"/>
              </a:rPr>
              <a:t>1</a:t>
            </a:r>
            <a:endParaRPr lang="en-US" dirty="0">
              <a:latin typeface="Arial Narrow" panose="020B0606020202030204" pitchFamily="34" charset="0"/>
            </a:endParaRPr>
          </a:p>
          <a:p>
            <a:r>
              <a:rPr lang="en-US" dirty="0">
                <a:latin typeface="Arial Narrow" panose="020B0606020202030204" pitchFamily="34" charset="0"/>
              </a:rPr>
              <a:t>466 patients received KdD or Kd in a 2:1 randomization (KdD: 312; Kd: 154)</a:t>
            </a:r>
            <a:r>
              <a:rPr lang="en-US" baseline="30000" dirty="0">
                <a:latin typeface="Arial Narrow" panose="020B0606020202030204" pitchFamily="34" charset="0"/>
              </a:rPr>
              <a:t>1</a:t>
            </a:r>
            <a:endParaRPr lang="en-US" dirty="0">
              <a:latin typeface="Arial Narrow" panose="020B0606020202030204" pitchFamily="34" charset="0"/>
            </a:endParaRPr>
          </a:p>
          <a:p>
            <a:r>
              <a:rPr lang="en-US" dirty="0">
                <a:latin typeface="Arial Narrow" panose="020B0606020202030204" pitchFamily="34" charset="0"/>
              </a:rPr>
              <a:t>Based on the primary endpoint, KdD demonstrated superior progression-free survival (PFS) compared to Kd (Hazard Ratio [HR], 0.63; 95% Confidence Interval [CI], 0.46–0.85; </a:t>
            </a:r>
            <a:r>
              <a:rPr lang="en-US" i="1" dirty="0">
                <a:latin typeface="Arial Narrow" panose="020B0606020202030204" pitchFamily="34" charset="0"/>
              </a:rPr>
              <a:t>P </a:t>
            </a:r>
            <a:r>
              <a:rPr lang="en-US" dirty="0">
                <a:latin typeface="Arial Narrow" panose="020B0606020202030204" pitchFamily="34" charset="0"/>
              </a:rPr>
              <a:t>= 0.0027)</a:t>
            </a:r>
            <a:r>
              <a:rPr lang="en-US" baseline="30000" dirty="0">
                <a:latin typeface="Arial Narrow" panose="020B0606020202030204" pitchFamily="34" charset="0"/>
              </a:rPr>
              <a:t>1</a:t>
            </a:r>
            <a:endParaRPr lang="en-US" dirty="0">
              <a:latin typeface="Arial Narrow" panose="020B0606020202030204" pitchFamily="34" charset="0"/>
            </a:endParaRPr>
          </a:p>
          <a:p>
            <a:r>
              <a:rPr lang="en-US" dirty="0">
                <a:latin typeface="Arial Narrow" panose="020B0606020202030204" pitchFamily="34" charset="0"/>
              </a:rPr>
              <a:t>Deep responses and minimal residual disease (MRD) negative complete response (MRD[–]CR) have been associated with improved PFS for patients with RRMM</a:t>
            </a:r>
            <a:r>
              <a:rPr lang="en-US" baseline="30000" dirty="0">
                <a:latin typeface="Arial Narrow" panose="020B0606020202030204" pitchFamily="34" charset="0"/>
              </a:rPr>
              <a:t>2,3</a:t>
            </a:r>
            <a:endParaRPr lang="en-US" dirty="0">
              <a:latin typeface="Arial Narrow" panose="020B0606020202030204" pitchFamily="34" charset="0"/>
            </a:endParaRPr>
          </a:p>
          <a:p>
            <a:r>
              <a:rPr lang="en-US" dirty="0">
                <a:latin typeface="Arial Narrow" panose="020B0606020202030204" pitchFamily="34" charset="0"/>
              </a:rPr>
              <a:t>In this study, we present an analysis of MRD results from CANDOR*</a:t>
            </a:r>
          </a:p>
        </p:txBody>
      </p:sp>
      <p:sp>
        <p:nvSpPr>
          <p:cNvPr id="4" name="TextBox 3">
            <a:extLst>
              <a:ext uri="{FF2B5EF4-FFF2-40B4-BE49-F238E27FC236}">
                <a16:creationId xmlns:a16="http://schemas.microsoft.com/office/drawing/2014/main" id="{835086E3-90C0-403F-A72C-3231DF336369}"/>
              </a:ext>
            </a:extLst>
          </p:cNvPr>
          <p:cNvSpPr txBox="1"/>
          <p:nvPr/>
        </p:nvSpPr>
        <p:spPr>
          <a:xfrm>
            <a:off x="584931" y="4497168"/>
            <a:ext cx="8390102" cy="830997"/>
          </a:xfrm>
          <a:prstGeom prst="rect">
            <a:avLst/>
          </a:prstGeom>
          <a:noFill/>
        </p:spPr>
        <p:txBody>
          <a:bodyPr wrap="square" rtlCol="0">
            <a:spAutoFit/>
          </a:bodyPr>
          <a:lstStyle/>
          <a:p>
            <a:r>
              <a:rPr lang="en-US" sz="800" dirty="0">
                <a:latin typeface="Arial Narrow" panose="020B0606020202030204" pitchFamily="34" charset="0"/>
              </a:rPr>
              <a:t>*Cytogenetics data not available for this presentation</a:t>
            </a:r>
          </a:p>
          <a:p>
            <a:r>
              <a:rPr lang="en-US" sz="800" dirty="0">
                <a:latin typeface="Arial Narrow"/>
                <a:cs typeface="Arial Narrow"/>
              </a:rPr>
              <a:t>1. </a:t>
            </a:r>
            <a:r>
              <a:rPr lang="en-US" sz="800" dirty="0" err="1">
                <a:latin typeface="Arial Narrow"/>
                <a:cs typeface="Arial Narrow"/>
              </a:rPr>
              <a:t>Dimopoulos</a:t>
            </a:r>
            <a:r>
              <a:rPr lang="en-US" sz="800" dirty="0">
                <a:latin typeface="Arial Narrow"/>
                <a:cs typeface="Arial Narrow"/>
              </a:rPr>
              <a:t> M, et al. </a:t>
            </a:r>
            <a:r>
              <a:rPr lang="en-US" sz="800" i="1" dirty="0">
                <a:latin typeface="Arial Narrow"/>
                <a:cs typeface="Arial Narrow"/>
              </a:rPr>
              <a:t>Lancet</a:t>
            </a:r>
            <a:r>
              <a:rPr lang="en-US" sz="800" dirty="0">
                <a:latin typeface="Arial Narrow"/>
                <a:cs typeface="Arial Narrow"/>
              </a:rPr>
              <a:t>. 2020;396:186-197.</a:t>
            </a:r>
          </a:p>
          <a:p>
            <a:r>
              <a:rPr lang="en-US" sz="800" dirty="0">
                <a:latin typeface="Arial Narrow"/>
                <a:cs typeface="Arial Narrow"/>
              </a:rPr>
              <a:t>2. Perrot A, et al. </a:t>
            </a:r>
            <a:r>
              <a:rPr lang="en-US" sz="800" i="1" dirty="0">
                <a:latin typeface="Arial Narrow"/>
                <a:cs typeface="Arial Narrow"/>
              </a:rPr>
              <a:t>Blood.</a:t>
            </a:r>
            <a:r>
              <a:rPr lang="en-US" sz="800" dirty="0">
                <a:latin typeface="Arial Narrow"/>
                <a:cs typeface="Arial Narrow"/>
              </a:rPr>
              <a:t> 2018;132:23:2456-2464.</a:t>
            </a:r>
          </a:p>
          <a:p>
            <a:r>
              <a:rPr lang="en-US" sz="800" dirty="0">
                <a:latin typeface="Arial Narrow"/>
                <a:cs typeface="Arial Narrow"/>
              </a:rPr>
              <a:t>3. </a:t>
            </a:r>
            <a:r>
              <a:rPr lang="en-US" sz="800" dirty="0" err="1">
                <a:latin typeface="Arial Narrow"/>
                <a:cs typeface="Arial Narrow"/>
              </a:rPr>
              <a:t>Munshi</a:t>
            </a:r>
            <a:r>
              <a:rPr lang="en-US" sz="800" dirty="0">
                <a:latin typeface="Arial Narrow"/>
                <a:cs typeface="Arial Narrow"/>
              </a:rPr>
              <a:t> NC, et al. </a:t>
            </a:r>
            <a:r>
              <a:rPr lang="en-US" sz="800" i="1" dirty="0">
                <a:latin typeface="Arial Narrow"/>
                <a:cs typeface="Arial Narrow"/>
              </a:rPr>
              <a:t>JAMA </a:t>
            </a:r>
            <a:r>
              <a:rPr lang="en-US" sz="800" i="1" dirty="0" err="1">
                <a:latin typeface="Arial Narrow"/>
                <a:cs typeface="Arial Narrow"/>
              </a:rPr>
              <a:t>Oncol</a:t>
            </a:r>
            <a:r>
              <a:rPr lang="en-US" sz="800" i="1" dirty="0">
                <a:latin typeface="Arial Narrow"/>
                <a:cs typeface="Arial Narrow"/>
              </a:rPr>
              <a:t>. </a:t>
            </a:r>
            <a:r>
              <a:rPr lang="en-US" sz="800" dirty="0">
                <a:latin typeface="Arial Narrow"/>
                <a:cs typeface="Arial Narrow"/>
              </a:rPr>
              <a:t>2017;3:28-35.</a:t>
            </a:r>
          </a:p>
          <a:p>
            <a:endParaRPr lang="en-US" sz="800" dirty="0">
              <a:latin typeface="Arial Narrow" panose="020B0606020202030204" pitchFamily="34" charset="0"/>
            </a:endParaRPr>
          </a:p>
          <a:p>
            <a:endParaRPr lang="en-US" sz="800" dirty="0">
              <a:latin typeface="Arial Narrow" panose="020B0606020202030204" pitchFamily="34" charset="0"/>
            </a:endParaRPr>
          </a:p>
        </p:txBody>
      </p:sp>
    </p:spTree>
    <p:extLst>
      <p:ext uri="{BB962C8B-B14F-4D97-AF65-F5344CB8AC3E}">
        <p14:creationId xmlns:p14="http://schemas.microsoft.com/office/powerpoint/2010/main" val="159675991"/>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064" y="353977"/>
            <a:ext cx="8119872" cy="467977"/>
          </a:xfrm>
        </p:spPr>
        <p:txBody>
          <a:bodyPr/>
          <a:lstStyle/>
          <a:p>
            <a:r>
              <a:rPr lang="en-US" dirty="0">
                <a:latin typeface="Arial Narrow" panose="020B0606020202030204" pitchFamily="34" charset="0"/>
              </a:rPr>
              <a:t>Methods</a:t>
            </a:r>
          </a:p>
        </p:txBody>
      </p:sp>
      <p:sp>
        <p:nvSpPr>
          <p:cNvPr id="3" name="Content Placeholder 2"/>
          <p:cNvSpPr>
            <a:spLocks noGrp="1"/>
          </p:cNvSpPr>
          <p:nvPr>
            <p:ph idx="1"/>
          </p:nvPr>
        </p:nvSpPr>
        <p:spPr>
          <a:xfrm>
            <a:off x="512064" y="960120"/>
            <a:ext cx="8631936" cy="4351191"/>
          </a:xfrm>
        </p:spPr>
        <p:txBody>
          <a:bodyPr/>
          <a:lstStyle/>
          <a:p>
            <a:r>
              <a:rPr lang="en-US" dirty="0">
                <a:latin typeface="Arial Narrow" panose="020B0606020202030204" pitchFamily="34" charset="0"/>
              </a:rPr>
              <a:t>Pre-specified key secondary endpoint</a:t>
            </a:r>
          </a:p>
          <a:p>
            <a:pPr marL="429768" lvl="1">
              <a:buFont typeface="Symbol" panose="05050102010706020507" pitchFamily="18" charset="2"/>
              <a:buChar char="-"/>
            </a:pPr>
            <a:r>
              <a:rPr lang="en-US" dirty="0">
                <a:latin typeface="Arial Narrow" panose="020B0606020202030204" pitchFamily="34" charset="0"/>
              </a:rPr>
              <a:t>The rate of patients that were MRD[–]CR, based on bone marrow aspirate at 12 months (± 4 weeks) measured by next-generation sequencing (NGS; threshold, 1 tumor cell/10</a:t>
            </a:r>
            <a:r>
              <a:rPr lang="en-US" baseline="30000" dirty="0">
                <a:latin typeface="Arial Narrow" panose="020B0606020202030204" pitchFamily="34" charset="0"/>
              </a:rPr>
              <a:t>-5</a:t>
            </a:r>
            <a:r>
              <a:rPr lang="en-US" dirty="0">
                <a:latin typeface="Arial Narrow" panose="020B0606020202030204" pitchFamily="34" charset="0"/>
              </a:rPr>
              <a:t> white blood cells)</a:t>
            </a:r>
          </a:p>
          <a:p>
            <a:r>
              <a:rPr lang="en-US" dirty="0">
                <a:latin typeface="Arial Narrow" panose="020B0606020202030204" pitchFamily="34" charset="0"/>
              </a:rPr>
              <a:t>Exploratory analyses</a:t>
            </a:r>
          </a:p>
          <a:p>
            <a:pPr marL="429816" indent="-220266">
              <a:buFont typeface="Symbol" panose="05050102010706020507" pitchFamily="18" charset="2"/>
              <a:buChar char="-"/>
            </a:pPr>
            <a:r>
              <a:rPr lang="en-US" sz="1650" dirty="0">
                <a:latin typeface="Arial Narrow" panose="020B0606020202030204" pitchFamily="34" charset="0"/>
              </a:rPr>
              <a:t>MRD[–]CR at various cutoffs (10</a:t>
            </a:r>
            <a:r>
              <a:rPr lang="en-US" sz="1650" baseline="30000" dirty="0">
                <a:latin typeface="Arial Narrow" panose="020B0606020202030204" pitchFamily="34" charset="0"/>
              </a:rPr>
              <a:t>-4</a:t>
            </a:r>
            <a:r>
              <a:rPr lang="en-US" sz="1650" dirty="0">
                <a:latin typeface="Arial Narrow" panose="020B0606020202030204" pitchFamily="34" charset="0"/>
              </a:rPr>
              <a:t>, 10</a:t>
            </a:r>
            <a:r>
              <a:rPr lang="en-US" sz="1650" baseline="30000" dirty="0">
                <a:latin typeface="Arial Narrow" panose="020B0606020202030204" pitchFamily="34" charset="0"/>
              </a:rPr>
              <a:t>-5</a:t>
            </a:r>
            <a:r>
              <a:rPr lang="en-US" sz="1650" dirty="0">
                <a:latin typeface="Arial Narrow" panose="020B0606020202030204" pitchFamily="34" charset="0"/>
              </a:rPr>
              <a:t>, 10</a:t>
            </a:r>
            <a:r>
              <a:rPr lang="en-US" sz="1650" baseline="30000" dirty="0">
                <a:latin typeface="Arial Narrow" panose="020B0606020202030204" pitchFamily="34" charset="0"/>
              </a:rPr>
              <a:t>-6</a:t>
            </a:r>
            <a:r>
              <a:rPr lang="en-US" sz="1650" dirty="0">
                <a:latin typeface="Arial Narrow" panose="020B0606020202030204" pitchFamily="34" charset="0"/>
              </a:rPr>
              <a:t>)</a:t>
            </a:r>
          </a:p>
          <a:p>
            <a:pPr marL="429816" indent="-220266">
              <a:buFont typeface="Symbol" panose="05050102010706020507" pitchFamily="18" charset="2"/>
              <a:buChar char="-"/>
            </a:pPr>
            <a:r>
              <a:rPr lang="en-US" sz="1650" dirty="0">
                <a:latin typeface="Arial Narrow" panose="020B0606020202030204" pitchFamily="34" charset="0"/>
              </a:rPr>
              <a:t>Best overall MRD[–] status at any time point</a:t>
            </a:r>
          </a:p>
          <a:p>
            <a:r>
              <a:rPr lang="en-US" dirty="0">
                <a:latin typeface="Arial Narrow" panose="020B0606020202030204" pitchFamily="34" charset="0"/>
              </a:rPr>
              <a:t>All reported responses were reviewed by an Independent Review Committee and were analyzed for the intent-to-treat population</a:t>
            </a:r>
          </a:p>
          <a:p>
            <a:r>
              <a:rPr lang="en-US" dirty="0">
                <a:latin typeface="Arial Narrow" panose="020B0606020202030204" pitchFamily="34" charset="0"/>
              </a:rPr>
              <a:t>MRD[–] status is at &lt;10</a:t>
            </a:r>
            <a:r>
              <a:rPr lang="en-US" baseline="30000" dirty="0">
                <a:latin typeface="Arial Narrow" panose="020B0606020202030204" pitchFamily="34" charset="0"/>
              </a:rPr>
              <a:t>-5 </a:t>
            </a:r>
            <a:r>
              <a:rPr lang="en-US" dirty="0">
                <a:latin typeface="Arial Narrow" panose="020B0606020202030204" pitchFamily="34" charset="0"/>
              </a:rPr>
              <a:t>unless otherwise specified</a:t>
            </a:r>
          </a:p>
          <a:p>
            <a:r>
              <a:rPr lang="en-US" dirty="0">
                <a:latin typeface="Arial Narrow" panose="020B0606020202030204" pitchFamily="34" charset="0"/>
              </a:rPr>
              <a:t>Odds ratios (OR) and corresponding 95% CI were estimated by unstratified analysis using the Mantel-</a:t>
            </a:r>
            <a:r>
              <a:rPr lang="en-US" dirty="0" err="1">
                <a:latin typeface="Arial Narrow" panose="020B0606020202030204" pitchFamily="34" charset="0"/>
              </a:rPr>
              <a:t>Haenszel</a:t>
            </a:r>
            <a:r>
              <a:rPr lang="en-US" dirty="0">
                <a:latin typeface="Arial Narrow" panose="020B0606020202030204" pitchFamily="34" charset="0"/>
              </a:rPr>
              <a:t> method as specified for MRD [-] status between </a:t>
            </a:r>
            <a:r>
              <a:rPr lang="en-US" dirty="0" err="1">
                <a:latin typeface="Arial Narrow" panose="020B0606020202030204" pitchFamily="34" charset="0"/>
              </a:rPr>
              <a:t>KdD</a:t>
            </a:r>
            <a:r>
              <a:rPr lang="en-US" dirty="0">
                <a:latin typeface="Arial Narrow" panose="020B0606020202030204" pitchFamily="34" charset="0"/>
              </a:rPr>
              <a:t> and </a:t>
            </a:r>
            <a:r>
              <a:rPr lang="en-US" dirty="0" err="1">
                <a:latin typeface="Arial Narrow" panose="020B0606020202030204" pitchFamily="34" charset="0"/>
              </a:rPr>
              <a:t>Kd</a:t>
            </a:r>
            <a:endParaRPr lang="en-US" dirty="0">
              <a:latin typeface="Arial Narrow" panose="020B0606020202030204" pitchFamily="34" charset="0"/>
            </a:endParaRPr>
          </a:p>
        </p:txBody>
      </p:sp>
    </p:spTree>
    <p:extLst>
      <p:ext uri="{BB962C8B-B14F-4D97-AF65-F5344CB8AC3E}">
        <p14:creationId xmlns:p14="http://schemas.microsoft.com/office/powerpoint/2010/main" val="55012772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Narrow" panose="020B0606020202030204" pitchFamily="34" charset="0"/>
              </a:rPr>
              <a:t>Study design for CANDOR</a:t>
            </a:r>
          </a:p>
        </p:txBody>
      </p:sp>
      <p:sp>
        <p:nvSpPr>
          <p:cNvPr id="3" name="Content Placeholder 2"/>
          <p:cNvSpPr>
            <a:spLocks noGrp="1"/>
          </p:cNvSpPr>
          <p:nvPr>
            <p:ph idx="1"/>
          </p:nvPr>
        </p:nvSpPr>
        <p:spPr>
          <a:xfrm>
            <a:off x="396000" y="4011910"/>
            <a:ext cx="8404482" cy="576064"/>
          </a:xfrm>
        </p:spPr>
        <p:txBody>
          <a:bodyPr/>
          <a:lstStyle/>
          <a:p>
            <a:pPr marL="0" indent="0">
              <a:lnSpc>
                <a:spcPct val="100000"/>
              </a:lnSpc>
              <a:spcBef>
                <a:spcPts val="0"/>
              </a:spcBef>
              <a:buNone/>
            </a:pPr>
            <a:r>
              <a:rPr lang="en-US" b="1" dirty="0">
                <a:latin typeface="Arial Narrow" panose="020B0606020202030204" pitchFamily="34" charset="0"/>
              </a:rPr>
              <a:t>Primary endpoint: </a:t>
            </a:r>
            <a:r>
              <a:rPr lang="en-US" dirty="0">
                <a:latin typeface="Arial Narrow" panose="020B0606020202030204" pitchFamily="34" charset="0"/>
              </a:rPr>
              <a:t>PFS</a:t>
            </a:r>
          </a:p>
          <a:p>
            <a:pPr marL="0" indent="0">
              <a:lnSpc>
                <a:spcPct val="100000"/>
              </a:lnSpc>
              <a:spcBef>
                <a:spcPts val="0"/>
              </a:spcBef>
              <a:buNone/>
            </a:pPr>
            <a:r>
              <a:rPr lang="en-US" b="1" dirty="0">
                <a:latin typeface="Arial Narrow" panose="020B0606020202030204" pitchFamily="34" charset="0"/>
              </a:rPr>
              <a:t>Secondary endpoints included: </a:t>
            </a:r>
            <a:r>
              <a:rPr lang="en-US" dirty="0">
                <a:latin typeface="Arial Narrow" panose="020B0606020202030204" pitchFamily="34" charset="0"/>
              </a:rPr>
              <a:t>OS, ORR, rate of ≥CR, safety</a:t>
            </a:r>
          </a:p>
        </p:txBody>
      </p:sp>
      <p:sp>
        <p:nvSpPr>
          <p:cNvPr id="4" name="TextBox 3"/>
          <p:cNvSpPr txBox="1"/>
          <p:nvPr/>
        </p:nvSpPr>
        <p:spPr>
          <a:xfrm>
            <a:off x="0" y="4917817"/>
            <a:ext cx="9144000" cy="246221"/>
          </a:xfrm>
          <a:prstGeom prst="rect">
            <a:avLst/>
          </a:prstGeom>
          <a:noFill/>
        </p:spPr>
        <p:txBody>
          <a:bodyPr wrap="square" rtlCol="0">
            <a:spAutoFit/>
          </a:bodyPr>
          <a:lstStyle/>
          <a:p>
            <a:r>
              <a:rPr lang="en-US" sz="1000" dirty="0">
                <a:latin typeface="Arial Narrow" panose="020B0606020202030204" pitchFamily="34" charset="0"/>
              </a:rPr>
              <a:t>≥CR, complete response or better; IV, intravenous; ORR, overall response rate; OS, overall survival; PFS, progression-free survival.</a:t>
            </a:r>
          </a:p>
        </p:txBody>
      </p:sp>
      <p:sp>
        <p:nvSpPr>
          <p:cNvPr id="13" name="TextBox 12">
            <a:extLst>
              <a:ext uri="{FF2B5EF4-FFF2-40B4-BE49-F238E27FC236}">
                <a16:creationId xmlns:a16="http://schemas.microsoft.com/office/drawing/2014/main" id="{78696B16-CF11-4291-814C-12CD5ABA9CA9}"/>
              </a:ext>
            </a:extLst>
          </p:cNvPr>
          <p:cNvSpPr txBox="1"/>
          <p:nvPr/>
        </p:nvSpPr>
        <p:spPr>
          <a:xfrm>
            <a:off x="4211961" y="973928"/>
            <a:ext cx="4586440" cy="276999"/>
          </a:xfrm>
          <a:prstGeom prst="rect">
            <a:avLst/>
          </a:prstGeom>
          <a:noFill/>
        </p:spPr>
        <p:txBody>
          <a:bodyPr wrap="square" rtlCol="0">
            <a:spAutoFit/>
          </a:bodyPr>
          <a:lstStyle/>
          <a:p>
            <a:pPr lvl="0" algn="ctr">
              <a:defRPr/>
            </a:pPr>
            <a:r>
              <a:rPr kumimoji="0" lang="en-US" sz="1200" i="0" u="none" strike="noStrike" kern="800" cap="none" spc="0" normalizeH="0" baseline="0" dirty="0">
                <a:ln>
                  <a:noFill/>
                </a:ln>
                <a:solidFill>
                  <a:srgbClr val="000000"/>
                </a:solidFill>
                <a:effectLst/>
                <a:uLnTx/>
                <a:uFillTx/>
                <a:latin typeface="Arial Narrow" panose="020B0606020202030204" pitchFamily="34" charset="0"/>
                <a:cs typeface="Arial" panose="020B0604020202020204" pitchFamily="34" charset="0"/>
              </a:rPr>
              <a:t>28-day </a:t>
            </a:r>
            <a:r>
              <a:rPr lang="en-US" sz="1200" kern="800" dirty="0">
                <a:solidFill>
                  <a:srgbClr val="000000"/>
                </a:solidFill>
                <a:latin typeface="Arial Narrow" panose="020B0606020202030204" pitchFamily="34" charset="0"/>
                <a:cs typeface="Arial" panose="020B0604020202020204" pitchFamily="34" charset="0"/>
              </a:rPr>
              <a:t>cycles until disease </a:t>
            </a:r>
            <a:r>
              <a:rPr lang="en-US" sz="1200" kern="800" dirty="0">
                <a:latin typeface="Arial Narrow" panose="020B0606020202030204" pitchFamily="34" charset="0"/>
                <a:cs typeface="Arial" panose="020B0604020202020204" pitchFamily="34" charset="0"/>
              </a:rPr>
              <a:t>progression or unacceptable toxicity </a:t>
            </a:r>
          </a:p>
        </p:txBody>
      </p:sp>
      <p:grpSp>
        <p:nvGrpSpPr>
          <p:cNvPr id="21" name="Group 20"/>
          <p:cNvGrpSpPr/>
          <p:nvPr/>
        </p:nvGrpSpPr>
        <p:grpSpPr>
          <a:xfrm>
            <a:off x="2879812" y="2447975"/>
            <a:ext cx="936104" cy="649188"/>
            <a:chOff x="3497265" y="2331854"/>
            <a:chExt cx="936104" cy="649188"/>
          </a:xfrm>
        </p:grpSpPr>
        <p:sp>
          <p:nvSpPr>
            <p:cNvPr id="14" name="Oval 13">
              <a:extLst>
                <a:ext uri="{FF2B5EF4-FFF2-40B4-BE49-F238E27FC236}">
                  <a16:creationId xmlns:a16="http://schemas.microsoft.com/office/drawing/2014/main" id="{397D8FF6-B862-4CB5-83BF-6AA8402A052B}"/>
                </a:ext>
              </a:extLst>
            </p:cNvPr>
            <p:cNvSpPr/>
            <p:nvPr/>
          </p:nvSpPr>
          <p:spPr bwMode="auto">
            <a:xfrm>
              <a:off x="3497266" y="2331854"/>
              <a:ext cx="936103" cy="649188"/>
            </a:xfrm>
            <a:prstGeom prst="ellipse">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dirty="0">
                <a:ln>
                  <a:noFill/>
                </a:ln>
                <a:solidFill>
                  <a:srgbClr val="000000"/>
                </a:solidFill>
                <a:effectLst/>
                <a:uLnTx/>
                <a:uFillTx/>
                <a:latin typeface="Arial Narrow" panose="020B0606020202030204" pitchFamily="34" charset="0"/>
              </a:endParaRPr>
            </a:p>
          </p:txBody>
        </p:sp>
        <p:sp>
          <p:nvSpPr>
            <p:cNvPr id="15" name="Rectangle 14">
              <a:extLst>
                <a:ext uri="{FF2B5EF4-FFF2-40B4-BE49-F238E27FC236}">
                  <a16:creationId xmlns:a16="http://schemas.microsoft.com/office/drawing/2014/main" id="{963862DA-FEE2-4A60-A29A-84AE09BB67A7}"/>
                </a:ext>
              </a:extLst>
            </p:cNvPr>
            <p:cNvSpPr/>
            <p:nvPr/>
          </p:nvSpPr>
          <p:spPr>
            <a:xfrm>
              <a:off x="3497265" y="2333283"/>
              <a:ext cx="936104" cy="646331"/>
            </a:xfrm>
            <a:prstGeom prst="rect">
              <a:avLst/>
            </a:prstGeom>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dirty="0">
                  <a:ln>
                    <a:noFill/>
                  </a:ln>
                  <a:solidFill>
                    <a:srgbClr val="FFFFFF"/>
                  </a:solidFill>
                  <a:effectLst/>
                  <a:uLnTx/>
                  <a:uFillTx/>
                  <a:latin typeface="Arial Narrow" panose="020B0606020202030204" pitchFamily="34" charset="0"/>
                  <a:cs typeface="Arial" panose="020B0604020202020204" pitchFamily="34" charset="0"/>
                </a:rPr>
                <a:t>N = 466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dirty="0">
                  <a:ln>
                    <a:noFill/>
                  </a:ln>
                  <a:solidFill>
                    <a:srgbClr val="FFFFFF"/>
                  </a:solidFill>
                  <a:effectLst/>
                  <a:uLnTx/>
                  <a:uFillTx/>
                  <a:latin typeface="Arial Narrow" panose="020B0606020202030204" pitchFamily="34" charset="0"/>
                  <a:cs typeface="Arial" panose="020B0604020202020204" pitchFamily="34" charset="0"/>
                </a:rPr>
                <a:t>Randomized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FFFFFF"/>
                  </a:solidFill>
                  <a:latin typeface="Arial Narrow" panose="020B0606020202030204" pitchFamily="34" charset="0"/>
                  <a:cs typeface="Arial" panose="020B0604020202020204" pitchFamily="34" charset="0"/>
                </a:rPr>
                <a:t>2</a:t>
              </a:r>
              <a:r>
                <a:rPr kumimoji="0" lang="en-US" sz="1200" i="0" u="none" strike="noStrike" kern="1200" cap="none" spc="0" normalizeH="0" baseline="0" dirty="0">
                  <a:ln>
                    <a:noFill/>
                  </a:ln>
                  <a:solidFill>
                    <a:srgbClr val="FFFFFF"/>
                  </a:solidFill>
                  <a:effectLst/>
                  <a:uLnTx/>
                  <a:uFillTx/>
                  <a:latin typeface="Arial Narrow" panose="020B0606020202030204" pitchFamily="34" charset="0"/>
                  <a:cs typeface="Arial" panose="020B0604020202020204" pitchFamily="34" charset="0"/>
                </a:rPr>
                <a:t>:1</a:t>
              </a:r>
              <a:endParaRPr kumimoji="0" lang="en-US" sz="1000" i="0" u="none" strike="noStrike" kern="1200" cap="none" spc="0" normalizeH="0" baseline="0" dirty="0">
                <a:ln>
                  <a:noFill/>
                </a:ln>
                <a:solidFill>
                  <a:srgbClr val="FFFFFF"/>
                </a:solidFill>
                <a:effectLst/>
                <a:uLnTx/>
                <a:uFillTx/>
                <a:latin typeface="Arial Narrow" panose="020B0606020202030204" pitchFamily="34" charset="0"/>
                <a:cs typeface="Arial" panose="020B0604020202020204" pitchFamily="34" charset="0"/>
              </a:endParaRPr>
            </a:p>
          </p:txBody>
        </p:sp>
      </p:grpSp>
      <p:sp>
        <p:nvSpPr>
          <p:cNvPr id="16" name="Rounded Rectangle 32">
            <a:extLst>
              <a:ext uri="{FF2B5EF4-FFF2-40B4-BE49-F238E27FC236}">
                <a16:creationId xmlns:a16="http://schemas.microsoft.com/office/drawing/2014/main" id="{34B73D10-1C4E-406E-B082-1DAA0E99A4FC}"/>
              </a:ext>
            </a:extLst>
          </p:cNvPr>
          <p:cNvSpPr>
            <a:spLocks noChangeArrowheads="1"/>
          </p:cNvSpPr>
          <p:nvPr/>
        </p:nvSpPr>
        <p:spPr bwMode="auto">
          <a:xfrm>
            <a:off x="4211960" y="1250927"/>
            <a:ext cx="4586440" cy="1620655"/>
          </a:xfrm>
          <a:prstGeom prst="rect">
            <a:avLst/>
          </a:prstGeom>
          <a:solidFill>
            <a:srgbClr val="0063C3"/>
          </a:solidFill>
          <a:ln>
            <a:noFill/>
            <a:headEnd/>
            <a:tailEnd/>
          </a:ln>
          <a:effectLst/>
        </p:spPr>
        <p:style>
          <a:lnRef idx="1">
            <a:schemeClr val="accent6"/>
          </a:lnRef>
          <a:fillRef idx="3">
            <a:schemeClr val="accent6"/>
          </a:fillRef>
          <a:effectRef idx="2">
            <a:schemeClr val="accent6"/>
          </a:effectRef>
          <a:fontRef idx="minor">
            <a:schemeClr val="lt1"/>
          </a:fontRef>
        </p:style>
        <p:txBody>
          <a:bodyPr lIns="57607" tIns="28804" rIns="57607" bIns="28804"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200" b="1" i="0" u="none" strike="noStrike" kern="800" cap="none" spc="0" normalizeH="0" baseline="0" dirty="0">
                <a:ln>
                  <a:noFill/>
                </a:ln>
                <a:solidFill>
                  <a:srgbClr val="FFFFFF"/>
                </a:solidFill>
                <a:effectLst/>
                <a:uLnTx/>
                <a:uFillTx/>
                <a:latin typeface="Arial Narrow" panose="020B0606020202030204" pitchFamily="34" charset="0"/>
                <a:cs typeface="Arial" panose="020B0604020202020204" pitchFamily="34" charset="0"/>
              </a:rPr>
              <a:t>KdD (n = 312)</a:t>
            </a:r>
          </a:p>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400" b="1" i="0" u="none" strike="noStrike" kern="800" cap="none" spc="0" normalizeH="0" baseline="0" dirty="0">
              <a:ln>
                <a:noFill/>
              </a:ln>
              <a:solidFill>
                <a:srgbClr val="FFFFFF"/>
              </a:solidFill>
              <a:effectLst/>
              <a:uLnTx/>
              <a:uFillTx/>
              <a:latin typeface="Arial Narrow" panose="020B0606020202030204" pitchFamily="34" charset="0"/>
              <a:cs typeface="Arial" panose="020B0604020202020204" pitchFamily="34" charset="0"/>
            </a:endParaRPr>
          </a:p>
          <a:p>
            <a:pPr lvl="0" algn="ctr">
              <a:lnSpc>
                <a:spcPct val="90000"/>
              </a:lnSpc>
              <a:defRPr/>
            </a:pPr>
            <a:r>
              <a:rPr kumimoji="0" lang="en-US" sz="1200" b="1" i="0" u="none" strike="noStrike" kern="800" cap="none" spc="0" normalizeH="0" baseline="0" dirty="0">
                <a:ln>
                  <a:noFill/>
                </a:ln>
                <a:solidFill>
                  <a:srgbClr val="FFFFFF"/>
                </a:solidFill>
                <a:effectLst/>
                <a:uLnTx/>
                <a:uFillTx/>
                <a:latin typeface="Arial Narrow" panose="020B0606020202030204" pitchFamily="34" charset="0"/>
                <a:cs typeface="Arial" panose="020B0604020202020204" pitchFamily="34" charset="0"/>
              </a:rPr>
              <a:t> </a:t>
            </a:r>
            <a:r>
              <a:rPr kumimoji="0" lang="en-US" sz="1200" i="0" u="none" strike="noStrike" kern="800" cap="none" spc="0" normalizeH="0" baseline="0" dirty="0">
                <a:ln>
                  <a:noFill/>
                </a:ln>
                <a:solidFill>
                  <a:srgbClr val="FFFFFF"/>
                </a:solidFill>
                <a:effectLst/>
                <a:uLnTx/>
                <a:uFillTx/>
                <a:latin typeface="Arial Narrow" panose="020B0606020202030204" pitchFamily="34" charset="0"/>
                <a:cs typeface="Arial" panose="020B0604020202020204" pitchFamily="34" charset="0"/>
              </a:rPr>
              <a:t>Carfilzomib</a:t>
            </a:r>
            <a:r>
              <a:rPr lang="en-US" sz="1200" kern="800" dirty="0">
                <a:solidFill>
                  <a:srgbClr val="FFFFFF"/>
                </a:solidFill>
                <a:latin typeface="Arial Narrow" panose="020B0606020202030204" pitchFamily="34" charset="0"/>
                <a:cs typeface="Arial" panose="020B0604020202020204" pitchFamily="34" charset="0"/>
              </a:rPr>
              <a:t> 56</a:t>
            </a:r>
            <a:r>
              <a:rPr lang="en-US" sz="1200" dirty="0">
                <a:solidFill>
                  <a:srgbClr val="FFFFFF"/>
                </a:solidFill>
                <a:latin typeface="Arial Narrow" panose="020B0606020202030204" pitchFamily="34" charset="0"/>
              </a:rPr>
              <a:t> mg/m</a:t>
            </a:r>
            <a:r>
              <a:rPr lang="en-US" sz="1200" baseline="30000" dirty="0">
                <a:solidFill>
                  <a:srgbClr val="FFFFFF"/>
                </a:solidFill>
                <a:latin typeface="Arial Narrow" panose="020B0606020202030204" pitchFamily="34" charset="0"/>
              </a:rPr>
              <a:t>2</a:t>
            </a:r>
            <a:r>
              <a:rPr lang="en-US" sz="1200" dirty="0">
                <a:solidFill>
                  <a:srgbClr val="FFFFFF"/>
                </a:solidFill>
                <a:latin typeface="Arial Narrow" panose="020B0606020202030204" pitchFamily="34" charset="0"/>
              </a:rPr>
              <a:t> IV (30 min)</a:t>
            </a:r>
          </a:p>
          <a:p>
            <a:pPr lvl="0" algn="ctr">
              <a:lnSpc>
                <a:spcPct val="90000"/>
              </a:lnSpc>
              <a:defRPr/>
            </a:pPr>
            <a:r>
              <a:rPr kumimoji="0" lang="en-US" sz="1200" i="0" u="none" strike="noStrike" kern="1200" cap="none" spc="0" normalizeH="0" dirty="0">
                <a:ln>
                  <a:noFill/>
                </a:ln>
                <a:solidFill>
                  <a:srgbClr val="FFFFFF"/>
                </a:solidFill>
                <a:effectLst/>
                <a:uLnTx/>
                <a:uFillTx/>
                <a:latin typeface="Arial Narrow" panose="020B0606020202030204" pitchFamily="34" charset="0"/>
              </a:rPr>
              <a:t>Days 1, 2, 8, 9, 15, 16 </a:t>
            </a:r>
            <a:r>
              <a:rPr lang="en-US" sz="1200" kern="800" dirty="0">
                <a:solidFill>
                  <a:srgbClr val="FFFFFF"/>
                </a:solidFill>
                <a:latin typeface="Arial Narrow" panose="020B0606020202030204" pitchFamily="34" charset="0"/>
                <a:cs typeface="Arial" panose="020B0604020202020204" pitchFamily="34" charset="0"/>
              </a:rPr>
              <a:t> (20</a:t>
            </a:r>
            <a:r>
              <a:rPr lang="en-US" sz="1200" dirty="0">
                <a:solidFill>
                  <a:srgbClr val="FFFFFF"/>
                </a:solidFill>
                <a:latin typeface="Arial Narrow" panose="020B0606020202030204" pitchFamily="34" charset="0"/>
              </a:rPr>
              <a:t> mg/m</a:t>
            </a:r>
            <a:r>
              <a:rPr lang="en-US" sz="1200" baseline="30000" dirty="0">
                <a:solidFill>
                  <a:srgbClr val="FFFFFF"/>
                </a:solidFill>
                <a:latin typeface="Arial Narrow" panose="020B0606020202030204" pitchFamily="34" charset="0"/>
              </a:rPr>
              <a:t>2</a:t>
            </a:r>
            <a:r>
              <a:rPr lang="en-US" sz="1200" dirty="0">
                <a:solidFill>
                  <a:srgbClr val="FFFFFF"/>
                </a:solidFill>
                <a:latin typeface="Arial Narrow" panose="020B0606020202030204" pitchFamily="34" charset="0"/>
              </a:rPr>
              <a:t> days 1, 2, cycle 1 only)</a:t>
            </a:r>
            <a:r>
              <a:rPr kumimoji="0" lang="en-US" sz="1200" i="0" u="none" strike="noStrike" kern="1200" cap="none" spc="0" normalizeH="0" baseline="30000" dirty="0">
                <a:ln>
                  <a:noFill/>
                </a:ln>
                <a:solidFill>
                  <a:srgbClr val="FFFFFF"/>
                </a:solidFill>
                <a:effectLst/>
                <a:uLnTx/>
                <a:uFillTx/>
                <a:latin typeface="Arial Narrow" panose="020B0606020202030204" pitchFamily="34" charset="0"/>
              </a:rPr>
              <a:t> </a:t>
            </a:r>
          </a:p>
          <a:p>
            <a:pPr lvl="0" algn="ctr">
              <a:lnSpc>
                <a:spcPct val="90000"/>
              </a:lnSpc>
              <a:defRPr/>
            </a:pPr>
            <a:br>
              <a:rPr kumimoji="0" lang="en-US" sz="400" i="0" u="none" strike="noStrike" kern="800" cap="none" spc="0" normalizeH="0" baseline="0" dirty="0">
                <a:ln>
                  <a:noFill/>
                </a:ln>
                <a:solidFill>
                  <a:srgbClr val="FFFFFF"/>
                </a:solidFill>
                <a:effectLst/>
                <a:uLnTx/>
                <a:uFillTx/>
                <a:latin typeface="Arial Narrow" panose="020B0606020202030204" pitchFamily="34" charset="0"/>
                <a:cs typeface="Arial" panose="020B0604020202020204" pitchFamily="34" charset="0"/>
              </a:rPr>
            </a:br>
            <a:r>
              <a:rPr kumimoji="0" lang="en-US" sz="1200" i="0" u="none" strike="noStrike" kern="800" cap="none" spc="0" normalizeH="0" baseline="0" dirty="0">
                <a:ln>
                  <a:noFill/>
                </a:ln>
                <a:solidFill>
                  <a:srgbClr val="FFFFFF"/>
                </a:solidFill>
                <a:effectLst/>
                <a:uLnTx/>
                <a:uFillTx/>
                <a:latin typeface="Arial Narrow" panose="020B0606020202030204" pitchFamily="34" charset="0"/>
                <a:cs typeface="Arial" panose="020B0604020202020204" pitchFamily="34" charset="0"/>
              </a:rPr>
              <a:t>Dexamethasone</a:t>
            </a:r>
            <a:r>
              <a:rPr lang="en-US" sz="1200" kern="800" dirty="0">
                <a:solidFill>
                  <a:srgbClr val="FFFFFF"/>
                </a:solidFill>
                <a:latin typeface="Arial Narrow" panose="020B0606020202030204" pitchFamily="34" charset="0"/>
                <a:cs typeface="Arial" panose="020B0604020202020204" pitchFamily="34" charset="0"/>
              </a:rPr>
              <a:t> </a:t>
            </a:r>
            <a:r>
              <a:rPr kumimoji="0" lang="en-US" sz="1200" i="0" u="none" strike="noStrike" kern="800" cap="none" spc="0" normalizeH="0" baseline="0" dirty="0">
                <a:ln>
                  <a:noFill/>
                </a:ln>
                <a:solidFill>
                  <a:srgbClr val="FFFFFF"/>
                </a:solidFill>
                <a:effectLst/>
                <a:uLnTx/>
                <a:uFillTx/>
                <a:latin typeface="Arial Narrow" panose="020B0606020202030204" pitchFamily="34" charset="0"/>
                <a:cs typeface="Arial" panose="020B0604020202020204" pitchFamily="34" charset="0"/>
              </a:rPr>
              <a:t>40 mg</a:t>
            </a:r>
            <a:r>
              <a:rPr kumimoji="0" lang="en-US" sz="1200" i="0" u="none" strike="noStrike" kern="800" cap="none" spc="0" normalizeH="0" dirty="0">
                <a:ln>
                  <a:noFill/>
                </a:ln>
                <a:solidFill>
                  <a:srgbClr val="FFFFFF"/>
                </a:solidFill>
                <a:effectLst/>
                <a:uLnTx/>
                <a:uFillTx/>
                <a:latin typeface="Arial Narrow" panose="020B0606020202030204" pitchFamily="34" charset="0"/>
                <a:cs typeface="Arial" panose="020B0604020202020204" pitchFamily="34" charset="0"/>
              </a:rPr>
              <a:t> (20 mg for patients &gt;75 years old)</a:t>
            </a:r>
          </a:p>
          <a:p>
            <a:pPr lvl="0" algn="ctr">
              <a:lnSpc>
                <a:spcPct val="90000"/>
              </a:lnSpc>
              <a:defRPr/>
            </a:pPr>
            <a:r>
              <a:rPr lang="en-US" sz="1200" kern="800" dirty="0">
                <a:solidFill>
                  <a:srgbClr val="FFFFFF"/>
                </a:solidFill>
                <a:latin typeface="Arial Narrow" panose="020B0606020202030204" pitchFamily="34" charset="0"/>
                <a:cs typeface="Arial" panose="020B0604020202020204" pitchFamily="34" charset="0"/>
              </a:rPr>
              <a:t>oral or IV once weekly</a:t>
            </a:r>
          </a:p>
          <a:p>
            <a:pPr lvl="0" algn="ctr">
              <a:lnSpc>
                <a:spcPct val="90000"/>
              </a:lnSpc>
              <a:defRPr/>
            </a:pPr>
            <a:endParaRPr lang="en-US" sz="400" kern="800" dirty="0">
              <a:solidFill>
                <a:srgbClr val="FFFFFF"/>
              </a:solidFill>
              <a:latin typeface="Arial Narrow" panose="020B0606020202030204" pitchFamily="34" charset="0"/>
              <a:cs typeface="Arial" panose="020B0604020202020204" pitchFamily="34" charset="0"/>
            </a:endParaRPr>
          </a:p>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200" i="0" u="none" strike="noStrike" kern="800" cap="none" spc="0" normalizeH="0" baseline="0" dirty="0">
                <a:ln>
                  <a:noFill/>
                </a:ln>
                <a:solidFill>
                  <a:srgbClr val="FFFFFF"/>
                </a:solidFill>
                <a:effectLst/>
                <a:uLnTx/>
                <a:uFillTx/>
                <a:latin typeface="Arial Narrow" panose="020B0606020202030204" pitchFamily="34" charset="0"/>
                <a:cs typeface="Arial" panose="020B0604020202020204" pitchFamily="34" charset="0"/>
              </a:rPr>
              <a:t>Daratumumab</a:t>
            </a:r>
            <a:r>
              <a:rPr lang="en-US" sz="1200" kern="800" dirty="0">
                <a:solidFill>
                  <a:srgbClr val="FFFFFF"/>
                </a:solidFill>
                <a:latin typeface="Arial Narrow" panose="020B0606020202030204" pitchFamily="34" charset="0"/>
                <a:cs typeface="Arial" panose="020B0604020202020204" pitchFamily="34" charset="0"/>
              </a:rPr>
              <a:t> 8 mg/kg IV days 1, 2, cycle 1; </a:t>
            </a:r>
            <a:r>
              <a:rPr kumimoji="0" lang="en-US" sz="1200" i="0" u="none" strike="noStrike" kern="800" cap="none" spc="0" normalizeH="0" baseline="0" dirty="0">
                <a:ln>
                  <a:noFill/>
                </a:ln>
                <a:solidFill>
                  <a:srgbClr val="FFFFFF"/>
                </a:solidFill>
                <a:effectLst/>
                <a:uLnTx/>
                <a:uFillTx/>
                <a:latin typeface="Arial Narrow" panose="020B0606020202030204" pitchFamily="34" charset="0"/>
                <a:cs typeface="Arial" panose="020B0604020202020204" pitchFamily="34" charset="0"/>
              </a:rPr>
              <a:t>16 mg/kg</a:t>
            </a:r>
            <a:r>
              <a:rPr kumimoji="0" lang="en-US" sz="1200" i="0" u="none" strike="noStrike" kern="800" cap="none" spc="0" normalizeH="0" dirty="0">
                <a:ln>
                  <a:noFill/>
                </a:ln>
                <a:solidFill>
                  <a:srgbClr val="FFFFFF"/>
                </a:solidFill>
                <a:effectLst/>
                <a:uLnTx/>
                <a:uFillTx/>
                <a:latin typeface="Arial Narrow" panose="020B0606020202030204" pitchFamily="34" charset="0"/>
                <a:cs typeface="Arial" panose="020B0604020202020204" pitchFamily="34" charset="0"/>
              </a:rPr>
              <a:t> once weekly for remaining doses of cycle 1, 2, then every 2 weeks (cycles 3–6), then every 4 weeks</a:t>
            </a:r>
            <a:endParaRPr kumimoji="0" lang="en-US" sz="1200" i="0" u="none" strike="noStrike" kern="800" cap="none" spc="0" normalizeH="0" baseline="0" dirty="0">
              <a:ln>
                <a:noFill/>
              </a:ln>
              <a:solidFill>
                <a:srgbClr val="FFFFFF"/>
              </a:solidFill>
              <a:effectLst/>
              <a:uLnTx/>
              <a:uFillTx/>
              <a:latin typeface="Arial Narrow" panose="020B0606020202030204" pitchFamily="34" charset="0"/>
              <a:cs typeface="Arial" panose="020B0604020202020204" pitchFamily="34" charset="0"/>
            </a:endParaRPr>
          </a:p>
        </p:txBody>
      </p:sp>
      <p:sp>
        <p:nvSpPr>
          <p:cNvPr id="17" name="Rounded Rectangle 32">
            <a:extLst>
              <a:ext uri="{FF2B5EF4-FFF2-40B4-BE49-F238E27FC236}">
                <a16:creationId xmlns:a16="http://schemas.microsoft.com/office/drawing/2014/main" id="{94CC9E53-B741-4117-B00E-039883BFC2D9}"/>
              </a:ext>
            </a:extLst>
          </p:cNvPr>
          <p:cNvSpPr>
            <a:spLocks noChangeArrowheads="1"/>
          </p:cNvSpPr>
          <p:nvPr/>
        </p:nvSpPr>
        <p:spPr bwMode="auto">
          <a:xfrm>
            <a:off x="4211960" y="2961008"/>
            <a:ext cx="4586440" cy="1055970"/>
          </a:xfrm>
          <a:prstGeom prst="rect">
            <a:avLst/>
          </a:prstGeom>
          <a:solidFill>
            <a:srgbClr val="C6C5C7"/>
          </a:solidFill>
          <a:ln>
            <a:no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lIns="57607" tIns="28804" rIns="57607" bIns="28804" anchor="ctr" anchorCtr="0"/>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200" b="1" i="0" u="none" strike="noStrike" kern="1200" cap="none" spc="0" normalizeH="0" baseline="0" dirty="0">
                <a:ln>
                  <a:noFill/>
                </a:ln>
                <a:solidFill>
                  <a:srgbClr val="000000"/>
                </a:solidFill>
                <a:effectLst/>
                <a:uLnTx/>
                <a:uFillTx/>
                <a:latin typeface="Arial Narrow" panose="020B0606020202030204" pitchFamily="34" charset="0"/>
                <a:cs typeface="Arial" panose="020B0604020202020204" pitchFamily="34" charset="0"/>
              </a:rPr>
              <a:t>Kd (n = 154)</a:t>
            </a:r>
          </a:p>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400" b="1" i="0" u="none" strike="noStrike" kern="1200" cap="none" spc="0" normalizeH="0" baseline="0" dirty="0">
              <a:ln>
                <a:noFill/>
              </a:ln>
              <a:solidFill>
                <a:srgbClr val="000000"/>
              </a:solidFill>
              <a:effectLst/>
              <a:uLnTx/>
              <a:uFillTx/>
              <a:latin typeface="Arial Narrow" panose="020B0606020202030204" pitchFamily="34" charset="0"/>
              <a:cs typeface="Arial" panose="020B0604020202020204" pitchFamily="34" charset="0"/>
            </a:endParaRPr>
          </a:p>
          <a:p>
            <a:pPr lvl="0" algn="ctr">
              <a:lnSpc>
                <a:spcPct val="90000"/>
              </a:lnSpc>
              <a:defRPr/>
            </a:pPr>
            <a:r>
              <a:rPr lang="en-US" sz="1200" kern="800" dirty="0">
                <a:solidFill>
                  <a:schemeClr val="tx1"/>
                </a:solidFill>
                <a:latin typeface="Arial Narrow" panose="020B0606020202030204" pitchFamily="34" charset="0"/>
                <a:cs typeface="Arial" panose="020B0604020202020204" pitchFamily="34" charset="0"/>
              </a:rPr>
              <a:t>Carfilzomib 56</a:t>
            </a:r>
            <a:r>
              <a:rPr lang="en-US" sz="1200" dirty="0">
                <a:solidFill>
                  <a:schemeClr val="tx1"/>
                </a:solidFill>
                <a:latin typeface="Arial Narrow" panose="020B0606020202030204" pitchFamily="34" charset="0"/>
              </a:rPr>
              <a:t> mg/m</a:t>
            </a:r>
            <a:r>
              <a:rPr lang="en-US" sz="1200" baseline="30000" dirty="0">
                <a:solidFill>
                  <a:schemeClr val="tx1"/>
                </a:solidFill>
                <a:latin typeface="Arial Narrow" panose="020B0606020202030204" pitchFamily="34" charset="0"/>
              </a:rPr>
              <a:t>2</a:t>
            </a:r>
            <a:r>
              <a:rPr lang="en-US" sz="1200" dirty="0">
                <a:solidFill>
                  <a:schemeClr val="tx1"/>
                </a:solidFill>
                <a:latin typeface="Arial Narrow" panose="020B0606020202030204" pitchFamily="34" charset="0"/>
              </a:rPr>
              <a:t> IV (30 min)</a:t>
            </a:r>
          </a:p>
          <a:p>
            <a:pPr lvl="0" algn="ctr">
              <a:defRPr/>
            </a:pPr>
            <a:r>
              <a:rPr lang="en-US" sz="1200" dirty="0">
                <a:solidFill>
                  <a:schemeClr val="tx1"/>
                </a:solidFill>
                <a:latin typeface="Arial Narrow" panose="020B0606020202030204" pitchFamily="34" charset="0"/>
              </a:rPr>
              <a:t>Days 1, 2, 8, 9, 15, 16 </a:t>
            </a:r>
            <a:r>
              <a:rPr lang="en-US" sz="1200" kern="800" dirty="0">
                <a:solidFill>
                  <a:schemeClr val="tx1"/>
                </a:solidFill>
                <a:latin typeface="Arial Narrow" panose="020B0606020202030204" pitchFamily="34" charset="0"/>
                <a:cs typeface="Arial" panose="020B0604020202020204" pitchFamily="34" charset="0"/>
              </a:rPr>
              <a:t> (20</a:t>
            </a:r>
            <a:r>
              <a:rPr lang="en-US" sz="1200" dirty="0">
                <a:solidFill>
                  <a:schemeClr val="tx1"/>
                </a:solidFill>
                <a:latin typeface="Arial Narrow" panose="020B0606020202030204" pitchFamily="34" charset="0"/>
              </a:rPr>
              <a:t> mg/m</a:t>
            </a:r>
            <a:r>
              <a:rPr lang="en-US" sz="1200" baseline="30000" dirty="0">
                <a:solidFill>
                  <a:schemeClr val="tx1"/>
                </a:solidFill>
                <a:latin typeface="Arial Narrow" panose="020B0606020202030204" pitchFamily="34" charset="0"/>
              </a:rPr>
              <a:t>2</a:t>
            </a:r>
            <a:r>
              <a:rPr lang="en-US" sz="1200" dirty="0">
                <a:solidFill>
                  <a:schemeClr val="tx1"/>
                </a:solidFill>
                <a:latin typeface="Arial Narrow" panose="020B0606020202030204" pitchFamily="34" charset="0"/>
              </a:rPr>
              <a:t> days 1, 2, cycle 1 only)</a:t>
            </a:r>
          </a:p>
          <a:p>
            <a:pPr lvl="0" algn="ctr">
              <a:defRPr/>
            </a:pPr>
            <a:r>
              <a:rPr kumimoji="0" lang="en-US" sz="400" i="0" u="none" strike="noStrike" kern="1200" cap="none" spc="0" normalizeH="0" baseline="0" dirty="0">
                <a:ln>
                  <a:noFill/>
                </a:ln>
                <a:solidFill>
                  <a:schemeClr val="tx1"/>
                </a:solidFill>
                <a:effectLst/>
                <a:uLnTx/>
                <a:uFillTx/>
                <a:latin typeface="Arial Narrow" panose="020B0606020202030204" pitchFamily="34" charset="0"/>
                <a:cs typeface="Arial" panose="020B0604020202020204" pitchFamily="34" charset="0"/>
              </a:rPr>
              <a:t> </a:t>
            </a:r>
          </a:p>
          <a:p>
            <a:pPr lvl="0" algn="ctr">
              <a:defRPr/>
            </a:pPr>
            <a:r>
              <a:rPr lang="en-US" sz="1200" kern="800" dirty="0">
                <a:solidFill>
                  <a:schemeClr val="tx1"/>
                </a:solidFill>
                <a:latin typeface="Arial Narrow" panose="020B0606020202030204" pitchFamily="34" charset="0"/>
                <a:cs typeface="Arial" panose="020B0604020202020204" pitchFamily="34" charset="0"/>
              </a:rPr>
              <a:t>Dexamethasone 40 mg (20 mg for patients &gt;75 years old)</a:t>
            </a:r>
          </a:p>
          <a:p>
            <a:pPr lvl="0" algn="ctr">
              <a:lnSpc>
                <a:spcPct val="90000"/>
              </a:lnSpc>
              <a:defRPr/>
            </a:pPr>
            <a:r>
              <a:rPr lang="en-US" sz="1200" kern="800" dirty="0">
                <a:solidFill>
                  <a:schemeClr val="tx1"/>
                </a:solidFill>
                <a:latin typeface="Arial Narrow" panose="020B0606020202030204" pitchFamily="34" charset="0"/>
                <a:cs typeface="Arial" panose="020B0604020202020204" pitchFamily="34" charset="0"/>
              </a:rPr>
              <a:t>oral or IV once weekly</a:t>
            </a:r>
          </a:p>
        </p:txBody>
      </p:sp>
      <p:sp>
        <p:nvSpPr>
          <p:cNvPr id="20" name="Rectangle 19"/>
          <p:cNvSpPr/>
          <p:nvPr/>
        </p:nvSpPr>
        <p:spPr bwMode="auto">
          <a:xfrm>
            <a:off x="396000" y="2057400"/>
            <a:ext cx="2087768" cy="1430338"/>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a:ln>
                  <a:noFill/>
                </a:ln>
                <a:solidFill>
                  <a:schemeClr val="bg1"/>
                </a:solidFill>
                <a:effectLst/>
                <a:latin typeface="Arial Narrow" panose="020B0606020202030204" pitchFamily="34" charset="0"/>
              </a:rPr>
              <a:t>Key inclusion criteria:</a:t>
            </a:r>
          </a:p>
          <a:p>
            <a:pPr marL="285750" marR="0" indent="-225425"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sz="1200" dirty="0">
                <a:solidFill>
                  <a:schemeClr val="bg1"/>
                </a:solidFill>
                <a:latin typeface="Arial Narrow" panose="020B0606020202030204" pitchFamily="34" charset="0"/>
              </a:rPr>
              <a:t>Relapsed or refractory multiple myeloma</a:t>
            </a:r>
          </a:p>
          <a:p>
            <a:pPr marL="285750" marR="0" indent="-225425"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200" i="0" strike="noStrike" cap="none" normalizeH="0" baseline="0" dirty="0">
                <a:ln>
                  <a:noFill/>
                </a:ln>
                <a:solidFill>
                  <a:schemeClr val="bg1"/>
                </a:solidFill>
                <a:effectLst/>
                <a:latin typeface="Arial Narrow" panose="020B0606020202030204" pitchFamily="34" charset="0"/>
              </a:rPr>
              <a:t>1–3 prior lines of therapy</a:t>
            </a:r>
          </a:p>
          <a:p>
            <a:pPr marL="285750" indent="-225425" fontAlgn="base">
              <a:spcBef>
                <a:spcPct val="0"/>
              </a:spcBef>
              <a:spcAft>
                <a:spcPct val="0"/>
              </a:spcAft>
              <a:buFont typeface="Arial" panose="020B0604020202020204" pitchFamily="34" charset="0"/>
              <a:buChar char="•"/>
            </a:pPr>
            <a:r>
              <a:rPr kumimoji="0" lang="en-US" sz="1200" i="0" strike="noStrike" cap="none" normalizeH="0" baseline="0" dirty="0">
                <a:ln>
                  <a:noFill/>
                </a:ln>
                <a:solidFill>
                  <a:schemeClr val="bg1"/>
                </a:solidFill>
                <a:effectLst/>
                <a:latin typeface="Arial Narrow" panose="020B0606020202030204" pitchFamily="34" charset="0"/>
              </a:rPr>
              <a:t>Partial response or better </a:t>
            </a:r>
            <a:r>
              <a:rPr lang="en-US" sz="1200" dirty="0">
                <a:solidFill>
                  <a:schemeClr val="bg1"/>
                </a:solidFill>
                <a:latin typeface="Arial Narrow" panose="020B0606020202030204" pitchFamily="34" charset="0"/>
              </a:rPr>
              <a:t>to ≥ 1 line</a:t>
            </a:r>
          </a:p>
        </p:txBody>
      </p:sp>
      <p:cxnSp>
        <p:nvCxnSpPr>
          <p:cNvPr id="23" name="Straight Connector 22"/>
          <p:cNvCxnSpPr>
            <a:stCxn id="20" idx="3"/>
            <a:endCxn id="14" idx="2"/>
          </p:cNvCxnSpPr>
          <p:nvPr/>
        </p:nvCxnSpPr>
        <p:spPr bwMode="auto">
          <a:xfrm>
            <a:off x="2483768" y="2772569"/>
            <a:ext cx="396045" cy="0"/>
          </a:xfrm>
          <a:prstGeom prst="line">
            <a:avLst/>
          </a:prstGeom>
          <a:solidFill>
            <a:schemeClr val="accent1"/>
          </a:solidFill>
          <a:ln w="28575" cap="flat" cmpd="sng" algn="ctr">
            <a:solidFill>
              <a:srgbClr val="595959"/>
            </a:solidFill>
            <a:prstDash val="solid"/>
            <a:round/>
            <a:headEnd type="none" w="med" len="med"/>
            <a:tailEnd type="none" w="med" len="med"/>
          </a:ln>
          <a:effectLst/>
        </p:spPr>
      </p:cxnSp>
      <p:cxnSp>
        <p:nvCxnSpPr>
          <p:cNvPr id="25" name="Straight Connector 24"/>
          <p:cNvCxnSpPr>
            <a:stCxn id="14" idx="0"/>
          </p:cNvCxnSpPr>
          <p:nvPr/>
        </p:nvCxnSpPr>
        <p:spPr bwMode="auto">
          <a:xfrm flipH="1" flipV="1">
            <a:off x="3347864" y="2057400"/>
            <a:ext cx="1" cy="390575"/>
          </a:xfrm>
          <a:prstGeom prst="line">
            <a:avLst/>
          </a:prstGeom>
          <a:solidFill>
            <a:schemeClr val="accent1"/>
          </a:solidFill>
          <a:ln w="28575" cap="flat" cmpd="sng" algn="ctr">
            <a:solidFill>
              <a:srgbClr val="595959"/>
            </a:solidFill>
            <a:prstDash val="solid"/>
            <a:round/>
            <a:headEnd type="none" w="med" len="med"/>
            <a:tailEnd type="none" w="med" len="med"/>
          </a:ln>
          <a:effectLst/>
        </p:spPr>
      </p:cxnSp>
      <p:cxnSp>
        <p:nvCxnSpPr>
          <p:cNvPr id="29" name="Straight Connector 28"/>
          <p:cNvCxnSpPr>
            <a:stCxn id="15" idx="2"/>
          </p:cNvCxnSpPr>
          <p:nvPr/>
        </p:nvCxnSpPr>
        <p:spPr bwMode="auto">
          <a:xfrm flipH="1">
            <a:off x="3347863" y="3095735"/>
            <a:ext cx="1" cy="392003"/>
          </a:xfrm>
          <a:prstGeom prst="line">
            <a:avLst/>
          </a:prstGeom>
          <a:solidFill>
            <a:schemeClr val="accent1"/>
          </a:solidFill>
          <a:ln w="28575" cap="flat" cmpd="sng" algn="ctr">
            <a:solidFill>
              <a:srgbClr val="595959"/>
            </a:solidFill>
            <a:prstDash val="solid"/>
            <a:round/>
            <a:headEnd type="none" w="med" len="med"/>
            <a:tailEnd type="none" w="med" len="med"/>
          </a:ln>
          <a:effectLst/>
        </p:spPr>
      </p:cxnSp>
      <p:cxnSp>
        <p:nvCxnSpPr>
          <p:cNvPr id="31" name="Straight Arrow Connector 30"/>
          <p:cNvCxnSpPr>
            <a:endCxn id="16" idx="1"/>
          </p:cNvCxnSpPr>
          <p:nvPr/>
        </p:nvCxnSpPr>
        <p:spPr bwMode="auto">
          <a:xfrm>
            <a:off x="3347863" y="2057400"/>
            <a:ext cx="864097" cy="3855"/>
          </a:xfrm>
          <a:prstGeom prst="straightConnector1">
            <a:avLst/>
          </a:prstGeom>
          <a:solidFill>
            <a:schemeClr val="accent1"/>
          </a:solidFill>
          <a:ln w="28575" cap="rnd" cmpd="sng" algn="ctr">
            <a:solidFill>
              <a:srgbClr val="595959"/>
            </a:solidFill>
            <a:prstDash val="solid"/>
            <a:round/>
            <a:headEnd type="none" w="med" len="med"/>
            <a:tailEnd type="triangle"/>
          </a:ln>
          <a:effectLst/>
        </p:spPr>
      </p:cxnSp>
      <p:cxnSp>
        <p:nvCxnSpPr>
          <p:cNvPr id="33" name="Straight Arrow Connector 32"/>
          <p:cNvCxnSpPr>
            <a:endCxn id="17" idx="1"/>
          </p:cNvCxnSpPr>
          <p:nvPr/>
        </p:nvCxnSpPr>
        <p:spPr bwMode="auto">
          <a:xfrm>
            <a:off x="3347863" y="3487738"/>
            <a:ext cx="864097" cy="1255"/>
          </a:xfrm>
          <a:prstGeom prst="straightConnector1">
            <a:avLst/>
          </a:prstGeom>
          <a:solidFill>
            <a:schemeClr val="accent1"/>
          </a:solidFill>
          <a:ln w="28575" cap="rnd" cmpd="sng" algn="ctr">
            <a:solidFill>
              <a:srgbClr val="595959"/>
            </a:solidFill>
            <a:prstDash val="solid"/>
            <a:round/>
            <a:headEnd type="none" w="med" len="med"/>
            <a:tailEnd type="triangle"/>
          </a:ln>
          <a:effectLst/>
        </p:spPr>
      </p:cxnSp>
    </p:spTree>
    <p:extLst>
      <p:ext uri="{BB962C8B-B14F-4D97-AF65-F5344CB8AC3E}">
        <p14:creationId xmlns:p14="http://schemas.microsoft.com/office/powerpoint/2010/main" val="378544184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599" y="329806"/>
            <a:ext cx="8119872" cy="467977"/>
          </a:xfrm>
        </p:spPr>
        <p:txBody>
          <a:bodyPr/>
          <a:lstStyle/>
          <a:p>
            <a:r>
              <a:rPr lang="en-US" dirty="0">
                <a:latin typeface="Arial Narrow" panose="020B0606020202030204" pitchFamily="34" charset="0"/>
              </a:rPr>
              <a:t>MRD[–] rates (&lt;10</a:t>
            </a:r>
            <a:r>
              <a:rPr lang="en-US" baseline="30000" dirty="0">
                <a:latin typeface="Arial Narrow" panose="020B0606020202030204" pitchFamily="34" charset="0"/>
              </a:rPr>
              <a:t>-5</a:t>
            </a:r>
            <a:r>
              <a:rPr lang="en-US" dirty="0">
                <a:latin typeface="Arial Narrow" panose="020B0606020202030204" pitchFamily="34" charset="0"/>
              </a:rPr>
              <a:t>) were higher in the KdD arm </a:t>
            </a:r>
          </a:p>
        </p:txBody>
      </p:sp>
      <p:graphicFrame>
        <p:nvGraphicFramePr>
          <p:cNvPr id="4" name="Table 3"/>
          <p:cNvGraphicFramePr>
            <a:graphicFrameLocks noGrp="1"/>
          </p:cNvGraphicFramePr>
          <p:nvPr>
            <p:extLst>
              <p:ext uri="{D42A27DB-BD31-4B8C-83A1-F6EECF244321}">
                <p14:modId xmlns:p14="http://schemas.microsoft.com/office/powerpoint/2010/main" val="1462335091"/>
              </p:ext>
            </p:extLst>
          </p:nvPr>
        </p:nvGraphicFramePr>
        <p:xfrm>
          <a:off x="376947" y="1225415"/>
          <a:ext cx="8567030" cy="2569062"/>
        </p:xfrm>
        <a:graphic>
          <a:graphicData uri="http://schemas.openxmlformats.org/drawingml/2006/table">
            <a:tbl>
              <a:tblPr firstRow="1" bandRow="1">
                <a:tableStyleId>{5C22544A-7EE6-4342-B048-85BDC9FD1C3A}</a:tableStyleId>
              </a:tblPr>
              <a:tblGrid>
                <a:gridCol w="3466391">
                  <a:extLst>
                    <a:ext uri="{9D8B030D-6E8A-4147-A177-3AD203B41FA5}">
                      <a16:colId xmlns:a16="http://schemas.microsoft.com/office/drawing/2014/main" val="499224740"/>
                    </a:ext>
                  </a:extLst>
                </a:gridCol>
                <a:gridCol w="1385888">
                  <a:extLst>
                    <a:ext uri="{9D8B030D-6E8A-4147-A177-3AD203B41FA5}">
                      <a16:colId xmlns:a16="http://schemas.microsoft.com/office/drawing/2014/main" val="2478065973"/>
                    </a:ext>
                  </a:extLst>
                </a:gridCol>
                <a:gridCol w="1264444">
                  <a:extLst>
                    <a:ext uri="{9D8B030D-6E8A-4147-A177-3AD203B41FA5}">
                      <a16:colId xmlns:a16="http://schemas.microsoft.com/office/drawing/2014/main" val="949892494"/>
                    </a:ext>
                  </a:extLst>
                </a:gridCol>
                <a:gridCol w="1264444">
                  <a:extLst>
                    <a:ext uri="{9D8B030D-6E8A-4147-A177-3AD203B41FA5}">
                      <a16:colId xmlns:a16="http://schemas.microsoft.com/office/drawing/2014/main" val="1014078971"/>
                    </a:ext>
                  </a:extLst>
                </a:gridCol>
                <a:gridCol w="1185863">
                  <a:extLst>
                    <a:ext uri="{9D8B030D-6E8A-4147-A177-3AD203B41FA5}">
                      <a16:colId xmlns:a16="http://schemas.microsoft.com/office/drawing/2014/main" val="3419378312"/>
                    </a:ext>
                  </a:extLst>
                </a:gridCol>
              </a:tblGrid>
              <a:tr h="450141">
                <a:tc>
                  <a:txBody>
                    <a:bodyPr/>
                    <a:lstStyle/>
                    <a:p>
                      <a:r>
                        <a:rPr lang="en-US" sz="1600" dirty="0">
                          <a:latin typeface="Arial Narrow" panose="020B0606020202030204" pitchFamily="34" charset="0"/>
                        </a:rPr>
                        <a:t>Rate Type</a:t>
                      </a:r>
                    </a:p>
                  </a:txBody>
                  <a:tcPr marL="68580" marR="68580" marT="34290" marB="34290" anchor="b"/>
                </a:tc>
                <a:tc>
                  <a:txBody>
                    <a:bodyPr/>
                    <a:lstStyle/>
                    <a:p>
                      <a:pPr algn="ctr"/>
                      <a:r>
                        <a:rPr lang="en-US" sz="1600" dirty="0">
                          <a:solidFill>
                            <a:schemeClr val="bg1"/>
                          </a:solidFill>
                          <a:latin typeface="Arial Narrow" panose="020B0606020202030204" pitchFamily="34" charset="0"/>
                        </a:rPr>
                        <a:t>KdD </a:t>
                      </a:r>
                    </a:p>
                    <a:p>
                      <a:pPr algn="ctr"/>
                      <a:r>
                        <a:rPr lang="en-US" sz="1600" strike="noStrike" dirty="0">
                          <a:solidFill>
                            <a:schemeClr val="bg1"/>
                          </a:solidFill>
                          <a:latin typeface="Arial Narrow" panose="020B0606020202030204" pitchFamily="34" charset="0"/>
                        </a:rPr>
                        <a:t>(%)</a:t>
                      </a:r>
                    </a:p>
                  </a:txBody>
                  <a:tcPr marL="68580" marR="68580" marT="34290" marB="34290" anchor="b"/>
                </a:tc>
                <a:tc>
                  <a:txBody>
                    <a:bodyPr/>
                    <a:lstStyle/>
                    <a:p>
                      <a:pPr algn="ctr"/>
                      <a:r>
                        <a:rPr lang="en-US" sz="1600" dirty="0">
                          <a:solidFill>
                            <a:schemeClr val="bg1"/>
                          </a:solidFill>
                          <a:latin typeface="Arial Narrow" panose="020B0606020202030204" pitchFamily="34" charset="0"/>
                        </a:rPr>
                        <a:t>Kd </a:t>
                      </a:r>
                    </a:p>
                    <a:p>
                      <a:pPr algn="ctr"/>
                      <a:r>
                        <a:rPr lang="en-US" sz="1600" strike="noStrike" dirty="0">
                          <a:solidFill>
                            <a:schemeClr val="bg1"/>
                          </a:solidFill>
                          <a:latin typeface="Arial Narrow" panose="020B0606020202030204" pitchFamily="34" charset="0"/>
                        </a:rPr>
                        <a:t>(%)</a:t>
                      </a:r>
                      <a:endParaRPr lang="en-US" sz="1600" strike="sngStrike" dirty="0">
                        <a:solidFill>
                          <a:schemeClr val="bg1"/>
                        </a:solidFill>
                        <a:latin typeface="Arial Narrow" panose="020B0606020202030204" pitchFamily="34" charset="0"/>
                      </a:endParaRPr>
                    </a:p>
                  </a:txBody>
                  <a:tcPr marL="68580" marR="68580" marT="34290" marB="34290" anchor="b"/>
                </a:tc>
                <a:tc>
                  <a:txBody>
                    <a:bodyPr/>
                    <a:lstStyle/>
                    <a:p>
                      <a:pPr algn="ctr"/>
                      <a:r>
                        <a:rPr lang="en-US" sz="1600" dirty="0">
                          <a:latin typeface="Arial Narrow" panose="020B0606020202030204" pitchFamily="34" charset="0"/>
                        </a:rPr>
                        <a:t>OR</a:t>
                      </a:r>
                    </a:p>
                    <a:p>
                      <a:pPr algn="ctr"/>
                      <a:r>
                        <a:rPr lang="en-US" sz="1600" dirty="0">
                          <a:latin typeface="Arial Narrow" panose="020B0606020202030204" pitchFamily="34" charset="0"/>
                        </a:rPr>
                        <a:t>(95% CI)</a:t>
                      </a:r>
                    </a:p>
                  </a:txBody>
                  <a:tcPr marL="68580" marR="68580" marT="34290" marB="34290" anchor="b"/>
                </a:tc>
                <a:tc>
                  <a:txBody>
                    <a:bodyPr/>
                    <a:lstStyle/>
                    <a:p>
                      <a:pPr algn="ctr"/>
                      <a:r>
                        <a:rPr lang="en-US" sz="1600" dirty="0">
                          <a:latin typeface="Arial Narrow" panose="020B0606020202030204" pitchFamily="34" charset="0"/>
                        </a:rPr>
                        <a:t>P</a:t>
                      </a:r>
                      <a:r>
                        <a:rPr lang="en-US" sz="1600" baseline="0" dirty="0">
                          <a:latin typeface="Arial Narrow" panose="020B0606020202030204" pitchFamily="34" charset="0"/>
                        </a:rPr>
                        <a:t> value</a:t>
                      </a:r>
                    </a:p>
                    <a:p>
                      <a:pPr algn="ctr"/>
                      <a:r>
                        <a:rPr lang="en-US" sz="1600" baseline="0" dirty="0">
                          <a:latin typeface="Arial Narrow" panose="020B0606020202030204" pitchFamily="34" charset="0"/>
                        </a:rPr>
                        <a:t>(1-sided)</a:t>
                      </a:r>
                      <a:r>
                        <a:rPr lang="en-US" sz="1600" baseline="30000" dirty="0">
                          <a:latin typeface="Arial Narrow" panose="020B0606020202030204" pitchFamily="34" charset="0"/>
                        </a:rPr>
                        <a:t>†</a:t>
                      </a:r>
                      <a:endParaRPr lang="en-US" sz="1600" i="1" baseline="30000" dirty="0">
                        <a:latin typeface="Arial Narrow" panose="020B0606020202030204" pitchFamily="34" charset="0"/>
                      </a:endParaRPr>
                    </a:p>
                  </a:txBody>
                  <a:tcPr marL="68580" marR="68580" marT="34290" marB="34290" anchor="b"/>
                </a:tc>
                <a:extLst>
                  <a:ext uri="{0D108BD9-81ED-4DB2-BD59-A6C34878D82A}">
                    <a16:rowId xmlns:a16="http://schemas.microsoft.com/office/drawing/2014/main" val="2263287954"/>
                  </a:ext>
                </a:extLst>
              </a:tr>
              <a:tr h="450141">
                <a:tc>
                  <a:txBody>
                    <a:bodyPr/>
                    <a:lstStyle/>
                    <a:p>
                      <a:r>
                        <a:rPr lang="en-US" sz="1600" dirty="0">
                          <a:latin typeface="Arial Narrow" panose="020B0606020202030204" pitchFamily="34" charset="0"/>
                        </a:rPr>
                        <a:t>Best overall MRD[</a:t>
                      </a:r>
                      <a:r>
                        <a:rPr lang="en-US" sz="1600" baseline="0" dirty="0">
                          <a:latin typeface="Arial Narrow" panose="020B0606020202030204" pitchFamily="34" charset="0"/>
                        </a:rPr>
                        <a:t>–</a:t>
                      </a:r>
                      <a:r>
                        <a:rPr lang="en-US" sz="1600" dirty="0">
                          <a:latin typeface="Arial Narrow" panose="020B0606020202030204" pitchFamily="34" charset="0"/>
                        </a:rPr>
                        <a:t>] rate at any time</a:t>
                      </a:r>
                      <a:endParaRPr lang="en-US" sz="1600" b="0" dirty="0">
                        <a:solidFill>
                          <a:schemeClr val="bg1"/>
                        </a:solidFill>
                        <a:latin typeface="Arial Narrow" panose="020B0606020202030204" pitchFamily="34" charset="0"/>
                      </a:endParaRPr>
                    </a:p>
                  </a:txBody>
                  <a:tcPr marL="68580" marR="68580" marT="34290" marB="34290"/>
                </a:tc>
                <a:tc>
                  <a:txBody>
                    <a:bodyPr/>
                    <a:lstStyle/>
                    <a:p>
                      <a:pPr algn="ctr"/>
                      <a:r>
                        <a:rPr lang="en-US" sz="1600" dirty="0">
                          <a:latin typeface="Arial Narrow" panose="020B0606020202030204" pitchFamily="34" charset="0"/>
                        </a:rPr>
                        <a:t>22.8%</a:t>
                      </a:r>
                    </a:p>
                  </a:txBody>
                  <a:tcPr marL="68580" marR="68580" marT="34290" marB="34290"/>
                </a:tc>
                <a:tc>
                  <a:txBody>
                    <a:bodyPr/>
                    <a:lstStyle/>
                    <a:p>
                      <a:pPr algn="ctr"/>
                      <a:r>
                        <a:rPr lang="en-US" sz="1600" dirty="0">
                          <a:latin typeface="Arial Narrow" panose="020B0606020202030204" pitchFamily="34" charset="0"/>
                        </a:rPr>
                        <a:t>5.8%</a:t>
                      </a:r>
                    </a:p>
                  </a:txBody>
                  <a:tcPr marL="68580" marR="68580" marT="34290" marB="34290"/>
                </a:tc>
                <a:tc>
                  <a:txBody>
                    <a:bodyPr/>
                    <a:lstStyle/>
                    <a:p>
                      <a:pPr algn="ctr"/>
                      <a:r>
                        <a:rPr lang="en-US" sz="1600" dirty="0">
                          <a:latin typeface="Arial Narrow" panose="020B0606020202030204" pitchFamily="34" charset="0"/>
                        </a:rPr>
                        <a:t>5.15</a:t>
                      </a:r>
                    </a:p>
                  </a:txBody>
                  <a:tcPr marL="68580" marR="68580" marT="34290" marB="34290"/>
                </a:tc>
                <a:tc>
                  <a:txBody>
                    <a:bodyPr/>
                    <a:lstStyle/>
                    <a:p>
                      <a:r>
                        <a:rPr lang="en-US" sz="1600" dirty="0">
                          <a:latin typeface="Arial Narrow" panose="020B0606020202030204" pitchFamily="34" charset="0"/>
                        </a:rPr>
                        <a:t>&lt;0.0001</a:t>
                      </a:r>
                      <a:endParaRPr lang="en-US" sz="1600" dirty="0">
                        <a:solidFill>
                          <a:schemeClr val="tx1"/>
                        </a:solidFill>
                        <a:latin typeface="Arial Narrow" panose="020B0606020202030204" pitchFamily="34" charset="0"/>
                      </a:endParaRPr>
                    </a:p>
                  </a:txBody>
                  <a:tcPr marL="68580" marR="68580" marT="34290" marB="34290"/>
                </a:tc>
                <a:extLst>
                  <a:ext uri="{0D108BD9-81ED-4DB2-BD59-A6C34878D82A}">
                    <a16:rowId xmlns:a16="http://schemas.microsoft.com/office/drawing/2014/main" val="3859310586"/>
                  </a:ext>
                </a:extLst>
              </a:tr>
              <a:tr h="450141">
                <a:tc>
                  <a:txBody>
                    <a:bodyPr/>
                    <a:lstStyle/>
                    <a:p>
                      <a:r>
                        <a:rPr lang="en-US" sz="1600" dirty="0">
                          <a:latin typeface="Arial Narrow" panose="020B0606020202030204" pitchFamily="34" charset="0"/>
                        </a:rPr>
                        <a:t>12-month MRD[</a:t>
                      </a:r>
                      <a:r>
                        <a:rPr lang="en-US" sz="1600" baseline="0" dirty="0">
                          <a:latin typeface="Arial Narrow" panose="020B0606020202030204" pitchFamily="34" charset="0"/>
                        </a:rPr>
                        <a:t>–</a:t>
                      </a:r>
                      <a:r>
                        <a:rPr lang="en-US" sz="1600" dirty="0">
                          <a:latin typeface="Arial Narrow" panose="020B0606020202030204" pitchFamily="34" charset="0"/>
                        </a:rPr>
                        <a:t>]</a:t>
                      </a:r>
                      <a:r>
                        <a:rPr lang="en-US" sz="1600" baseline="0" dirty="0">
                          <a:latin typeface="Arial Narrow" panose="020B0606020202030204" pitchFamily="34" charset="0"/>
                        </a:rPr>
                        <a:t> rate</a:t>
                      </a:r>
                      <a:endParaRPr lang="en-US" sz="1600" b="0" dirty="0">
                        <a:solidFill>
                          <a:schemeClr val="bg1"/>
                        </a:solidFill>
                        <a:latin typeface="Arial Narrow" panose="020B0606020202030204" pitchFamily="34" charset="0"/>
                      </a:endParaRPr>
                    </a:p>
                  </a:txBody>
                  <a:tcPr marL="68580" marR="68580" marT="34290" marB="34290"/>
                </a:tc>
                <a:tc>
                  <a:txBody>
                    <a:bodyPr/>
                    <a:lstStyle/>
                    <a:p>
                      <a:pPr algn="ctr"/>
                      <a:r>
                        <a:rPr lang="en-US" sz="1600" dirty="0">
                          <a:latin typeface="Arial Narrow" panose="020B0606020202030204" pitchFamily="34" charset="0"/>
                        </a:rPr>
                        <a:t>17.6%</a:t>
                      </a:r>
                    </a:p>
                  </a:txBody>
                  <a:tcPr marL="68580" marR="68580" marT="34290" marB="34290"/>
                </a:tc>
                <a:tc>
                  <a:txBody>
                    <a:bodyPr/>
                    <a:lstStyle/>
                    <a:p>
                      <a:pPr algn="ctr"/>
                      <a:r>
                        <a:rPr lang="en-US" sz="1600" dirty="0">
                          <a:latin typeface="Arial Narrow" panose="020B0606020202030204" pitchFamily="34" charset="0"/>
                        </a:rPr>
                        <a:t>3.9%</a:t>
                      </a:r>
                    </a:p>
                  </a:txBody>
                  <a:tcPr marL="68580" marR="68580" marT="34290" marB="34290"/>
                </a:tc>
                <a:tc>
                  <a:txBody>
                    <a:bodyPr/>
                    <a:lstStyle/>
                    <a:p>
                      <a:pPr algn="ctr"/>
                      <a:r>
                        <a:rPr lang="en-US" sz="1600" strike="noStrike" dirty="0">
                          <a:latin typeface="Arial Narrow" panose="020B0606020202030204" pitchFamily="34" charset="0"/>
                        </a:rPr>
                        <a:t>5.8</a:t>
                      </a:r>
                      <a:endParaRPr lang="en-US" sz="1600" strike="sngStrike" dirty="0">
                        <a:latin typeface="Arial Narrow" panose="020B0606020202030204" pitchFamily="34" charset="0"/>
                      </a:endParaRPr>
                    </a:p>
                    <a:p>
                      <a:pPr algn="ctr"/>
                      <a:r>
                        <a:rPr lang="en-US" sz="1600" dirty="0">
                          <a:latin typeface="Arial Narrow" panose="020B0606020202030204" pitchFamily="34" charset="0"/>
                        </a:rPr>
                        <a:t>(2.4, 14.0)</a:t>
                      </a:r>
                    </a:p>
                  </a:txBody>
                  <a:tcPr marL="68580" marR="68580" marT="34290" marB="34290"/>
                </a:tc>
                <a:tc>
                  <a:txBody>
                    <a:bodyPr/>
                    <a:lstStyle/>
                    <a:p>
                      <a:r>
                        <a:rPr lang="en-US" sz="1600" dirty="0">
                          <a:latin typeface="Arial Narrow" panose="020B0606020202030204" pitchFamily="34" charset="0"/>
                        </a:rPr>
                        <a:t>&lt;0.0001</a:t>
                      </a:r>
                      <a:endParaRPr lang="en-US" sz="1600" dirty="0">
                        <a:solidFill>
                          <a:schemeClr val="tx1"/>
                        </a:solidFill>
                        <a:latin typeface="Arial Narrow" panose="020B0606020202030204" pitchFamily="34" charset="0"/>
                      </a:endParaRPr>
                    </a:p>
                  </a:txBody>
                  <a:tcPr marL="68580" marR="68580" marT="34290" marB="34290"/>
                </a:tc>
                <a:extLst>
                  <a:ext uri="{0D108BD9-81ED-4DB2-BD59-A6C34878D82A}">
                    <a16:rowId xmlns:a16="http://schemas.microsoft.com/office/drawing/2014/main" val="2177136058"/>
                  </a:ext>
                </a:extLst>
              </a:tr>
              <a:tr h="450141">
                <a:tc>
                  <a:txBody>
                    <a:bodyPr/>
                    <a:lstStyle/>
                    <a:p>
                      <a:r>
                        <a:rPr lang="en-US" sz="1600" dirty="0">
                          <a:latin typeface="Arial Narrow" panose="020B0606020202030204" pitchFamily="34" charset="0"/>
                        </a:rPr>
                        <a:t>Best</a:t>
                      </a:r>
                      <a:r>
                        <a:rPr lang="en-US" sz="1600" baseline="0" dirty="0">
                          <a:latin typeface="Arial Narrow" panose="020B0606020202030204" pitchFamily="34" charset="0"/>
                        </a:rPr>
                        <a:t> overall MRD[–]CR rate at any time</a:t>
                      </a:r>
                      <a:endParaRPr lang="en-US" sz="1600" b="0" dirty="0">
                        <a:solidFill>
                          <a:schemeClr val="bg1"/>
                        </a:solidFill>
                        <a:latin typeface="Arial Narrow" panose="020B0606020202030204" pitchFamily="34" charset="0"/>
                      </a:endParaRPr>
                    </a:p>
                  </a:txBody>
                  <a:tcPr marL="68580" marR="68580" marT="34290" marB="34290"/>
                </a:tc>
                <a:tc>
                  <a:txBody>
                    <a:bodyPr/>
                    <a:lstStyle/>
                    <a:p>
                      <a:pPr algn="ctr"/>
                      <a:r>
                        <a:rPr lang="en-US" sz="1600" dirty="0">
                          <a:latin typeface="Arial Narrow" panose="020B0606020202030204" pitchFamily="34" charset="0"/>
                        </a:rPr>
                        <a:t>13.8%</a:t>
                      </a:r>
                    </a:p>
                  </a:txBody>
                  <a:tcPr marL="68580" marR="68580" marT="34290" marB="34290"/>
                </a:tc>
                <a:tc>
                  <a:txBody>
                    <a:bodyPr/>
                    <a:lstStyle/>
                    <a:p>
                      <a:pPr algn="ctr"/>
                      <a:r>
                        <a:rPr lang="en-US" sz="1600" dirty="0">
                          <a:latin typeface="Arial Narrow" panose="020B0606020202030204" pitchFamily="34" charset="0"/>
                        </a:rPr>
                        <a:t>3.2%</a:t>
                      </a:r>
                    </a:p>
                  </a:txBody>
                  <a:tcPr marL="68580" marR="68580" marT="34290" marB="34290"/>
                </a:tc>
                <a:tc>
                  <a:txBody>
                    <a:bodyPr/>
                    <a:lstStyle/>
                    <a:p>
                      <a:pPr algn="ctr"/>
                      <a:r>
                        <a:rPr lang="en-US" sz="1600" dirty="0">
                          <a:latin typeface="Arial Narrow" panose="020B0606020202030204" pitchFamily="34" charset="0"/>
                        </a:rPr>
                        <a:t>4.95</a:t>
                      </a:r>
                    </a:p>
                  </a:txBody>
                  <a:tcPr marL="68580" marR="68580" marT="34290" marB="34290"/>
                </a:tc>
                <a:tc>
                  <a:txBody>
                    <a:bodyPr/>
                    <a:lstStyle/>
                    <a:p>
                      <a:r>
                        <a:rPr lang="en-US" sz="1600" dirty="0">
                          <a:latin typeface="Arial Narrow" panose="020B0606020202030204" pitchFamily="34" charset="0"/>
                        </a:rPr>
                        <a:t>&lt;0.0001</a:t>
                      </a:r>
                      <a:endParaRPr lang="en-US" sz="1600" dirty="0">
                        <a:solidFill>
                          <a:schemeClr val="tx1"/>
                        </a:solidFill>
                        <a:latin typeface="Arial Narrow" panose="020B0606020202030204" pitchFamily="34" charset="0"/>
                      </a:endParaRPr>
                    </a:p>
                  </a:txBody>
                  <a:tcPr marL="68580" marR="68580" marT="34290" marB="34290"/>
                </a:tc>
                <a:extLst>
                  <a:ext uri="{0D108BD9-81ED-4DB2-BD59-A6C34878D82A}">
                    <a16:rowId xmlns:a16="http://schemas.microsoft.com/office/drawing/2014/main" val="994092180"/>
                  </a:ext>
                </a:extLst>
              </a:tr>
              <a:tr h="450141">
                <a:tc>
                  <a:txBody>
                    <a:bodyPr/>
                    <a:lstStyle/>
                    <a:p>
                      <a:r>
                        <a:rPr lang="en-US" sz="1600" dirty="0">
                          <a:latin typeface="Arial Narrow" panose="020B0606020202030204" pitchFamily="34" charset="0"/>
                        </a:rPr>
                        <a:t>12-month MRD[</a:t>
                      </a:r>
                      <a:r>
                        <a:rPr lang="en-US" sz="1600" baseline="0" dirty="0">
                          <a:latin typeface="Arial Narrow" panose="020B0606020202030204" pitchFamily="34" charset="0"/>
                        </a:rPr>
                        <a:t>–</a:t>
                      </a:r>
                      <a:r>
                        <a:rPr lang="en-US" sz="1600" dirty="0">
                          <a:latin typeface="Arial Narrow" panose="020B0606020202030204" pitchFamily="34" charset="0"/>
                        </a:rPr>
                        <a:t>]CR</a:t>
                      </a:r>
                      <a:r>
                        <a:rPr lang="en-US" sz="1600" baseline="0" dirty="0">
                          <a:latin typeface="Arial Narrow" panose="020B0606020202030204" pitchFamily="34" charset="0"/>
                        </a:rPr>
                        <a:t> rate*</a:t>
                      </a:r>
                      <a:endParaRPr lang="en-US" sz="1600" b="0" dirty="0">
                        <a:solidFill>
                          <a:schemeClr val="bg1"/>
                        </a:solidFill>
                        <a:latin typeface="Arial Narrow" panose="020B0606020202030204" pitchFamily="34" charset="0"/>
                      </a:endParaRPr>
                    </a:p>
                  </a:txBody>
                  <a:tcPr marL="68580" marR="68580" marT="34290" marB="34290"/>
                </a:tc>
                <a:tc>
                  <a:txBody>
                    <a:bodyPr/>
                    <a:lstStyle/>
                    <a:p>
                      <a:pPr algn="ctr"/>
                      <a:r>
                        <a:rPr lang="en-US" sz="1600" dirty="0">
                          <a:latin typeface="Arial Narrow" panose="020B0606020202030204" pitchFamily="34" charset="0"/>
                        </a:rPr>
                        <a:t>12.5%</a:t>
                      </a:r>
                    </a:p>
                  </a:txBody>
                  <a:tcPr marL="68580" marR="68580" marT="34290" marB="34290"/>
                </a:tc>
                <a:tc>
                  <a:txBody>
                    <a:bodyPr/>
                    <a:lstStyle/>
                    <a:p>
                      <a:pPr algn="ctr"/>
                      <a:r>
                        <a:rPr lang="en-US" sz="1600" dirty="0">
                          <a:latin typeface="Arial Narrow" panose="020B0606020202030204" pitchFamily="34" charset="0"/>
                        </a:rPr>
                        <a:t>1.3%</a:t>
                      </a:r>
                    </a:p>
                  </a:txBody>
                  <a:tcPr marL="68580" marR="68580" marT="34290" marB="34290"/>
                </a:tc>
                <a:tc>
                  <a:txBody>
                    <a:bodyPr/>
                    <a:lstStyle/>
                    <a:p>
                      <a:pPr algn="ctr"/>
                      <a:r>
                        <a:rPr lang="en-US" sz="1600" dirty="0">
                          <a:latin typeface="Arial Narrow" panose="020B0606020202030204" pitchFamily="34" charset="0"/>
                        </a:rPr>
                        <a:t>11.3</a:t>
                      </a:r>
                    </a:p>
                    <a:p>
                      <a:pPr algn="ctr"/>
                      <a:r>
                        <a:rPr lang="en-US" sz="1600" dirty="0">
                          <a:latin typeface="Arial Narrow" panose="020B0606020202030204" pitchFamily="34" charset="0"/>
                        </a:rPr>
                        <a:t>(2.7, 47.5)</a:t>
                      </a:r>
                    </a:p>
                  </a:txBody>
                  <a:tcPr marL="68580" marR="68580" marT="34290" marB="34290"/>
                </a:tc>
                <a:tc>
                  <a:txBody>
                    <a:bodyPr/>
                    <a:lstStyle/>
                    <a:p>
                      <a:r>
                        <a:rPr lang="en-US" sz="1600" dirty="0">
                          <a:latin typeface="Arial Narrow" panose="020B0606020202030204" pitchFamily="34" charset="0"/>
                        </a:rPr>
                        <a:t>&lt;0.0001</a:t>
                      </a:r>
                      <a:endParaRPr lang="en-US" sz="1600" dirty="0">
                        <a:solidFill>
                          <a:schemeClr val="tx1"/>
                        </a:solidFill>
                        <a:latin typeface="Arial Narrow" panose="020B0606020202030204" pitchFamily="34" charset="0"/>
                      </a:endParaRPr>
                    </a:p>
                  </a:txBody>
                  <a:tcPr marL="68580" marR="68580" marT="34290" marB="34290"/>
                </a:tc>
                <a:extLst>
                  <a:ext uri="{0D108BD9-81ED-4DB2-BD59-A6C34878D82A}">
                    <a16:rowId xmlns:a16="http://schemas.microsoft.com/office/drawing/2014/main" val="2584314329"/>
                  </a:ext>
                </a:extLst>
              </a:tr>
            </a:tbl>
          </a:graphicData>
        </a:graphic>
      </p:graphicFrame>
      <p:sp>
        <p:nvSpPr>
          <p:cNvPr id="5" name="TextBox 4"/>
          <p:cNvSpPr txBox="1"/>
          <p:nvPr/>
        </p:nvSpPr>
        <p:spPr>
          <a:xfrm>
            <a:off x="184271" y="4362267"/>
            <a:ext cx="8390102" cy="400110"/>
          </a:xfrm>
          <a:prstGeom prst="rect">
            <a:avLst/>
          </a:prstGeom>
          <a:noFill/>
        </p:spPr>
        <p:txBody>
          <a:bodyPr wrap="square" rtlCol="0">
            <a:spAutoFit/>
          </a:bodyPr>
          <a:lstStyle/>
          <a:p>
            <a:r>
              <a:rPr lang="en-US" sz="1000" dirty="0">
                <a:latin typeface="Arial Narrow" panose="020B0606020202030204" pitchFamily="34" charset="0"/>
              </a:rPr>
              <a:t>*Prespecified secondary endpoint</a:t>
            </a:r>
          </a:p>
          <a:p>
            <a:r>
              <a:rPr lang="en-US" sz="1000" baseline="30000" dirty="0">
                <a:latin typeface="Arial Narrow" panose="020B0606020202030204" pitchFamily="34" charset="0"/>
              </a:rPr>
              <a:t>†</a:t>
            </a:r>
            <a:r>
              <a:rPr lang="en-US" sz="1000" dirty="0">
                <a:latin typeface="Arial Narrow" panose="020B0606020202030204" pitchFamily="34" charset="0"/>
              </a:rPr>
              <a:t>P-values were calculated using the stratified Cochran-Mantel-</a:t>
            </a:r>
            <a:r>
              <a:rPr lang="en-US" sz="1000" dirty="0" err="1">
                <a:latin typeface="Arial Narrow" panose="020B0606020202030204" pitchFamily="34" charset="0"/>
              </a:rPr>
              <a:t>Haenszel</a:t>
            </a:r>
            <a:r>
              <a:rPr lang="en-US" sz="1000" dirty="0">
                <a:latin typeface="Arial Narrow" panose="020B0606020202030204" pitchFamily="34" charset="0"/>
              </a:rPr>
              <a:t> test for 'All randomized patients', and the Fisher's exact test for subgroups</a:t>
            </a:r>
          </a:p>
        </p:txBody>
      </p:sp>
      <p:sp>
        <p:nvSpPr>
          <p:cNvPr id="6" name="TextBox 5">
            <a:extLst>
              <a:ext uri="{FF2B5EF4-FFF2-40B4-BE49-F238E27FC236}">
                <a16:creationId xmlns:a16="http://schemas.microsoft.com/office/drawing/2014/main" id="{A63EFE4E-A066-4E87-B829-62AE862587A5}"/>
              </a:ext>
            </a:extLst>
          </p:cNvPr>
          <p:cNvSpPr txBox="1"/>
          <p:nvPr/>
        </p:nvSpPr>
        <p:spPr>
          <a:xfrm>
            <a:off x="184270" y="4762377"/>
            <a:ext cx="8502529" cy="400110"/>
          </a:xfrm>
          <a:prstGeom prst="rect">
            <a:avLst/>
          </a:prstGeom>
          <a:noFill/>
        </p:spPr>
        <p:txBody>
          <a:bodyPr wrap="square" rtlCol="0">
            <a:spAutoFit/>
          </a:bodyPr>
          <a:lstStyle/>
          <a:p>
            <a:r>
              <a:rPr lang="en-US" sz="1000" dirty="0" err="1">
                <a:latin typeface="Arial Narrow" panose="020B0606020202030204" pitchFamily="34" charset="0"/>
              </a:rPr>
              <a:t>KdD</a:t>
            </a:r>
            <a:r>
              <a:rPr lang="en-US" sz="1000" dirty="0">
                <a:latin typeface="Arial Narrow" panose="020B0606020202030204" pitchFamily="34" charset="0"/>
              </a:rPr>
              <a:t>, carfilzomib, dexamethasone and daratumumab; Kd, carfilzomib and dexamethasone; MRD[–], negative minimal residual disease; MRD[–]CR, confirmed complete response and MRD negative; MRD[–]VGPR, confirmed very good partial response and MRD negative; OR, odds ratio.</a:t>
            </a:r>
          </a:p>
        </p:txBody>
      </p:sp>
    </p:spTree>
    <p:extLst>
      <p:ext uri="{BB962C8B-B14F-4D97-AF65-F5344CB8AC3E}">
        <p14:creationId xmlns:p14="http://schemas.microsoft.com/office/powerpoint/2010/main" val="102845697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561" y="377188"/>
            <a:ext cx="8840439" cy="467977"/>
          </a:xfrm>
        </p:spPr>
        <p:txBody>
          <a:bodyPr/>
          <a:lstStyle/>
          <a:p>
            <a:r>
              <a:rPr lang="en-US" dirty="0">
                <a:latin typeface="Arial Narrow" panose="020B0606020202030204" pitchFamily="34" charset="0"/>
              </a:rPr>
              <a:t>MRD[–]CR rates (&lt;10</a:t>
            </a:r>
            <a:r>
              <a:rPr lang="en-US" baseline="30000" dirty="0">
                <a:latin typeface="Arial Narrow" panose="020B0606020202030204" pitchFamily="34" charset="0"/>
              </a:rPr>
              <a:t>-5</a:t>
            </a:r>
            <a:r>
              <a:rPr lang="en-US" dirty="0">
                <a:latin typeface="Arial Narrow" panose="020B0606020202030204" pitchFamily="34" charset="0"/>
              </a:rPr>
              <a:t>) at the 12-month landmark for KdD vs Kd were consistent across clinically relevant subgroups</a:t>
            </a:r>
          </a:p>
        </p:txBody>
      </p:sp>
      <p:graphicFrame>
        <p:nvGraphicFramePr>
          <p:cNvPr id="4" name="Table 3"/>
          <p:cNvGraphicFramePr>
            <a:graphicFrameLocks noGrp="1"/>
          </p:cNvGraphicFramePr>
          <p:nvPr>
            <p:extLst>
              <p:ext uri="{D42A27DB-BD31-4B8C-83A1-F6EECF244321}">
                <p14:modId xmlns:p14="http://schemas.microsoft.com/office/powerpoint/2010/main" val="3026213160"/>
              </p:ext>
            </p:extLst>
          </p:nvPr>
        </p:nvGraphicFramePr>
        <p:xfrm>
          <a:off x="1642655" y="919942"/>
          <a:ext cx="5682342" cy="3782350"/>
        </p:xfrm>
        <a:graphic>
          <a:graphicData uri="http://schemas.openxmlformats.org/drawingml/2006/table">
            <a:tbl>
              <a:tblPr firstRow="1" firstCol="1" bandRow="1">
                <a:tableStyleId>{5C22544A-7EE6-4342-B048-85BDC9FD1C3A}</a:tableStyleId>
              </a:tblPr>
              <a:tblGrid>
                <a:gridCol w="947057">
                  <a:extLst>
                    <a:ext uri="{9D8B030D-6E8A-4147-A177-3AD203B41FA5}">
                      <a16:colId xmlns:a16="http://schemas.microsoft.com/office/drawing/2014/main" val="2491436093"/>
                    </a:ext>
                  </a:extLst>
                </a:gridCol>
                <a:gridCol w="947057">
                  <a:extLst>
                    <a:ext uri="{9D8B030D-6E8A-4147-A177-3AD203B41FA5}">
                      <a16:colId xmlns:a16="http://schemas.microsoft.com/office/drawing/2014/main" val="3711723962"/>
                    </a:ext>
                  </a:extLst>
                </a:gridCol>
                <a:gridCol w="947057">
                  <a:extLst>
                    <a:ext uri="{9D8B030D-6E8A-4147-A177-3AD203B41FA5}">
                      <a16:colId xmlns:a16="http://schemas.microsoft.com/office/drawing/2014/main" val="3557914908"/>
                    </a:ext>
                  </a:extLst>
                </a:gridCol>
                <a:gridCol w="947057">
                  <a:extLst>
                    <a:ext uri="{9D8B030D-6E8A-4147-A177-3AD203B41FA5}">
                      <a16:colId xmlns:a16="http://schemas.microsoft.com/office/drawing/2014/main" val="1041871195"/>
                    </a:ext>
                  </a:extLst>
                </a:gridCol>
                <a:gridCol w="947057">
                  <a:extLst>
                    <a:ext uri="{9D8B030D-6E8A-4147-A177-3AD203B41FA5}">
                      <a16:colId xmlns:a16="http://schemas.microsoft.com/office/drawing/2014/main" val="3986356688"/>
                    </a:ext>
                  </a:extLst>
                </a:gridCol>
                <a:gridCol w="947057">
                  <a:extLst>
                    <a:ext uri="{9D8B030D-6E8A-4147-A177-3AD203B41FA5}">
                      <a16:colId xmlns:a16="http://schemas.microsoft.com/office/drawing/2014/main" val="2738127844"/>
                    </a:ext>
                  </a:extLst>
                </a:gridCol>
              </a:tblGrid>
              <a:tr h="125531">
                <a:tc>
                  <a:txBody>
                    <a:bodyPr/>
                    <a:lstStyle/>
                    <a:p>
                      <a:pPr marL="0" marR="0">
                        <a:lnSpc>
                          <a:spcPct val="107000"/>
                        </a:lnSpc>
                        <a:spcBef>
                          <a:spcPts val="0"/>
                        </a:spcBef>
                        <a:spcAft>
                          <a:spcPts val="0"/>
                        </a:spcAft>
                      </a:pPr>
                      <a:r>
                        <a:rPr lang="en-US" sz="800" dirty="0">
                          <a:effectLst/>
                          <a:latin typeface="Arial Narrow" panose="020B0606020202030204" pitchFamily="34" charset="0"/>
                        </a:rPr>
                        <a:t> </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gridSpan="2">
                  <a:txBody>
                    <a:bodyPr/>
                    <a:lstStyle/>
                    <a:p>
                      <a:pPr marL="0" marR="0" algn="ctr">
                        <a:lnSpc>
                          <a:spcPct val="107000"/>
                        </a:lnSpc>
                        <a:spcBef>
                          <a:spcPts val="0"/>
                        </a:spcBef>
                        <a:spcAft>
                          <a:spcPts val="0"/>
                        </a:spcAft>
                      </a:pPr>
                      <a:r>
                        <a:rPr lang="en-US" sz="800" dirty="0">
                          <a:effectLst/>
                          <a:latin typeface="Arial Narrow" panose="020B0606020202030204" pitchFamily="34" charset="0"/>
                        </a:rPr>
                        <a:t>Kd</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800" dirty="0">
                          <a:effectLst/>
                          <a:latin typeface="Arial Narrow" panose="020B0606020202030204" pitchFamily="34" charset="0"/>
                        </a:rPr>
                        <a:t>KdD</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hMerge="1">
                  <a:txBody>
                    <a:bodyPr/>
                    <a:lstStyle/>
                    <a:p>
                      <a:endParaRPr lang="en-US"/>
                    </a:p>
                  </a:txBody>
                  <a:tcPr/>
                </a:tc>
                <a:tc rowSpan="2">
                  <a:txBody>
                    <a:bodyPr/>
                    <a:lstStyle/>
                    <a:p>
                      <a:pPr marL="0" marR="0" algn="ctr">
                        <a:lnSpc>
                          <a:spcPct val="107000"/>
                        </a:lnSpc>
                        <a:spcBef>
                          <a:spcPts val="0"/>
                        </a:spcBef>
                        <a:spcAft>
                          <a:spcPts val="0"/>
                        </a:spcAft>
                      </a:pPr>
                      <a:r>
                        <a:rPr lang="en-US" sz="800" dirty="0">
                          <a:effectLst/>
                          <a:latin typeface="Arial Narrow" panose="020B0606020202030204" pitchFamily="34" charset="0"/>
                        </a:rPr>
                        <a:t>OR (95%</a:t>
                      </a:r>
                      <a:r>
                        <a:rPr lang="en-US" sz="800" baseline="0" dirty="0">
                          <a:effectLst/>
                          <a:latin typeface="Arial Narrow" panose="020B0606020202030204" pitchFamily="34" charset="0"/>
                        </a:rPr>
                        <a:t> CI)</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84017940"/>
                  </a:ext>
                </a:extLst>
              </a:tr>
              <a:tr h="125531">
                <a:tc>
                  <a:txBody>
                    <a:bodyPr/>
                    <a:lstStyle/>
                    <a:p>
                      <a:pPr marL="0" marR="0">
                        <a:lnSpc>
                          <a:spcPct val="107000"/>
                        </a:lnSpc>
                        <a:spcBef>
                          <a:spcPts val="0"/>
                        </a:spcBef>
                        <a:spcAft>
                          <a:spcPts val="0"/>
                        </a:spcAft>
                      </a:pPr>
                      <a:r>
                        <a:rPr lang="en-US" sz="800" dirty="0">
                          <a:effectLst/>
                          <a:latin typeface="Arial Narrow" panose="020B0606020202030204" pitchFamily="34" charset="0"/>
                        </a:rPr>
                        <a:t>Group</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a:txBody>
                    <a:bodyPr/>
                    <a:lstStyle/>
                    <a:p>
                      <a:pPr marL="0" marR="0" algn="ctr">
                        <a:lnSpc>
                          <a:spcPct val="107000"/>
                        </a:lnSpc>
                        <a:spcBef>
                          <a:spcPts val="0"/>
                        </a:spcBef>
                        <a:spcAft>
                          <a:spcPts val="0"/>
                        </a:spcAft>
                      </a:pPr>
                      <a:r>
                        <a:rPr lang="en-US" sz="800">
                          <a:effectLst/>
                          <a:latin typeface="Arial Narrow" panose="020B0606020202030204" pitchFamily="34" charset="0"/>
                        </a:rPr>
                        <a:t>n/N</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dirty="0">
                          <a:effectLst/>
                          <a:latin typeface="Arial Narrow" panose="020B0606020202030204" pitchFamily="34" charset="0"/>
                        </a:rPr>
                        <a:t>MRD[–]CR</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n/N</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dirty="0">
                          <a:effectLst/>
                          <a:latin typeface="Arial Narrow" panose="020B0606020202030204" pitchFamily="34" charset="0"/>
                        </a:rPr>
                        <a:t>MRD[–]CR</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vMerge="1">
                  <a:txBody>
                    <a:bodyPr/>
                    <a:lstStyle/>
                    <a:p>
                      <a:endParaRPr lang="en-US"/>
                    </a:p>
                  </a:txBody>
                  <a:tcPr/>
                </a:tc>
                <a:extLst>
                  <a:ext uri="{0D108BD9-81ED-4DB2-BD59-A6C34878D82A}">
                    <a16:rowId xmlns:a16="http://schemas.microsoft.com/office/drawing/2014/main" val="969284904"/>
                  </a:ext>
                </a:extLst>
              </a:tr>
              <a:tr h="125531">
                <a:tc gridSpan="6">
                  <a:txBody>
                    <a:bodyPr/>
                    <a:lstStyle/>
                    <a:p>
                      <a:pPr marL="0" marR="0">
                        <a:lnSpc>
                          <a:spcPct val="107000"/>
                        </a:lnSpc>
                        <a:spcBef>
                          <a:spcPts val="0"/>
                        </a:spcBef>
                        <a:spcAft>
                          <a:spcPts val="0"/>
                        </a:spcAft>
                      </a:pPr>
                      <a:r>
                        <a:rPr lang="en-US" sz="800" dirty="0">
                          <a:effectLst/>
                          <a:latin typeface="Arial Narrow" panose="020B0606020202030204" pitchFamily="34" charset="0"/>
                        </a:rPr>
                        <a:t>Prior lines of therapy per IXRS</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9275386"/>
                  </a:ext>
                </a:extLst>
              </a:tr>
              <a:tr h="125531">
                <a:tc>
                  <a:txBody>
                    <a:bodyPr/>
                    <a:lstStyle/>
                    <a:p>
                      <a:pPr marL="0" marR="0" indent="95250">
                        <a:lnSpc>
                          <a:spcPct val="107000"/>
                        </a:lnSpc>
                        <a:spcBef>
                          <a:spcPts val="0"/>
                        </a:spcBef>
                        <a:spcAft>
                          <a:spcPts val="0"/>
                        </a:spcAft>
                      </a:pPr>
                      <a:r>
                        <a:rPr lang="en-US" sz="800" dirty="0">
                          <a:effectLst/>
                          <a:latin typeface="Arial Narrow" panose="020B0606020202030204" pitchFamily="34" charset="0"/>
                        </a:rPr>
                        <a:t>1</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1/67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1.5%</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22/133</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16.5%</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13.1 (1.7, 99.3)</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929157204"/>
                  </a:ext>
                </a:extLst>
              </a:tr>
              <a:tr h="125531">
                <a:tc>
                  <a:txBody>
                    <a:bodyPr/>
                    <a:lstStyle/>
                    <a:p>
                      <a:pPr marL="0" marR="0" indent="95250">
                        <a:lnSpc>
                          <a:spcPct val="107000"/>
                        </a:lnSpc>
                        <a:spcBef>
                          <a:spcPts val="0"/>
                        </a:spcBef>
                        <a:spcAft>
                          <a:spcPts val="0"/>
                        </a:spcAft>
                      </a:pPr>
                      <a:r>
                        <a:rPr lang="en-US" sz="800" dirty="0">
                          <a:effectLst/>
                          <a:latin typeface="Arial Narrow" panose="020B0606020202030204" pitchFamily="34" charset="0"/>
                        </a:rPr>
                        <a:t>≥2</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1/87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1.1%</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17/179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9.5%</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9.0 (1.2, 69.0)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2997524863"/>
                  </a:ext>
                </a:extLst>
              </a:tr>
              <a:tr h="125531">
                <a:tc gridSpan="6">
                  <a:txBody>
                    <a:bodyPr/>
                    <a:lstStyle/>
                    <a:p>
                      <a:pPr marL="0" marR="0">
                        <a:lnSpc>
                          <a:spcPct val="107000"/>
                        </a:lnSpc>
                        <a:spcBef>
                          <a:spcPts val="0"/>
                        </a:spcBef>
                        <a:spcAft>
                          <a:spcPts val="0"/>
                        </a:spcAft>
                      </a:pPr>
                      <a:r>
                        <a:rPr lang="en-US" sz="800" dirty="0">
                          <a:effectLst/>
                          <a:latin typeface="Arial Narrow" panose="020B0606020202030204" pitchFamily="34" charset="0"/>
                        </a:rPr>
                        <a:t>Age at baseline, years</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631476"/>
                  </a:ext>
                </a:extLst>
              </a:tr>
              <a:tr h="125531">
                <a:tc>
                  <a:txBody>
                    <a:bodyPr/>
                    <a:lstStyle/>
                    <a:p>
                      <a:pPr marL="0" marR="0" indent="95250">
                        <a:lnSpc>
                          <a:spcPct val="107000"/>
                        </a:lnSpc>
                        <a:spcBef>
                          <a:spcPts val="0"/>
                        </a:spcBef>
                        <a:spcAft>
                          <a:spcPts val="0"/>
                        </a:spcAft>
                      </a:pPr>
                      <a:r>
                        <a:rPr lang="en-US" sz="800" dirty="0">
                          <a:effectLst/>
                          <a:latin typeface="Arial Narrow" panose="020B0606020202030204" pitchFamily="34" charset="0"/>
                        </a:rPr>
                        <a:t>≤75</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dirty="0">
                          <a:effectLst/>
                          <a:latin typeface="Arial Narrow" panose="020B0606020202030204" pitchFamily="34" charset="0"/>
                        </a:rPr>
                        <a:t>1/136</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0.7%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37/287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12.9%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20.0 (2.7, 147.2)</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4100288959"/>
                  </a:ext>
                </a:extLst>
              </a:tr>
              <a:tr h="125531">
                <a:tc>
                  <a:txBody>
                    <a:bodyPr/>
                    <a:lstStyle/>
                    <a:p>
                      <a:pPr marL="0" marR="0" indent="95250">
                        <a:lnSpc>
                          <a:spcPct val="107000"/>
                        </a:lnSpc>
                        <a:spcBef>
                          <a:spcPts val="0"/>
                        </a:spcBef>
                        <a:spcAft>
                          <a:spcPts val="0"/>
                        </a:spcAft>
                      </a:pPr>
                      <a:r>
                        <a:rPr lang="en-US" sz="800" dirty="0">
                          <a:effectLst/>
                          <a:latin typeface="Arial Narrow" panose="020B0606020202030204" pitchFamily="34" charset="0"/>
                        </a:rPr>
                        <a:t>&gt;75</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1/18</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5.6%</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2/25</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8.0%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1.5 (0.1, 17.7)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3873351364"/>
                  </a:ext>
                </a:extLst>
              </a:tr>
              <a:tr h="125531">
                <a:tc gridSpan="6">
                  <a:txBody>
                    <a:bodyPr/>
                    <a:lstStyle/>
                    <a:p>
                      <a:pPr marL="0" marR="0">
                        <a:lnSpc>
                          <a:spcPct val="107000"/>
                        </a:lnSpc>
                        <a:spcBef>
                          <a:spcPts val="0"/>
                        </a:spcBef>
                        <a:spcAft>
                          <a:spcPts val="0"/>
                        </a:spcAft>
                      </a:pPr>
                      <a:r>
                        <a:rPr lang="en-US" sz="800" dirty="0">
                          <a:effectLst/>
                          <a:latin typeface="Arial Narrow" panose="020B0606020202030204" pitchFamily="34" charset="0"/>
                        </a:rPr>
                        <a:t>Baseline CrCl, mL/min</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20228921"/>
                  </a:ext>
                </a:extLst>
              </a:tr>
              <a:tr h="125531">
                <a:tc>
                  <a:txBody>
                    <a:bodyPr/>
                    <a:lstStyle/>
                    <a:p>
                      <a:pPr marL="95250" marR="0">
                        <a:lnSpc>
                          <a:spcPct val="107000"/>
                        </a:lnSpc>
                        <a:spcBef>
                          <a:spcPts val="0"/>
                        </a:spcBef>
                        <a:spcAft>
                          <a:spcPts val="0"/>
                        </a:spcAft>
                      </a:pPr>
                      <a:r>
                        <a:rPr lang="en-US" sz="800" dirty="0">
                          <a:effectLst/>
                          <a:latin typeface="Arial Narrow" panose="020B0606020202030204" pitchFamily="34" charset="0"/>
                        </a:rPr>
                        <a:t>≥15-49</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0/27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0.0%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4/38</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10.5%</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NE</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2898660760"/>
                  </a:ext>
                </a:extLst>
              </a:tr>
              <a:tr h="125531">
                <a:tc>
                  <a:txBody>
                    <a:bodyPr/>
                    <a:lstStyle/>
                    <a:p>
                      <a:pPr marL="95250" marR="0">
                        <a:lnSpc>
                          <a:spcPct val="107000"/>
                        </a:lnSpc>
                        <a:spcBef>
                          <a:spcPts val="0"/>
                        </a:spcBef>
                        <a:spcAft>
                          <a:spcPts val="0"/>
                        </a:spcAft>
                      </a:pPr>
                      <a:r>
                        <a:rPr lang="en-US" sz="800" dirty="0">
                          <a:effectLst/>
                          <a:latin typeface="Arial Narrow" panose="020B0606020202030204" pitchFamily="34" charset="0"/>
                        </a:rPr>
                        <a:t>≥50-79</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1/50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14/97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14.4%</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dirty="0">
                          <a:effectLst/>
                          <a:latin typeface="Arial Narrow" panose="020B0606020202030204" pitchFamily="34" charset="0"/>
                        </a:rPr>
                        <a:t>8.3 (1.1, 64.8)</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3675120221"/>
                  </a:ext>
                </a:extLst>
              </a:tr>
              <a:tr h="125531">
                <a:tc>
                  <a:txBody>
                    <a:bodyPr/>
                    <a:lstStyle/>
                    <a:p>
                      <a:pPr marL="95250" marR="0">
                        <a:lnSpc>
                          <a:spcPct val="107000"/>
                        </a:lnSpc>
                        <a:spcBef>
                          <a:spcPts val="0"/>
                        </a:spcBef>
                        <a:spcAft>
                          <a:spcPts val="0"/>
                        </a:spcAft>
                      </a:pPr>
                      <a:r>
                        <a:rPr lang="en-US" sz="800">
                          <a:effectLst/>
                          <a:latin typeface="Arial Narrow" panose="020B0606020202030204" pitchFamily="34" charset="0"/>
                        </a:rPr>
                        <a:t>≥80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1/77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1.3%</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21/176</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11.9%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10.3 (1.4, 78.0)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2793437302"/>
                  </a:ext>
                </a:extLst>
              </a:tr>
              <a:tr h="125531">
                <a:tc gridSpan="6">
                  <a:txBody>
                    <a:bodyPr/>
                    <a:lstStyle/>
                    <a:p>
                      <a:pPr marL="0" marR="0">
                        <a:lnSpc>
                          <a:spcPct val="107000"/>
                        </a:lnSpc>
                        <a:spcBef>
                          <a:spcPts val="0"/>
                        </a:spcBef>
                        <a:spcAft>
                          <a:spcPts val="0"/>
                        </a:spcAft>
                      </a:pPr>
                      <a:r>
                        <a:rPr lang="en-US" sz="800" dirty="0">
                          <a:effectLst/>
                          <a:latin typeface="Arial Narrow" panose="020B0606020202030204" pitchFamily="34" charset="0"/>
                        </a:rPr>
                        <a:t>Prior lenalidomide exposure</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9184056"/>
                  </a:ext>
                </a:extLst>
              </a:tr>
              <a:tr h="125531">
                <a:tc>
                  <a:txBody>
                    <a:bodyPr/>
                    <a:lstStyle/>
                    <a:p>
                      <a:pPr marL="95250" marR="0">
                        <a:lnSpc>
                          <a:spcPct val="107000"/>
                        </a:lnSpc>
                        <a:spcBef>
                          <a:spcPts val="0"/>
                        </a:spcBef>
                        <a:spcAft>
                          <a:spcPts val="0"/>
                        </a:spcAft>
                      </a:pPr>
                      <a:r>
                        <a:rPr lang="en-US" sz="800" dirty="0">
                          <a:effectLst/>
                          <a:latin typeface="Arial Narrow" panose="020B0606020202030204" pitchFamily="34" charset="0"/>
                        </a:rPr>
                        <a:t>Yes</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a:txBody>
                    <a:bodyPr/>
                    <a:lstStyle/>
                    <a:p>
                      <a:pPr marL="0" marR="0" algn="ctr">
                        <a:lnSpc>
                          <a:spcPct val="107000"/>
                        </a:lnSpc>
                        <a:spcBef>
                          <a:spcPts val="0"/>
                        </a:spcBef>
                        <a:spcAft>
                          <a:spcPts val="0"/>
                        </a:spcAft>
                      </a:pPr>
                      <a:r>
                        <a:rPr lang="en-US" sz="800">
                          <a:effectLst/>
                          <a:latin typeface="Arial Narrow" panose="020B0606020202030204" pitchFamily="34" charset="0"/>
                        </a:rPr>
                        <a:t>0/74</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0.0%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14/123</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11.4%</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NE</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3201642068"/>
                  </a:ext>
                </a:extLst>
              </a:tr>
              <a:tr h="125531">
                <a:tc>
                  <a:txBody>
                    <a:bodyPr/>
                    <a:lstStyle/>
                    <a:p>
                      <a:pPr marL="95250" marR="0">
                        <a:lnSpc>
                          <a:spcPct val="107000"/>
                        </a:lnSpc>
                        <a:spcBef>
                          <a:spcPts val="0"/>
                        </a:spcBef>
                        <a:spcAft>
                          <a:spcPts val="0"/>
                        </a:spcAft>
                      </a:pPr>
                      <a:r>
                        <a:rPr lang="en-US" sz="800" dirty="0">
                          <a:effectLst/>
                          <a:latin typeface="Arial Narrow" panose="020B0606020202030204" pitchFamily="34" charset="0"/>
                        </a:rPr>
                        <a:t>No</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a:txBody>
                    <a:bodyPr/>
                    <a:lstStyle/>
                    <a:p>
                      <a:pPr marL="0" marR="0" algn="ctr">
                        <a:lnSpc>
                          <a:spcPct val="107000"/>
                        </a:lnSpc>
                        <a:spcBef>
                          <a:spcPts val="0"/>
                        </a:spcBef>
                        <a:spcAft>
                          <a:spcPts val="0"/>
                        </a:spcAft>
                      </a:pPr>
                      <a:r>
                        <a:rPr lang="en-US" sz="800">
                          <a:effectLst/>
                          <a:latin typeface="Arial Narrow" panose="020B0606020202030204" pitchFamily="34" charset="0"/>
                        </a:rPr>
                        <a:t>2/80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2.5%</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25/189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13.2%</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5.9 (1.4, 25.7)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2866135226"/>
                  </a:ext>
                </a:extLst>
              </a:tr>
              <a:tr h="125531">
                <a:tc gridSpan="6">
                  <a:txBody>
                    <a:bodyPr/>
                    <a:lstStyle/>
                    <a:p>
                      <a:pPr marL="0" marR="0">
                        <a:lnSpc>
                          <a:spcPct val="107000"/>
                        </a:lnSpc>
                        <a:spcBef>
                          <a:spcPts val="0"/>
                        </a:spcBef>
                        <a:spcAft>
                          <a:spcPts val="0"/>
                        </a:spcAft>
                      </a:pPr>
                      <a:r>
                        <a:rPr lang="en-US" sz="800" dirty="0">
                          <a:effectLst/>
                          <a:latin typeface="Arial Narrow" panose="020B0606020202030204" pitchFamily="34" charset="0"/>
                        </a:rPr>
                        <a:t>Refractory to lenalidomide</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80791211"/>
                  </a:ext>
                </a:extLst>
              </a:tr>
              <a:tr h="125531">
                <a:tc>
                  <a:txBody>
                    <a:bodyPr/>
                    <a:lstStyle/>
                    <a:p>
                      <a:pPr marL="95250" marR="0">
                        <a:lnSpc>
                          <a:spcPct val="107000"/>
                        </a:lnSpc>
                        <a:spcBef>
                          <a:spcPts val="0"/>
                        </a:spcBef>
                        <a:spcAft>
                          <a:spcPts val="0"/>
                        </a:spcAft>
                      </a:pPr>
                      <a:r>
                        <a:rPr lang="en-US" sz="800" dirty="0">
                          <a:effectLst/>
                          <a:latin typeface="Arial Narrow" panose="020B0606020202030204" pitchFamily="34" charset="0"/>
                        </a:rPr>
                        <a:t>Yes</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a:txBody>
                    <a:bodyPr/>
                    <a:lstStyle/>
                    <a:p>
                      <a:pPr marL="0" marR="0" algn="ctr">
                        <a:lnSpc>
                          <a:spcPct val="107000"/>
                        </a:lnSpc>
                        <a:spcBef>
                          <a:spcPts val="0"/>
                        </a:spcBef>
                        <a:spcAft>
                          <a:spcPts val="0"/>
                        </a:spcAft>
                      </a:pPr>
                      <a:r>
                        <a:rPr lang="en-US" sz="800">
                          <a:effectLst/>
                          <a:latin typeface="Arial Narrow" panose="020B0606020202030204" pitchFamily="34" charset="0"/>
                        </a:rPr>
                        <a:t>0/55</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0.0%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13/99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13.1%</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NE</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1784961376"/>
                  </a:ext>
                </a:extLst>
              </a:tr>
              <a:tr h="125531">
                <a:tc>
                  <a:txBody>
                    <a:bodyPr/>
                    <a:lstStyle/>
                    <a:p>
                      <a:pPr marL="95250" marR="0">
                        <a:lnSpc>
                          <a:spcPct val="107000"/>
                        </a:lnSpc>
                        <a:spcBef>
                          <a:spcPts val="0"/>
                        </a:spcBef>
                        <a:spcAft>
                          <a:spcPts val="0"/>
                        </a:spcAft>
                      </a:pPr>
                      <a:r>
                        <a:rPr lang="en-US" sz="800">
                          <a:effectLst/>
                          <a:latin typeface="Arial Narrow" panose="020B0606020202030204" pitchFamily="34" charset="0"/>
                        </a:rPr>
                        <a:t>No</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a:txBody>
                    <a:bodyPr/>
                    <a:lstStyle/>
                    <a:p>
                      <a:pPr marL="0" marR="0" algn="ctr">
                        <a:lnSpc>
                          <a:spcPct val="107000"/>
                        </a:lnSpc>
                        <a:spcBef>
                          <a:spcPts val="0"/>
                        </a:spcBef>
                        <a:spcAft>
                          <a:spcPts val="0"/>
                        </a:spcAft>
                      </a:pPr>
                      <a:r>
                        <a:rPr lang="en-US" sz="800">
                          <a:effectLst/>
                          <a:latin typeface="Arial Narrow" panose="020B0606020202030204" pitchFamily="34" charset="0"/>
                        </a:rPr>
                        <a:t>2/99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26/213</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12.2%</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6.7 (1.6, 29.0)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3792270338"/>
                  </a:ext>
                </a:extLst>
              </a:tr>
              <a:tr h="125531">
                <a:tc gridSpan="6">
                  <a:txBody>
                    <a:bodyPr/>
                    <a:lstStyle/>
                    <a:p>
                      <a:pPr marL="0" marR="0">
                        <a:lnSpc>
                          <a:spcPct val="107000"/>
                        </a:lnSpc>
                        <a:spcBef>
                          <a:spcPts val="0"/>
                        </a:spcBef>
                        <a:spcAft>
                          <a:spcPts val="0"/>
                        </a:spcAft>
                      </a:pPr>
                      <a:r>
                        <a:rPr lang="en-US" sz="800" dirty="0">
                          <a:effectLst/>
                          <a:latin typeface="Arial Narrow" panose="020B0606020202030204" pitchFamily="34" charset="0"/>
                        </a:rPr>
                        <a:t>Prior bortezomib or ixazomib exposure</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8745503"/>
                  </a:ext>
                </a:extLst>
              </a:tr>
              <a:tr h="125531">
                <a:tc>
                  <a:txBody>
                    <a:bodyPr/>
                    <a:lstStyle/>
                    <a:p>
                      <a:pPr marL="95250" marR="0">
                        <a:lnSpc>
                          <a:spcPct val="107000"/>
                        </a:lnSpc>
                        <a:spcBef>
                          <a:spcPts val="0"/>
                        </a:spcBef>
                        <a:spcAft>
                          <a:spcPts val="0"/>
                        </a:spcAft>
                      </a:pPr>
                      <a:r>
                        <a:rPr lang="en-US" sz="800" dirty="0">
                          <a:effectLst/>
                          <a:latin typeface="Arial Narrow" panose="020B0606020202030204" pitchFamily="34" charset="0"/>
                        </a:rPr>
                        <a:t>Yes</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2/137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1.5%</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34/289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11.8%</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9.0 (2.1, 38.0)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3293263917"/>
                  </a:ext>
                </a:extLst>
              </a:tr>
              <a:tr h="125531">
                <a:tc>
                  <a:txBody>
                    <a:bodyPr/>
                    <a:lstStyle/>
                    <a:p>
                      <a:pPr marL="95250" marR="0">
                        <a:lnSpc>
                          <a:spcPct val="107000"/>
                        </a:lnSpc>
                        <a:spcBef>
                          <a:spcPts val="0"/>
                        </a:spcBef>
                        <a:spcAft>
                          <a:spcPts val="0"/>
                        </a:spcAft>
                      </a:pPr>
                      <a:r>
                        <a:rPr lang="en-US" sz="800" dirty="0">
                          <a:effectLst/>
                          <a:latin typeface="Arial Narrow" panose="020B0606020202030204" pitchFamily="34" charset="0"/>
                        </a:rPr>
                        <a:t>No</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0/17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0.0%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5/23</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21.7%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NE</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1445519476"/>
                  </a:ext>
                </a:extLst>
              </a:tr>
              <a:tr h="125531">
                <a:tc gridSpan="6">
                  <a:txBody>
                    <a:bodyPr/>
                    <a:lstStyle/>
                    <a:p>
                      <a:pPr marL="0" marR="0">
                        <a:lnSpc>
                          <a:spcPct val="107000"/>
                        </a:lnSpc>
                        <a:spcBef>
                          <a:spcPts val="0"/>
                        </a:spcBef>
                        <a:spcAft>
                          <a:spcPts val="0"/>
                        </a:spcAft>
                      </a:pPr>
                      <a:r>
                        <a:rPr lang="en-US" sz="800" dirty="0">
                          <a:effectLst/>
                          <a:latin typeface="Arial Narrow" panose="020B0606020202030204" pitchFamily="34" charset="0"/>
                        </a:rPr>
                        <a:t>Refractory to bortezomib or ixazomib</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75491655"/>
                  </a:ext>
                </a:extLst>
              </a:tr>
              <a:tr h="125531">
                <a:tc>
                  <a:txBody>
                    <a:bodyPr/>
                    <a:lstStyle/>
                    <a:p>
                      <a:pPr marL="0" marR="0" indent="95250">
                        <a:lnSpc>
                          <a:spcPct val="107000"/>
                        </a:lnSpc>
                        <a:spcBef>
                          <a:spcPts val="0"/>
                        </a:spcBef>
                        <a:spcAft>
                          <a:spcPts val="0"/>
                        </a:spcAft>
                      </a:pPr>
                      <a:r>
                        <a:rPr lang="en-US" sz="800" dirty="0">
                          <a:effectLst/>
                          <a:latin typeface="Arial Narrow" panose="020B0606020202030204" pitchFamily="34" charset="0"/>
                        </a:rPr>
                        <a:t>Yes</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1/55</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1.8%</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7/100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7.0%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4.1 (0.5, 33.9)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2580783935"/>
                  </a:ext>
                </a:extLst>
              </a:tr>
              <a:tr h="125531">
                <a:tc>
                  <a:txBody>
                    <a:bodyPr/>
                    <a:lstStyle/>
                    <a:p>
                      <a:pPr marL="0" marR="0" indent="95250">
                        <a:lnSpc>
                          <a:spcPct val="107000"/>
                        </a:lnSpc>
                        <a:spcBef>
                          <a:spcPts val="0"/>
                        </a:spcBef>
                        <a:spcAft>
                          <a:spcPts val="0"/>
                        </a:spcAft>
                      </a:pPr>
                      <a:r>
                        <a:rPr lang="en-US" sz="800" dirty="0">
                          <a:effectLst/>
                          <a:latin typeface="Arial Narrow" panose="020B0606020202030204" pitchFamily="34" charset="0"/>
                        </a:rPr>
                        <a:t>No</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1/99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32/212</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15.1%</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dirty="0">
                          <a:effectLst/>
                          <a:latin typeface="Arial Narrow" panose="020B0606020202030204" pitchFamily="34" charset="0"/>
                        </a:rPr>
                        <a:t>17.4 (2.3, 129.4)</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1757172584"/>
                  </a:ext>
                </a:extLst>
              </a:tr>
              <a:tr h="125531">
                <a:tc gridSpan="6">
                  <a:txBody>
                    <a:bodyPr/>
                    <a:lstStyle/>
                    <a:p>
                      <a:pPr marL="0" marR="0">
                        <a:lnSpc>
                          <a:spcPct val="107000"/>
                        </a:lnSpc>
                        <a:spcBef>
                          <a:spcPts val="0"/>
                        </a:spcBef>
                        <a:spcAft>
                          <a:spcPts val="0"/>
                        </a:spcAft>
                      </a:pPr>
                      <a:r>
                        <a:rPr lang="en-US" sz="800" dirty="0">
                          <a:effectLst/>
                          <a:latin typeface="Arial Narrow" panose="020B0606020202030204" pitchFamily="34" charset="0"/>
                        </a:rPr>
                        <a:t>Prior IMiD exposure</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89158741"/>
                  </a:ext>
                </a:extLst>
              </a:tr>
              <a:tr h="141951">
                <a:tc>
                  <a:txBody>
                    <a:bodyPr/>
                    <a:lstStyle/>
                    <a:p>
                      <a:pPr marL="0" marR="0" indent="95250">
                        <a:lnSpc>
                          <a:spcPct val="107000"/>
                        </a:lnSpc>
                        <a:spcBef>
                          <a:spcPts val="0"/>
                        </a:spcBef>
                        <a:spcAft>
                          <a:spcPts val="0"/>
                        </a:spcAft>
                      </a:pPr>
                      <a:r>
                        <a:rPr lang="en-US" sz="800" dirty="0">
                          <a:effectLst/>
                          <a:latin typeface="Arial Narrow" panose="020B0606020202030204" pitchFamily="34" charset="0"/>
                        </a:rPr>
                        <a:t>Yes</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dirty="0">
                          <a:effectLst/>
                          <a:latin typeface="Arial Narrow" panose="020B0606020202030204" pitchFamily="34" charset="0"/>
                        </a:rPr>
                        <a:t>0/110</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0.0%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24/206</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11.7%</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NE</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2821771530"/>
                  </a:ext>
                </a:extLst>
              </a:tr>
              <a:tr h="125531">
                <a:tc>
                  <a:txBody>
                    <a:bodyPr/>
                    <a:lstStyle/>
                    <a:p>
                      <a:pPr marL="0" marR="0" indent="95250">
                        <a:lnSpc>
                          <a:spcPct val="107000"/>
                        </a:lnSpc>
                        <a:spcBef>
                          <a:spcPts val="0"/>
                        </a:spcBef>
                        <a:spcAft>
                          <a:spcPts val="0"/>
                        </a:spcAft>
                      </a:pPr>
                      <a:r>
                        <a:rPr lang="en-US" sz="800" dirty="0">
                          <a:effectLst/>
                          <a:latin typeface="Arial Narrow" panose="020B0606020202030204" pitchFamily="34" charset="0"/>
                        </a:rPr>
                        <a:t>No</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2/44</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4.5%</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15/106</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14.2%</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3.5 (0.8, 15.8)</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3386056670"/>
                  </a:ext>
                </a:extLst>
              </a:tr>
              <a:tr h="125531">
                <a:tc gridSpan="6">
                  <a:txBody>
                    <a:bodyPr/>
                    <a:lstStyle/>
                    <a:p>
                      <a:pPr marL="0" marR="0">
                        <a:lnSpc>
                          <a:spcPct val="107000"/>
                        </a:lnSpc>
                        <a:spcBef>
                          <a:spcPts val="0"/>
                        </a:spcBef>
                        <a:spcAft>
                          <a:spcPts val="0"/>
                        </a:spcAft>
                      </a:pPr>
                      <a:r>
                        <a:rPr lang="en-US" sz="800" dirty="0">
                          <a:effectLst/>
                          <a:latin typeface="Arial Narrow" panose="020B0606020202030204" pitchFamily="34" charset="0"/>
                        </a:rPr>
                        <a:t>Refractory</a:t>
                      </a:r>
                      <a:r>
                        <a:rPr lang="en-US" sz="800" baseline="0" dirty="0">
                          <a:effectLst/>
                          <a:latin typeface="Arial Narrow" panose="020B0606020202030204" pitchFamily="34" charset="0"/>
                        </a:rPr>
                        <a:t> to</a:t>
                      </a:r>
                      <a:r>
                        <a:rPr lang="en-US" sz="800" dirty="0">
                          <a:effectLst/>
                          <a:latin typeface="Arial Narrow" panose="020B0606020202030204" pitchFamily="34" charset="0"/>
                        </a:rPr>
                        <a:t> IMiD</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hMerge="1">
                  <a:txBody>
                    <a:bodyPr/>
                    <a:lstStyle/>
                    <a:p>
                      <a:pPr marL="0" marR="0" algn="ctr">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973" marR="33973" marT="0" marB="0" anchor="ctr"/>
                </a:tc>
                <a:tc hMerge="1">
                  <a:txBody>
                    <a:bodyPr/>
                    <a:lstStyle/>
                    <a:p>
                      <a:pPr marL="0" marR="0" algn="ctr">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973" marR="33973" marT="0" marB="0" anchor="ctr"/>
                </a:tc>
                <a:tc hMerge="1">
                  <a:txBody>
                    <a:bodyPr/>
                    <a:lstStyle/>
                    <a:p>
                      <a:pPr marL="0" marR="0" algn="ctr">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973" marR="33973" marT="0" marB="0" anchor="ctr"/>
                </a:tc>
                <a:tc hMerge="1">
                  <a:txBody>
                    <a:bodyPr/>
                    <a:lstStyle/>
                    <a:p>
                      <a:pPr marL="0" marR="0" algn="ctr">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973" marR="33973" marT="0" marB="0" anchor="ctr"/>
                </a:tc>
                <a:tc hMerge="1">
                  <a:txBody>
                    <a:bodyPr/>
                    <a:lstStyle/>
                    <a:p>
                      <a:pPr marL="0" marR="0" algn="ctr">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973" marR="33973" marT="0" marB="0" anchor="ctr"/>
                </a:tc>
                <a:extLst>
                  <a:ext uri="{0D108BD9-81ED-4DB2-BD59-A6C34878D82A}">
                    <a16:rowId xmlns:a16="http://schemas.microsoft.com/office/drawing/2014/main" val="3940008316"/>
                  </a:ext>
                </a:extLst>
              </a:tr>
              <a:tr h="125531">
                <a:tc>
                  <a:txBody>
                    <a:bodyPr/>
                    <a:lstStyle/>
                    <a:p>
                      <a:pPr marL="0" marR="0" indent="104775">
                        <a:lnSpc>
                          <a:spcPct val="107000"/>
                        </a:lnSpc>
                        <a:spcBef>
                          <a:spcPts val="0"/>
                        </a:spcBef>
                        <a:spcAft>
                          <a:spcPts val="0"/>
                        </a:spcAft>
                      </a:pPr>
                      <a:r>
                        <a:rPr lang="en-US" sz="800" dirty="0">
                          <a:effectLst/>
                          <a:latin typeface="Arial Narrow" panose="020B0606020202030204" pitchFamily="34" charset="0"/>
                        </a:rPr>
                        <a:t>Yes</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dirty="0">
                          <a:effectLst/>
                          <a:latin typeface="Arial Narrow" panose="020B0606020202030204" pitchFamily="34" charset="0"/>
                        </a:rPr>
                        <a:t>0/65</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dirty="0">
                          <a:effectLst/>
                          <a:latin typeface="Arial Narrow" panose="020B0606020202030204" pitchFamily="34" charset="0"/>
                        </a:rPr>
                        <a:t>0.0%</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16/130</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12.3%</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dirty="0">
                          <a:effectLst/>
                          <a:latin typeface="Arial Narrow" panose="020B0606020202030204" pitchFamily="34" charset="0"/>
                        </a:rPr>
                        <a:t>NE</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1889586903"/>
                  </a:ext>
                </a:extLst>
              </a:tr>
              <a:tr h="125531">
                <a:tc>
                  <a:txBody>
                    <a:bodyPr/>
                    <a:lstStyle/>
                    <a:p>
                      <a:pPr marL="0" marR="0" indent="104775">
                        <a:lnSpc>
                          <a:spcPct val="107000"/>
                        </a:lnSpc>
                        <a:spcBef>
                          <a:spcPts val="0"/>
                        </a:spcBef>
                        <a:spcAft>
                          <a:spcPts val="0"/>
                        </a:spcAft>
                      </a:pPr>
                      <a:r>
                        <a:rPr lang="en-US" sz="800" dirty="0">
                          <a:effectLst/>
                          <a:latin typeface="Arial Narrow" panose="020B0606020202030204" pitchFamily="34" charset="0"/>
                        </a:rPr>
                        <a:t>No</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2/89</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dirty="0">
                          <a:effectLst/>
                          <a:latin typeface="Arial Narrow" panose="020B0606020202030204" pitchFamily="34" charset="0"/>
                        </a:rPr>
                        <a:t>2.2%</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23/182</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a:effectLst/>
                          <a:latin typeface="Arial Narrow" panose="020B0606020202030204" pitchFamily="34" charset="0"/>
                        </a:rPr>
                        <a:t>12.6%</a:t>
                      </a:r>
                      <a:endParaRPr lang="en-US" sz="90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800" dirty="0">
                          <a:effectLst/>
                          <a:latin typeface="Arial Narrow" panose="020B0606020202030204" pitchFamily="34" charset="0"/>
                        </a:rPr>
                        <a:t>6.3 (1.4, 27.3)</a:t>
                      </a:r>
                      <a:endParaRPr lang="en-US"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2250741417"/>
                  </a:ext>
                </a:extLst>
              </a:tr>
            </a:tbl>
          </a:graphicData>
        </a:graphic>
      </p:graphicFrame>
      <p:sp>
        <p:nvSpPr>
          <p:cNvPr id="5" name="TextBox 4"/>
          <p:cNvSpPr txBox="1"/>
          <p:nvPr/>
        </p:nvSpPr>
        <p:spPr>
          <a:xfrm>
            <a:off x="1564636" y="4811572"/>
            <a:ext cx="6035040" cy="338554"/>
          </a:xfrm>
          <a:prstGeom prst="rect">
            <a:avLst/>
          </a:prstGeom>
          <a:noFill/>
        </p:spPr>
        <p:txBody>
          <a:bodyPr wrap="square" rtlCol="0">
            <a:spAutoFit/>
          </a:bodyPr>
          <a:lstStyle/>
          <a:p>
            <a:r>
              <a:rPr lang="en-US" sz="800" dirty="0">
                <a:latin typeface="Arial Narrow" panose="020B0606020202030204" pitchFamily="34" charset="0"/>
              </a:rPr>
              <a:t>CrCL, creatinine clearance; IMiD, immunomodulatory imide drugs; IXRS, Interactive Voice/Web Response System; KdD, carfilzomib, dexamethasone and daratumumab; Kd, carfilzomib and dexamethasone; MRD[–]CR, confirmed complete response and MRD negative; NE, not evaluated; OR, odds ratio.</a:t>
            </a:r>
          </a:p>
        </p:txBody>
      </p:sp>
    </p:spTree>
    <p:extLst>
      <p:ext uri="{BB962C8B-B14F-4D97-AF65-F5344CB8AC3E}">
        <p14:creationId xmlns:p14="http://schemas.microsoft.com/office/powerpoint/2010/main" val="1457709743"/>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359679"/>
            <a:ext cx="8759833" cy="467977"/>
          </a:xfrm>
        </p:spPr>
        <p:txBody>
          <a:bodyPr/>
          <a:lstStyle/>
          <a:p>
            <a:r>
              <a:rPr lang="en-US" dirty="0">
                <a:latin typeface="Arial Narrow" panose="020B0606020202030204" pitchFamily="34" charset="0"/>
              </a:rPr>
              <a:t>Depth of response by MRD level at 12 months was deeper for KdD relative to Kd</a:t>
            </a:r>
          </a:p>
        </p:txBody>
      </p:sp>
      <p:sp>
        <p:nvSpPr>
          <p:cNvPr id="3" name="Rectangle 2"/>
          <p:cNvSpPr/>
          <p:nvPr/>
        </p:nvSpPr>
        <p:spPr>
          <a:xfrm>
            <a:off x="0" y="4919551"/>
            <a:ext cx="8873064" cy="246221"/>
          </a:xfrm>
          <a:prstGeom prst="rect">
            <a:avLst/>
          </a:prstGeom>
        </p:spPr>
        <p:txBody>
          <a:bodyPr wrap="square">
            <a:spAutoFit/>
          </a:bodyPr>
          <a:lstStyle/>
          <a:p>
            <a:r>
              <a:rPr lang="en-US" sz="1000" dirty="0">
                <a:latin typeface="Arial Narrow" panose="020B0606020202030204" pitchFamily="34" charset="0"/>
              </a:rPr>
              <a:t>CR, complete response; KdD, carfilzomib, dexamethasone and daratumumab; Kd, carfilzomib and dexamethasone; MRD, minimal residual disease; NGS, next-generation sequencing.</a:t>
            </a:r>
          </a:p>
        </p:txBody>
      </p:sp>
      <p:sp>
        <p:nvSpPr>
          <p:cNvPr id="4" name="TextBox 3"/>
          <p:cNvSpPr txBox="1"/>
          <p:nvPr/>
        </p:nvSpPr>
        <p:spPr>
          <a:xfrm>
            <a:off x="4441372" y="4724759"/>
            <a:ext cx="3238263" cy="230832"/>
          </a:xfrm>
          <a:prstGeom prst="rect">
            <a:avLst/>
          </a:prstGeom>
          <a:noFill/>
        </p:spPr>
        <p:txBody>
          <a:bodyPr wrap="square" rtlCol="0">
            <a:spAutoFit/>
          </a:bodyPr>
          <a:lstStyle/>
          <a:p>
            <a:r>
              <a:rPr lang="en-US" sz="900" dirty="0">
                <a:latin typeface="Arial Narrow" panose="020B0606020202030204" pitchFamily="34" charset="0"/>
              </a:rPr>
              <a:t>Threshold: 1 tumor cell/number of white blood cells</a:t>
            </a:r>
          </a:p>
        </p:txBody>
      </p:sp>
      <p:pic>
        <p:nvPicPr>
          <p:cNvPr id="5" name="Picture 4"/>
          <p:cNvPicPr>
            <a:picLocks noChangeAspect="1"/>
          </p:cNvPicPr>
          <p:nvPr/>
        </p:nvPicPr>
        <p:blipFill>
          <a:blip r:embed="rId3"/>
          <a:stretch>
            <a:fillRect/>
          </a:stretch>
        </p:blipFill>
        <p:spPr>
          <a:xfrm>
            <a:off x="2816233" y="928366"/>
            <a:ext cx="6200775" cy="3829050"/>
          </a:xfrm>
          <a:prstGeom prst="rect">
            <a:avLst/>
          </a:prstGeom>
        </p:spPr>
      </p:pic>
      <p:sp>
        <p:nvSpPr>
          <p:cNvPr id="11" name="TextBox 10"/>
          <p:cNvSpPr txBox="1"/>
          <p:nvPr/>
        </p:nvSpPr>
        <p:spPr>
          <a:xfrm>
            <a:off x="114182" y="1213612"/>
            <a:ext cx="2933936" cy="784830"/>
          </a:xfrm>
          <a:prstGeom prst="rect">
            <a:avLst/>
          </a:prstGeom>
          <a:noFill/>
        </p:spPr>
        <p:txBody>
          <a:bodyPr wrap="square" rtlCol="0">
            <a:spAutoFit/>
          </a:bodyPr>
          <a:lstStyle/>
          <a:p>
            <a:r>
              <a:rPr lang="en-US" sz="1500" dirty="0">
                <a:latin typeface="Arial Narrow" panose="020B0606020202030204" pitchFamily="34" charset="0"/>
              </a:rPr>
              <a:t>CR rates at 12-month landmark:</a:t>
            </a:r>
          </a:p>
          <a:p>
            <a:r>
              <a:rPr lang="en-US" sz="1500" dirty="0">
                <a:latin typeface="Arial Narrow" panose="020B0606020202030204" pitchFamily="34" charset="0"/>
              </a:rPr>
              <a:t>26.9% for </a:t>
            </a:r>
            <a:r>
              <a:rPr lang="en-US" sz="1500" dirty="0" err="1">
                <a:latin typeface="Arial Narrow" panose="020B0606020202030204" pitchFamily="34" charset="0"/>
              </a:rPr>
              <a:t>KdD</a:t>
            </a:r>
            <a:r>
              <a:rPr lang="en-US" sz="1500" dirty="0">
                <a:latin typeface="Arial Narrow" panose="020B0606020202030204" pitchFamily="34" charset="0"/>
              </a:rPr>
              <a:t> (n=84)</a:t>
            </a:r>
          </a:p>
          <a:p>
            <a:r>
              <a:rPr lang="en-US" sz="1500" dirty="0">
                <a:latin typeface="Arial Narrow" panose="020B0606020202030204" pitchFamily="34" charset="0"/>
              </a:rPr>
              <a:t>9.7% for </a:t>
            </a:r>
            <a:r>
              <a:rPr lang="en-US" sz="1500" dirty="0" err="1">
                <a:latin typeface="Arial Narrow" panose="020B0606020202030204" pitchFamily="34" charset="0"/>
              </a:rPr>
              <a:t>Kd</a:t>
            </a:r>
            <a:r>
              <a:rPr lang="en-US" sz="1500" dirty="0">
                <a:latin typeface="Arial Narrow" panose="020B0606020202030204" pitchFamily="34" charset="0"/>
              </a:rPr>
              <a:t> (n= 15)</a:t>
            </a:r>
          </a:p>
        </p:txBody>
      </p:sp>
    </p:spTree>
    <p:extLst>
      <p:ext uri="{BB962C8B-B14F-4D97-AF65-F5344CB8AC3E}">
        <p14:creationId xmlns:p14="http://schemas.microsoft.com/office/powerpoint/2010/main" val="4223314410"/>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5" y="379268"/>
            <a:ext cx="8724900" cy="467977"/>
          </a:xfrm>
        </p:spPr>
        <p:txBody>
          <a:bodyPr/>
          <a:lstStyle/>
          <a:p>
            <a:r>
              <a:rPr lang="en-US" dirty="0">
                <a:latin typeface="Arial Narrow" panose="020B0606020202030204" pitchFamily="34" charset="0"/>
              </a:rPr>
              <a:t>Post hoc analyses for </a:t>
            </a:r>
            <a:r>
              <a:rPr lang="en-US" dirty="0" err="1">
                <a:latin typeface="Arial Narrow" panose="020B0606020202030204" pitchFamily="34" charset="0"/>
              </a:rPr>
              <a:t>KdD</a:t>
            </a:r>
            <a:r>
              <a:rPr lang="en-US" dirty="0">
                <a:latin typeface="Arial Narrow" panose="020B0606020202030204" pitchFamily="34" charset="0"/>
              </a:rPr>
              <a:t> arm explored prognostic characteristics for MRD[–]CR </a:t>
            </a:r>
            <a:r>
              <a:rPr lang="en-US" dirty="0">
                <a:solidFill>
                  <a:srgbClr val="000000"/>
                </a:solidFill>
                <a:latin typeface="Arial Narrow" panose="020B0606020202030204" pitchFamily="34" charset="0"/>
              </a:rPr>
              <a:t>at 12-month landmark</a:t>
            </a:r>
            <a:endParaRPr lang="en-US" dirty="0">
              <a:latin typeface="Arial Narrow" panose="020B0606020202030204" pitchFamily="34" charset="0"/>
            </a:endParaRPr>
          </a:p>
        </p:txBody>
      </p:sp>
      <p:sp>
        <p:nvSpPr>
          <p:cNvPr id="6" name="TextBox 5"/>
          <p:cNvSpPr txBox="1"/>
          <p:nvPr/>
        </p:nvSpPr>
        <p:spPr>
          <a:xfrm>
            <a:off x="45720" y="4897279"/>
            <a:ext cx="7707086" cy="246221"/>
          </a:xfrm>
          <a:prstGeom prst="rect">
            <a:avLst/>
          </a:prstGeom>
          <a:noFill/>
        </p:spPr>
        <p:txBody>
          <a:bodyPr wrap="square" rtlCol="0">
            <a:spAutoFit/>
          </a:bodyPr>
          <a:lstStyle/>
          <a:p>
            <a:r>
              <a:rPr lang="en-US" sz="1000" dirty="0">
                <a:latin typeface="Arial Narrow" panose="020B0606020202030204" pitchFamily="34" charset="0"/>
              </a:rPr>
              <a:t>CrCL, creatinine clearance; KdD, carfilzomib, dexamethasone and daratumumab; MRD[–]CR, confirmed complete response and median residual disease negative.</a:t>
            </a:r>
          </a:p>
        </p:txBody>
      </p:sp>
      <p:graphicFrame>
        <p:nvGraphicFramePr>
          <p:cNvPr id="7" name="Table 6"/>
          <p:cNvGraphicFramePr>
            <a:graphicFrameLocks noGrp="1"/>
          </p:cNvGraphicFramePr>
          <p:nvPr>
            <p:extLst>
              <p:ext uri="{D42A27DB-BD31-4B8C-83A1-F6EECF244321}">
                <p14:modId xmlns:p14="http://schemas.microsoft.com/office/powerpoint/2010/main" val="2341799529"/>
              </p:ext>
            </p:extLst>
          </p:nvPr>
        </p:nvGraphicFramePr>
        <p:xfrm>
          <a:off x="892293" y="1059197"/>
          <a:ext cx="3006970" cy="3589002"/>
        </p:xfrm>
        <a:graphic>
          <a:graphicData uri="http://schemas.openxmlformats.org/drawingml/2006/table">
            <a:tbl>
              <a:tblPr firstRow="1" firstCol="1" bandRow="1">
                <a:tableStyleId>{5C22544A-7EE6-4342-B048-85BDC9FD1C3A}</a:tableStyleId>
              </a:tblPr>
              <a:tblGrid>
                <a:gridCol w="1503485">
                  <a:extLst>
                    <a:ext uri="{9D8B030D-6E8A-4147-A177-3AD203B41FA5}">
                      <a16:colId xmlns:a16="http://schemas.microsoft.com/office/drawing/2014/main" val="2491436093"/>
                    </a:ext>
                  </a:extLst>
                </a:gridCol>
                <a:gridCol w="1503485">
                  <a:extLst>
                    <a:ext uri="{9D8B030D-6E8A-4147-A177-3AD203B41FA5}">
                      <a16:colId xmlns:a16="http://schemas.microsoft.com/office/drawing/2014/main" val="3711723962"/>
                    </a:ext>
                  </a:extLst>
                </a:gridCol>
              </a:tblGrid>
              <a:tr h="199389">
                <a:tc>
                  <a:txBody>
                    <a:bodyPr/>
                    <a:lstStyle/>
                    <a:p>
                      <a:pPr marL="0" marR="0">
                        <a:lnSpc>
                          <a:spcPct val="107000"/>
                        </a:lnSpc>
                        <a:spcBef>
                          <a:spcPts val="0"/>
                        </a:spcBef>
                        <a:spcAft>
                          <a:spcPts val="0"/>
                        </a:spcAft>
                      </a:pPr>
                      <a:r>
                        <a:rPr lang="en-US" sz="1000" dirty="0">
                          <a:effectLst/>
                          <a:latin typeface="Arial Narrow" panose="020B0606020202030204" pitchFamily="34" charset="0"/>
                        </a:rPr>
                        <a:t> Subgroup</a:t>
                      </a:r>
                      <a:endParaRPr lang="en-US"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ea typeface="+mn-ea"/>
                          <a:cs typeface="+mn-cs"/>
                        </a:rPr>
                        <a:t>MRD[–]</a:t>
                      </a:r>
                      <a:r>
                        <a:rPr lang="en-US" sz="1000" baseline="0" dirty="0">
                          <a:effectLst/>
                          <a:latin typeface="Arial Narrow" panose="020B0606020202030204" pitchFamily="34" charset="0"/>
                          <a:ea typeface="+mn-ea"/>
                          <a:cs typeface="+mn-cs"/>
                        </a:rPr>
                        <a:t> CR rate in KdD arm</a:t>
                      </a:r>
                      <a:endParaRPr lang="en-US"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84017940"/>
                  </a:ext>
                </a:extLst>
              </a:tr>
              <a:tr h="199389">
                <a:tc gridSpan="2">
                  <a:txBody>
                    <a:bodyPr/>
                    <a:lstStyle/>
                    <a:p>
                      <a:pPr marL="0" marR="0">
                        <a:lnSpc>
                          <a:spcPct val="107000"/>
                        </a:lnSpc>
                        <a:spcBef>
                          <a:spcPts val="0"/>
                        </a:spcBef>
                        <a:spcAft>
                          <a:spcPts val="0"/>
                        </a:spcAft>
                      </a:pPr>
                      <a:r>
                        <a:rPr lang="en-US" sz="1000" dirty="0">
                          <a:effectLst/>
                          <a:latin typeface="Arial Narrow" panose="020B0606020202030204" pitchFamily="34" charset="0"/>
                        </a:rPr>
                        <a:t>Lenalidomide</a:t>
                      </a:r>
                    </a:p>
                  </a:txBody>
                  <a:tcPr marL="25480" marR="25480" marT="0" marB="0"/>
                </a:tc>
                <a:tc hMerge="1">
                  <a:txBody>
                    <a:bodyPr/>
                    <a:lstStyle/>
                    <a:p>
                      <a:endParaRPr lang="en-US"/>
                    </a:p>
                  </a:txBody>
                  <a:tcPr/>
                </a:tc>
                <a:extLst>
                  <a:ext uri="{0D108BD9-81ED-4DB2-BD59-A6C34878D82A}">
                    <a16:rowId xmlns:a16="http://schemas.microsoft.com/office/drawing/2014/main" val="2780791211"/>
                  </a:ext>
                </a:extLst>
              </a:tr>
              <a:tr h="199389">
                <a:tc>
                  <a:txBody>
                    <a:bodyPr/>
                    <a:lstStyle/>
                    <a:p>
                      <a:pPr marL="95250" marR="0">
                        <a:lnSpc>
                          <a:spcPct val="107000"/>
                        </a:lnSpc>
                        <a:spcBef>
                          <a:spcPts val="0"/>
                        </a:spcBef>
                        <a:spcAft>
                          <a:spcPts val="0"/>
                        </a:spcAft>
                      </a:pPr>
                      <a:r>
                        <a:rPr lang="en-US" sz="1000" dirty="0">
                          <a:effectLst/>
                          <a:latin typeface="Arial Narrow" panose="020B0606020202030204" pitchFamily="34" charset="0"/>
                        </a:rPr>
                        <a:t>Naive</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13.2%</a:t>
                      </a:r>
                    </a:p>
                  </a:txBody>
                  <a:tcPr marL="25480" marR="25480" marT="0" marB="0" anchor="ctr"/>
                </a:tc>
                <a:extLst>
                  <a:ext uri="{0D108BD9-81ED-4DB2-BD59-A6C34878D82A}">
                    <a16:rowId xmlns:a16="http://schemas.microsoft.com/office/drawing/2014/main" val="1784961376"/>
                  </a:ext>
                </a:extLst>
              </a:tr>
              <a:tr h="199389">
                <a:tc>
                  <a:txBody>
                    <a:bodyPr/>
                    <a:lstStyle/>
                    <a:p>
                      <a:pPr marL="95250" marR="0">
                        <a:lnSpc>
                          <a:spcPct val="107000"/>
                        </a:lnSpc>
                        <a:spcBef>
                          <a:spcPts val="0"/>
                        </a:spcBef>
                        <a:spcAft>
                          <a:spcPts val="0"/>
                        </a:spcAft>
                      </a:pPr>
                      <a:r>
                        <a:rPr lang="en-US" sz="1000" dirty="0">
                          <a:effectLst/>
                          <a:latin typeface="Arial Narrow" panose="020B0606020202030204" pitchFamily="34" charset="0"/>
                        </a:rPr>
                        <a:t>Exposed</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11.4%</a:t>
                      </a:r>
                    </a:p>
                  </a:txBody>
                  <a:tcPr marL="25480" marR="25480" marT="0" marB="0" anchor="ctr"/>
                </a:tc>
                <a:extLst>
                  <a:ext uri="{0D108BD9-81ED-4DB2-BD59-A6C34878D82A}">
                    <a16:rowId xmlns:a16="http://schemas.microsoft.com/office/drawing/2014/main" val="3792270338"/>
                  </a:ext>
                </a:extLst>
              </a:tr>
              <a:tr h="199389">
                <a:tc>
                  <a:txBody>
                    <a:bodyPr/>
                    <a:lstStyle/>
                    <a:p>
                      <a:pPr marL="95250" marR="0">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Refractory</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13.1%</a:t>
                      </a:r>
                    </a:p>
                  </a:txBody>
                  <a:tcPr marL="25480" marR="25480" marT="0" marB="0" anchor="ctr"/>
                </a:tc>
                <a:extLst>
                  <a:ext uri="{0D108BD9-81ED-4DB2-BD59-A6C34878D82A}">
                    <a16:rowId xmlns:a16="http://schemas.microsoft.com/office/drawing/2014/main" val="2774086664"/>
                  </a:ext>
                </a:extLst>
              </a:tr>
              <a:tr h="199389">
                <a:tc gridSpan="2">
                  <a:txBody>
                    <a:bodyPr/>
                    <a:lstStyle/>
                    <a:p>
                      <a:pPr marL="0" marR="0">
                        <a:lnSpc>
                          <a:spcPct val="107000"/>
                        </a:lnSpc>
                        <a:spcBef>
                          <a:spcPts val="0"/>
                        </a:spcBef>
                        <a:spcAft>
                          <a:spcPts val="0"/>
                        </a:spcAft>
                      </a:pPr>
                      <a:r>
                        <a:rPr lang="en-US" sz="1000" dirty="0">
                          <a:effectLst/>
                          <a:latin typeface="Arial Narrow" panose="020B0606020202030204" pitchFamily="34" charset="0"/>
                        </a:rPr>
                        <a:t>Bortezomib</a:t>
                      </a:r>
                    </a:p>
                  </a:txBody>
                  <a:tcPr marL="25480" marR="25480" marT="0" marB="0"/>
                </a:tc>
                <a:tc hMerge="1">
                  <a:txBody>
                    <a:bodyPr/>
                    <a:lstStyle/>
                    <a:p>
                      <a:endParaRPr lang="en-US"/>
                    </a:p>
                  </a:txBody>
                  <a:tcPr/>
                </a:tc>
                <a:extLst>
                  <a:ext uri="{0D108BD9-81ED-4DB2-BD59-A6C34878D82A}">
                    <a16:rowId xmlns:a16="http://schemas.microsoft.com/office/drawing/2014/main" val="3478745503"/>
                  </a:ext>
                </a:extLst>
              </a:tr>
              <a:tr h="199389">
                <a:tc>
                  <a:txBody>
                    <a:bodyPr/>
                    <a:lstStyle/>
                    <a:p>
                      <a:pPr marL="95250" marR="0">
                        <a:lnSpc>
                          <a:spcPct val="107000"/>
                        </a:lnSpc>
                        <a:spcBef>
                          <a:spcPts val="0"/>
                        </a:spcBef>
                        <a:spcAft>
                          <a:spcPts val="0"/>
                        </a:spcAft>
                      </a:pPr>
                      <a:r>
                        <a:rPr lang="en-US" sz="1000" dirty="0">
                          <a:effectLst/>
                          <a:latin typeface="Arial Narrow" panose="020B0606020202030204" pitchFamily="34" charset="0"/>
                        </a:rPr>
                        <a:t>Naive</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24.0%</a:t>
                      </a:r>
                    </a:p>
                  </a:txBody>
                  <a:tcPr marL="25480" marR="25480" marT="0" marB="0" anchor="ctr"/>
                </a:tc>
                <a:extLst>
                  <a:ext uri="{0D108BD9-81ED-4DB2-BD59-A6C34878D82A}">
                    <a16:rowId xmlns:a16="http://schemas.microsoft.com/office/drawing/2014/main" val="3293263917"/>
                  </a:ext>
                </a:extLst>
              </a:tr>
              <a:tr h="199389">
                <a:tc>
                  <a:txBody>
                    <a:bodyPr/>
                    <a:lstStyle/>
                    <a:p>
                      <a:pPr marL="95250" marR="0">
                        <a:lnSpc>
                          <a:spcPct val="107000"/>
                        </a:lnSpc>
                        <a:spcBef>
                          <a:spcPts val="0"/>
                        </a:spcBef>
                        <a:spcAft>
                          <a:spcPts val="0"/>
                        </a:spcAft>
                      </a:pPr>
                      <a:r>
                        <a:rPr lang="en-US" sz="1000" dirty="0">
                          <a:effectLst/>
                          <a:latin typeface="Arial Narrow" panose="020B0606020202030204" pitchFamily="34" charset="0"/>
                        </a:rPr>
                        <a:t>Exposed</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11.5%</a:t>
                      </a:r>
                    </a:p>
                  </a:txBody>
                  <a:tcPr marL="25480" marR="25480" marT="0" marB="0" anchor="ctr"/>
                </a:tc>
                <a:extLst>
                  <a:ext uri="{0D108BD9-81ED-4DB2-BD59-A6C34878D82A}">
                    <a16:rowId xmlns:a16="http://schemas.microsoft.com/office/drawing/2014/main" val="1445519476"/>
                  </a:ext>
                </a:extLst>
              </a:tr>
              <a:tr h="199389">
                <a:tc>
                  <a:txBody>
                    <a:bodyPr/>
                    <a:lstStyle/>
                    <a:p>
                      <a:pPr marL="95250" marR="0">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Refractory</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6.8%</a:t>
                      </a:r>
                    </a:p>
                  </a:txBody>
                  <a:tcPr marL="25480" marR="25480" marT="0" marB="0" anchor="ctr"/>
                </a:tc>
                <a:extLst>
                  <a:ext uri="{0D108BD9-81ED-4DB2-BD59-A6C34878D82A}">
                    <a16:rowId xmlns:a16="http://schemas.microsoft.com/office/drawing/2014/main" val="2975491655"/>
                  </a:ext>
                </a:extLst>
              </a:tr>
              <a:tr h="199389">
                <a:tc gridSpan="2">
                  <a:txBody>
                    <a:bodyPr/>
                    <a:lstStyle/>
                    <a:p>
                      <a:pPr marL="0" marR="0">
                        <a:lnSpc>
                          <a:spcPct val="107000"/>
                        </a:lnSpc>
                        <a:spcBef>
                          <a:spcPts val="0"/>
                        </a:spcBef>
                        <a:spcAft>
                          <a:spcPts val="0"/>
                        </a:spcAft>
                      </a:pPr>
                      <a:r>
                        <a:rPr lang="en-US" sz="1000" dirty="0">
                          <a:effectLst/>
                          <a:latin typeface="Arial Narrow" panose="020B0606020202030204" pitchFamily="34" charset="0"/>
                        </a:rPr>
                        <a:t>Refractory to last prior therapy</a:t>
                      </a:r>
                    </a:p>
                  </a:txBody>
                  <a:tcPr marL="25480" marR="25480" marT="0" marB="0" anchor="ctr"/>
                </a:tc>
                <a:tc hMerge="1">
                  <a:txBody>
                    <a:bodyPr/>
                    <a:lstStyle/>
                    <a:p>
                      <a:endParaRPr lang="en-US"/>
                    </a:p>
                  </a:txBody>
                  <a:tcPr/>
                </a:tc>
                <a:extLst>
                  <a:ext uri="{0D108BD9-81ED-4DB2-BD59-A6C34878D82A}">
                    <a16:rowId xmlns:a16="http://schemas.microsoft.com/office/drawing/2014/main" val="2389158741"/>
                  </a:ext>
                </a:extLst>
              </a:tr>
              <a:tr h="199389">
                <a:tc>
                  <a:txBody>
                    <a:bodyPr/>
                    <a:lstStyle/>
                    <a:p>
                      <a:pPr marL="0" marR="0" indent="95250">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Yes</a:t>
                      </a: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10.9%</a:t>
                      </a:r>
                    </a:p>
                  </a:txBody>
                  <a:tcPr marL="25480" marR="25480" marT="0" marB="0" anchor="ctr"/>
                </a:tc>
                <a:extLst>
                  <a:ext uri="{0D108BD9-81ED-4DB2-BD59-A6C34878D82A}">
                    <a16:rowId xmlns:a16="http://schemas.microsoft.com/office/drawing/2014/main" val="2821771530"/>
                  </a:ext>
                </a:extLst>
              </a:tr>
              <a:tr h="199389">
                <a:tc>
                  <a:txBody>
                    <a:bodyPr/>
                    <a:lstStyle/>
                    <a:p>
                      <a:pPr marL="0" marR="0" indent="95250">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No</a:t>
                      </a: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14.3%</a:t>
                      </a:r>
                    </a:p>
                  </a:txBody>
                  <a:tcPr marL="25480" marR="25480" marT="0" marB="0" anchor="ctr"/>
                </a:tc>
                <a:extLst>
                  <a:ext uri="{0D108BD9-81ED-4DB2-BD59-A6C34878D82A}">
                    <a16:rowId xmlns:a16="http://schemas.microsoft.com/office/drawing/2014/main" val="3386056670"/>
                  </a:ext>
                </a:extLst>
              </a:tr>
              <a:tr h="199389">
                <a:tc gridSpan="2">
                  <a:txBody>
                    <a:bodyPr/>
                    <a:lstStyle/>
                    <a:p>
                      <a:pPr marL="0" marR="0">
                        <a:lnSpc>
                          <a:spcPct val="107000"/>
                        </a:lnSpc>
                        <a:spcBef>
                          <a:spcPts val="0"/>
                        </a:spcBef>
                        <a:spcAft>
                          <a:spcPts val="0"/>
                        </a:spcAft>
                      </a:pPr>
                      <a:r>
                        <a:rPr lang="en-US" sz="1000" dirty="0">
                          <a:effectLst/>
                          <a:latin typeface="Arial Narrow" panose="020B0606020202030204" pitchFamily="34" charset="0"/>
                        </a:rPr>
                        <a:t>Number of prior regimens</a:t>
                      </a:r>
                    </a:p>
                  </a:txBody>
                  <a:tcPr marL="25480" marR="25480" marT="0" marB="0"/>
                </a:tc>
                <a:tc hMerge="1">
                  <a:txBody>
                    <a:bodyPr/>
                    <a:lstStyle/>
                    <a:p>
                      <a:endParaRPr lang="en-US"/>
                    </a:p>
                  </a:txBody>
                  <a:tcPr/>
                </a:tc>
                <a:extLst>
                  <a:ext uri="{0D108BD9-81ED-4DB2-BD59-A6C34878D82A}">
                    <a16:rowId xmlns:a16="http://schemas.microsoft.com/office/drawing/2014/main" val="2280158837"/>
                  </a:ext>
                </a:extLst>
              </a:tr>
              <a:tr h="199389">
                <a:tc>
                  <a:txBody>
                    <a:bodyPr/>
                    <a:lstStyle/>
                    <a:p>
                      <a:pPr marL="0" marR="0" indent="95250">
                        <a:lnSpc>
                          <a:spcPct val="107000"/>
                        </a:lnSpc>
                        <a:spcBef>
                          <a:spcPts val="0"/>
                        </a:spcBef>
                        <a:spcAft>
                          <a:spcPts val="0"/>
                        </a:spcAft>
                      </a:pPr>
                      <a:r>
                        <a:rPr lang="en-US" sz="1000" dirty="0">
                          <a:effectLst/>
                          <a:latin typeface="Arial Narrow" panose="020B0606020202030204" pitchFamily="34" charset="0"/>
                        </a:rPr>
                        <a:t>1-2</a:t>
                      </a: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13.2%</a:t>
                      </a:r>
                    </a:p>
                  </a:txBody>
                  <a:tcPr marL="25480" marR="25480" marT="0" marB="0" anchor="ctr"/>
                </a:tc>
                <a:extLst>
                  <a:ext uri="{0D108BD9-81ED-4DB2-BD59-A6C34878D82A}">
                    <a16:rowId xmlns:a16="http://schemas.microsoft.com/office/drawing/2014/main" val="2266651489"/>
                  </a:ext>
                </a:extLst>
              </a:tr>
              <a:tr h="199389">
                <a:tc>
                  <a:txBody>
                    <a:bodyPr/>
                    <a:lstStyle/>
                    <a:p>
                      <a:pPr marL="0" marR="0" indent="95250">
                        <a:lnSpc>
                          <a:spcPct val="107000"/>
                        </a:lnSpc>
                        <a:spcBef>
                          <a:spcPts val="0"/>
                        </a:spcBef>
                        <a:spcAft>
                          <a:spcPts val="0"/>
                        </a:spcAft>
                      </a:pPr>
                      <a:r>
                        <a:rPr lang="en-US" sz="1000" dirty="0">
                          <a:effectLst/>
                          <a:latin typeface="Arial Narrow" panose="020B0606020202030204" pitchFamily="34" charset="0"/>
                          <a:ea typeface="+mn-ea"/>
                          <a:cs typeface="+mn-cs"/>
                        </a:rPr>
                        <a:t>3</a:t>
                      </a:r>
                      <a:endParaRPr lang="en-US"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10.1%</a:t>
                      </a:r>
                    </a:p>
                  </a:txBody>
                  <a:tcPr marL="25480" marR="25480" marT="0" marB="0" anchor="ctr"/>
                </a:tc>
                <a:extLst>
                  <a:ext uri="{0D108BD9-81ED-4DB2-BD59-A6C34878D82A}">
                    <a16:rowId xmlns:a16="http://schemas.microsoft.com/office/drawing/2014/main" val="3003840558"/>
                  </a:ext>
                </a:extLst>
              </a:tr>
              <a:tr h="199389">
                <a:tc gridSpan="2">
                  <a:txBody>
                    <a:bodyPr/>
                    <a:lstStyle/>
                    <a:p>
                      <a:pPr marL="0" marR="0">
                        <a:lnSpc>
                          <a:spcPct val="107000"/>
                        </a:lnSpc>
                        <a:spcBef>
                          <a:spcPts val="0"/>
                        </a:spcBef>
                        <a:spcAft>
                          <a:spcPts val="0"/>
                        </a:spcAft>
                      </a:pPr>
                      <a:r>
                        <a:rPr lang="en-US" sz="1000" dirty="0">
                          <a:effectLst/>
                          <a:latin typeface="Arial Narrow" panose="020B0606020202030204" pitchFamily="34" charset="0"/>
                        </a:rPr>
                        <a:t>Prior transplant</a:t>
                      </a:r>
                    </a:p>
                  </a:txBody>
                  <a:tcPr marL="25480" marR="25480" marT="0" marB="0"/>
                </a:tc>
                <a:tc hMerge="1">
                  <a:txBody>
                    <a:bodyPr/>
                    <a:lstStyle/>
                    <a:p>
                      <a:endParaRPr lang="en-US"/>
                    </a:p>
                  </a:txBody>
                  <a:tcPr/>
                </a:tc>
                <a:extLst>
                  <a:ext uri="{0D108BD9-81ED-4DB2-BD59-A6C34878D82A}">
                    <a16:rowId xmlns:a16="http://schemas.microsoft.com/office/drawing/2014/main" val="1302527994"/>
                  </a:ext>
                </a:extLst>
              </a:tr>
              <a:tr h="199389">
                <a:tc>
                  <a:txBody>
                    <a:bodyPr/>
                    <a:lstStyle/>
                    <a:p>
                      <a:pPr marL="95250" marR="0">
                        <a:lnSpc>
                          <a:spcPct val="107000"/>
                        </a:lnSpc>
                        <a:spcBef>
                          <a:spcPts val="0"/>
                        </a:spcBef>
                        <a:spcAft>
                          <a:spcPts val="0"/>
                        </a:spcAft>
                      </a:pPr>
                      <a:r>
                        <a:rPr lang="en-US" sz="1000" dirty="0">
                          <a:effectLst/>
                          <a:latin typeface="Arial Narrow" panose="020B0606020202030204" pitchFamily="34" charset="0"/>
                        </a:rPr>
                        <a:t>Yes</a:t>
                      </a:r>
                      <a:endParaRPr lang="en-US"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11.8%</a:t>
                      </a:r>
                    </a:p>
                  </a:txBody>
                  <a:tcPr marL="25480" marR="25480" marT="0" marB="0" anchor="ctr"/>
                </a:tc>
                <a:extLst>
                  <a:ext uri="{0D108BD9-81ED-4DB2-BD59-A6C34878D82A}">
                    <a16:rowId xmlns:a16="http://schemas.microsoft.com/office/drawing/2014/main" val="4247449365"/>
                  </a:ext>
                </a:extLst>
              </a:tr>
              <a:tr h="199389">
                <a:tc>
                  <a:txBody>
                    <a:bodyPr/>
                    <a:lstStyle/>
                    <a:p>
                      <a:pPr marL="95250" marR="0">
                        <a:lnSpc>
                          <a:spcPct val="107000"/>
                        </a:lnSpc>
                        <a:spcBef>
                          <a:spcPts val="0"/>
                        </a:spcBef>
                        <a:spcAft>
                          <a:spcPts val="0"/>
                        </a:spcAft>
                      </a:pPr>
                      <a:r>
                        <a:rPr lang="en-US" sz="1000" dirty="0">
                          <a:effectLst/>
                          <a:latin typeface="Arial Narrow" panose="020B0606020202030204" pitchFamily="34" charset="0"/>
                          <a:ea typeface="+mn-ea"/>
                          <a:cs typeface="+mn-cs"/>
                        </a:rPr>
                        <a:t>No</a:t>
                      </a:r>
                      <a:endParaRPr lang="en-US"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13.7%</a:t>
                      </a:r>
                    </a:p>
                  </a:txBody>
                  <a:tcPr marL="25480" marR="25480" marT="0" marB="0" anchor="ctr"/>
                </a:tc>
                <a:extLst>
                  <a:ext uri="{0D108BD9-81ED-4DB2-BD59-A6C34878D82A}">
                    <a16:rowId xmlns:a16="http://schemas.microsoft.com/office/drawing/2014/main" val="934395165"/>
                  </a:ext>
                </a:extLst>
              </a:tr>
            </a:tbl>
          </a:graphicData>
        </a:graphic>
      </p:graphicFrame>
      <p:graphicFrame>
        <p:nvGraphicFramePr>
          <p:cNvPr id="5" name="Table 4">
            <a:extLst>
              <a:ext uri="{FF2B5EF4-FFF2-40B4-BE49-F238E27FC236}">
                <a16:creationId xmlns:a16="http://schemas.microsoft.com/office/drawing/2014/main" id="{C53705BB-2D55-4E9A-9C85-0040D530FA9B}"/>
              </a:ext>
            </a:extLst>
          </p:cNvPr>
          <p:cNvGraphicFramePr>
            <a:graphicFrameLocks noGrp="1"/>
          </p:cNvGraphicFramePr>
          <p:nvPr>
            <p:extLst>
              <p:ext uri="{D42A27DB-BD31-4B8C-83A1-F6EECF244321}">
                <p14:modId xmlns:p14="http://schemas.microsoft.com/office/powerpoint/2010/main" val="416415867"/>
              </p:ext>
            </p:extLst>
          </p:nvPr>
        </p:nvGraphicFramePr>
        <p:xfrm>
          <a:off x="5016638" y="1059191"/>
          <a:ext cx="3006970" cy="3589005"/>
        </p:xfrm>
        <a:graphic>
          <a:graphicData uri="http://schemas.openxmlformats.org/drawingml/2006/table">
            <a:tbl>
              <a:tblPr firstRow="1" firstCol="1" bandRow="1">
                <a:tableStyleId>{5C22544A-7EE6-4342-B048-85BDC9FD1C3A}</a:tableStyleId>
              </a:tblPr>
              <a:tblGrid>
                <a:gridCol w="1503485">
                  <a:extLst>
                    <a:ext uri="{9D8B030D-6E8A-4147-A177-3AD203B41FA5}">
                      <a16:colId xmlns:a16="http://schemas.microsoft.com/office/drawing/2014/main" val="2491436093"/>
                    </a:ext>
                  </a:extLst>
                </a:gridCol>
                <a:gridCol w="1503485">
                  <a:extLst>
                    <a:ext uri="{9D8B030D-6E8A-4147-A177-3AD203B41FA5}">
                      <a16:colId xmlns:a16="http://schemas.microsoft.com/office/drawing/2014/main" val="3711723962"/>
                    </a:ext>
                  </a:extLst>
                </a:gridCol>
              </a:tblGrid>
              <a:tr h="188895">
                <a:tc>
                  <a:txBody>
                    <a:bodyPr/>
                    <a:lstStyle/>
                    <a:p>
                      <a:pPr marL="0" marR="0">
                        <a:lnSpc>
                          <a:spcPct val="107000"/>
                        </a:lnSpc>
                        <a:spcBef>
                          <a:spcPts val="0"/>
                        </a:spcBef>
                        <a:spcAft>
                          <a:spcPts val="0"/>
                        </a:spcAft>
                      </a:pPr>
                      <a:r>
                        <a:rPr lang="en-US" sz="1000" dirty="0">
                          <a:effectLst/>
                          <a:latin typeface="Arial Narrow" panose="020B0606020202030204" pitchFamily="34" charset="0"/>
                        </a:rPr>
                        <a:t> Subgroup</a:t>
                      </a:r>
                      <a:endParaRPr lang="en-US"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ea typeface="+mn-ea"/>
                          <a:cs typeface="+mn-cs"/>
                        </a:rPr>
                        <a:t>MRD[–]</a:t>
                      </a:r>
                      <a:r>
                        <a:rPr lang="en-US" sz="1000" baseline="0" dirty="0">
                          <a:effectLst/>
                          <a:latin typeface="Arial Narrow" panose="020B0606020202030204" pitchFamily="34" charset="0"/>
                          <a:ea typeface="+mn-ea"/>
                          <a:cs typeface="+mn-cs"/>
                        </a:rPr>
                        <a:t> CR rate in KdD arm</a:t>
                      </a:r>
                      <a:endParaRPr lang="en-US"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extLst>
                  <a:ext uri="{0D108BD9-81ED-4DB2-BD59-A6C34878D82A}">
                    <a16:rowId xmlns:a16="http://schemas.microsoft.com/office/drawing/2014/main" val="84017940"/>
                  </a:ext>
                </a:extLst>
              </a:tr>
              <a:tr h="188895">
                <a:tc gridSpan="2">
                  <a:txBody>
                    <a:bodyPr/>
                    <a:lstStyle/>
                    <a:p>
                      <a:pPr marL="0" marR="0">
                        <a:lnSpc>
                          <a:spcPct val="107000"/>
                        </a:lnSpc>
                        <a:spcBef>
                          <a:spcPts val="0"/>
                        </a:spcBef>
                        <a:spcAft>
                          <a:spcPts val="0"/>
                        </a:spcAft>
                      </a:pPr>
                      <a:r>
                        <a:rPr lang="en-US" sz="1000" dirty="0">
                          <a:effectLst/>
                          <a:latin typeface="Arial Narrow" panose="020B0606020202030204" pitchFamily="34" charset="0"/>
                        </a:rPr>
                        <a:t>Duration of first remission, years</a:t>
                      </a:r>
                    </a:p>
                  </a:txBody>
                  <a:tcPr marL="25480" marR="25480" marT="0" marB="0"/>
                </a:tc>
                <a:tc hMerge="1">
                  <a:txBody>
                    <a:bodyPr/>
                    <a:lstStyle/>
                    <a:p>
                      <a:endParaRPr lang="en-US"/>
                    </a:p>
                  </a:txBody>
                  <a:tcPr/>
                </a:tc>
                <a:extLst>
                  <a:ext uri="{0D108BD9-81ED-4DB2-BD59-A6C34878D82A}">
                    <a16:rowId xmlns:a16="http://schemas.microsoft.com/office/drawing/2014/main" val="3369184056"/>
                  </a:ext>
                </a:extLst>
              </a:tr>
              <a:tr h="188895">
                <a:tc>
                  <a:txBody>
                    <a:bodyPr/>
                    <a:lstStyle/>
                    <a:p>
                      <a:pPr marL="95250" marR="0">
                        <a:lnSpc>
                          <a:spcPct val="107000"/>
                        </a:lnSpc>
                        <a:spcBef>
                          <a:spcPts val="0"/>
                        </a:spcBef>
                        <a:spcAft>
                          <a:spcPts val="0"/>
                        </a:spcAft>
                      </a:pPr>
                      <a:r>
                        <a:rPr lang="en-US" sz="1000" dirty="0">
                          <a:effectLst/>
                          <a:latin typeface="Arial Narrow" panose="020B0606020202030204" pitchFamily="34" charset="0"/>
                        </a:rPr>
                        <a:t>≤ 2</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12.3%</a:t>
                      </a:r>
                    </a:p>
                  </a:txBody>
                  <a:tcPr marL="25480" marR="25480" marT="0" marB="0" anchor="ctr"/>
                </a:tc>
                <a:extLst>
                  <a:ext uri="{0D108BD9-81ED-4DB2-BD59-A6C34878D82A}">
                    <a16:rowId xmlns:a16="http://schemas.microsoft.com/office/drawing/2014/main" val="3201642068"/>
                  </a:ext>
                </a:extLst>
              </a:tr>
              <a:tr h="188895">
                <a:tc>
                  <a:txBody>
                    <a:bodyPr/>
                    <a:lstStyle/>
                    <a:p>
                      <a:pPr marL="95250" marR="0">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&gt; 2</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13.0%</a:t>
                      </a:r>
                    </a:p>
                  </a:txBody>
                  <a:tcPr marL="25480" marR="25480" marT="0" marB="0" anchor="ctr"/>
                </a:tc>
                <a:extLst>
                  <a:ext uri="{0D108BD9-81ED-4DB2-BD59-A6C34878D82A}">
                    <a16:rowId xmlns:a16="http://schemas.microsoft.com/office/drawing/2014/main" val="2866135226"/>
                  </a:ext>
                </a:extLst>
              </a:tr>
              <a:tr h="188895">
                <a:tc>
                  <a:txBody>
                    <a:bodyPr/>
                    <a:lstStyle/>
                    <a:p>
                      <a:pPr marL="95250" marR="0" lvl="0" indent="0" algn="l" defTabSz="914400" rtl="0" eaLnBrk="1" fontAlgn="auto" latinLnBrk="0" hangingPunct="1">
                        <a:lnSpc>
                          <a:spcPct val="107000"/>
                        </a:lnSpc>
                        <a:spcBef>
                          <a:spcPts val="0"/>
                        </a:spcBef>
                        <a:spcAft>
                          <a:spcPts val="0"/>
                        </a:spcAft>
                        <a:buClrTx/>
                        <a:buSzTx/>
                        <a:buFontTx/>
                        <a:buNone/>
                        <a:tabLst/>
                        <a:defRPr/>
                      </a:pPr>
                      <a:r>
                        <a:rPr lang="en-US" sz="1000" dirty="0">
                          <a:effectLst/>
                          <a:latin typeface="Arial Narrow" panose="020B0606020202030204" pitchFamily="34" charset="0"/>
                        </a:rPr>
                        <a:t>≤ 1</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10.7%</a:t>
                      </a:r>
                    </a:p>
                  </a:txBody>
                  <a:tcPr marL="25480" marR="25480" marT="0" marB="0" anchor="ctr"/>
                </a:tc>
                <a:extLst>
                  <a:ext uri="{0D108BD9-81ED-4DB2-BD59-A6C34878D82A}">
                    <a16:rowId xmlns:a16="http://schemas.microsoft.com/office/drawing/2014/main" val="35151446"/>
                  </a:ext>
                </a:extLst>
              </a:tr>
              <a:tr h="188895">
                <a:tc>
                  <a:txBody>
                    <a:bodyPr/>
                    <a:lstStyle/>
                    <a:p>
                      <a:pPr marL="95250" marR="0">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&gt; 1</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13.4%</a:t>
                      </a:r>
                    </a:p>
                  </a:txBody>
                  <a:tcPr marL="25480" marR="25480" marT="0" marB="0" anchor="ctr"/>
                </a:tc>
                <a:extLst>
                  <a:ext uri="{0D108BD9-81ED-4DB2-BD59-A6C34878D82A}">
                    <a16:rowId xmlns:a16="http://schemas.microsoft.com/office/drawing/2014/main" val="3032940724"/>
                  </a:ext>
                </a:extLst>
              </a:tr>
              <a:tr h="188895">
                <a:tc gridSpan="2">
                  <a:txBody>
                    <a:bodyPr/>
                    <a:lstStyle/>
                    <a:p>
                      <a:pPr marL="0" marR="0">
                        <a:lnSpc>
                          <a:spcPct val="107000"/>
                        </a:lnSpc>
                        <a:spcBef>
                          <a:spcPts val="0"/>
                        </a:spcBef>
                        <a:spcAft>
                          <a:spcPts val="0"/>
                        </a:spcAft>
                      </a:pPr>
                      <a:r>
                        <a:rPr lang="en-US" sz="1000" dirty="0">
                          <a:effectLst/>
                          <a:latin typeface="Arial Narrow" panose="020B0606020202030204" pitchFamily="34" charset="0"/>
                        </a:rPr>
                        <a:t>Baseline CrCl, mL/min</a:t>
                      </a:r>
                    </a:p>
                  </a:txBody>
                  <a:tcPr marL="25480" marR="25480" marT="0" marB="0"/>
                </a:tc>
                <a:tc hMerge="1">
                  <a:txBody>
                    <a:bodyPr/>
                    <a:lstStyle/>
                    <a:p>
                      <a:endParaRPr lang="en-US"/>
                    </a:p>
                  </a:txBody>
                  <a:tcPr/>
                </a:tc>
                <a:extLst>
                  <a:ext uri="{0D108BD9-81ED-4DB2-BD59-A6C34878D82A}">
                    <a16:rowId xmlns:a16="http://schemas.microsoft.com/office/drawing/2014/main" val="2780791211"/>
                  </a:ext>
                </a:extLst>
              </a:tr>
              <a:tr h="188895">
                <a:tc>
                  <a:txBody>
                    <a:bodyPr/>
                    <a:lstStyle/>
                    <a:p>
                      <a:pPr marL="95250" marR="0">
                        <a:lnSpc>
                          <a:spcPct val="107000"/>
                        </a:lnSpc>
                        <a:spcBef>
                          <a:spcPts val="0"/>
                        </a:spcBef>
                        <a:spcAft>
                          <a:spcPts val="0"/>
                        </a:spcAft>
                      </a:pPr>
                      <a:r>
                        <a:rPr lang="en-US" sz="1000" dirty="0">
                          <a:effectLst/>
                          <a:latin typeface="Arial Narrow" panose="020B0606020202030204" pitchFamily="34" charset="0"/>
                        </a:rPr>
                        <a:t>≥ 15 to &lt; 50</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10.5%</a:t>
                      </a:r>
                    </a:p>
                  </a:txBody>
                  <a:tcPr marL="25480" marR="25480" marT="0" marB="0" anchor="ctr"/>
                </a:tc>
                <a:extLst>
                  <a:ext uri="{0D108BD9-81ED-4DB2-BD59-A6C34878D82A}">
                    <a16:rowId xmlns:a16="http://schemas.microsoft.com/office/drawing/2014/main" val="1784961376"/>
                  </a:ext>
                </a:extLst>
              </a:tr>
              <a:tr h="188895">
                <a:tc>
                  <a:txBody>
                    <a:bodyPr/>
                    <a:lstStyle/>
                    <a:p>
                      <a:pPr marL="95250" marR="0">
                        <a:lnSpc>
                          <a:spcPct val="107000"/>
                        </a:lnSpc>
                        <a:spcBef>
                          <a:spcPts val="0"/>
                        </a:spcBef>
                        <a:spcAft>
                          <a:spcPts val="0"/>
                        </a:spcAft>
                      </a:pPr>
                      <a:r>
                        <a:rPr lang="en-US" sz="1000" dirty="0">
                          <a:effectLst/>
                          <a:latin typeface="Arial Narrow" panose="020B0606020202030204" pitchFamily="34" charset="0"/>
                        </a:rPr>
                        <a:t>≥ 50 to &lt; 80</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14.4%</a:t>
                      </a:r>
                    </a:p>
                  </a:txBody>
                  <a:tcPr marL="25480" marR="25480" marT="0" marB="0" anchor="ctr"/>
                </a:tc>
                <a:extLst>
                  <a:ext uri="{0D108BD9-81ED-4DB2-BD59-A6C34878D82A}">
                    <a16:rowId xmlns:a16="http://schemas.microsoft.com/office/drawing/2014/main" val="3792270338"/>
                  </a:ext>
                </a:extLst>
              </a:tr>
              <a:tr h="188895">
                <a:tc>
                  <a:txBody>
                    <a:bodyPr/>
                    <a:lstStyle/>
                    <a:p>
                      <a:pPr marL="95250" marR="0">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 80</a:t>
                      </a:r>
                    </a:p>
                  </a:txBody>
                  <a:tcPr marL="25480" marR="25480" marT="0" marB="0"/>
                </a:tc>
                <a:tc>
                  <a:txBody>
                    <a:bodyPr/>
                    <a:lstStyle/>
                    <a:p>
                      <a:pPr marL="0" marR="0" algn="ctr">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11.9%</a:t>
                      </a:r>
                    </a:p>
                  </a:txBody>
                  <a:tcPr marL="25480" marR="25480" marT="0" marB="0" anchor="ctr"/>
                </a:tc>
                <a:extLst>
                  <a:ext uri="{0D108BD9-81ED-4DB2-BD59-A6C34878D82A}">
                    <a16:rowId xmlns:a16="http://schemas.microsoft.com/office/drawing/2014/main" val="2774086664"/>
                  </a:ext>
                </a:extLst>
              </a:tr>
              <a:tr h="188895">
                <a:tc gridSpan="2">
                  <a:txBody>
                    <a:bodyPr/>
                    <a:lstStyle/>
                    <a:p>
                      <a:pPr marL="0" marR="0">
                        <a:lnSpc>
                          <a:spcPct val="107000"/>
                        </a:lnSpc>
                        <a:spcBef>
                          <a:spcPts val="0"/>
                        </a:spcBef>
                        <a:spcAft>
                          <a:spcPts val="0"/>
                        </a:spcAft>
                      </a:pPr>
                      <a:r>
                        <a:rPr lang="en-US" sz="1000" dirty="0">
                          <a:effectLst/>
                          <a:latin typeface="Arial Narrow" panose="020B0606020202030204" pitchFamily="34" charset="0"/>
                        </a:rPr>
                        <a:t>Age, years</a:t>
                      </a:r>
                    </a:p>
                  </a:txBody>
                  <a:tcPr marL="25480" marR="25480" marT="0" marB="0"/>
                </a:tc>
                <a:tc hMerge="1">
                  <a:txBody>
                    <a:bodyPr/>
                    <a:lstStyle/>
                    <a:p>
                      <a:endParaRPr lang="en-US"/>
                    </a:p>
                  </a:txBody>
                  <a:tcPr/>
                </a:tc>
                <a:extLst>
                  <a:ext uri="{0D108BD9-81ED-4DB2-BD59-A6C34878D82A}">
                    <a16:rowId xmlns:a16="http://schemas.microsoft.com/office/drawing/2014/main" val="3478745503"/>
                  </a:ext>
                </a:extLst>
              </a:tr>
              <a:tr h="188895">
                <a:tc>
                  <a:txBody>
                    <a:bodyPr/>
                    <a:lstStyle/>
                    <a:p>
                      <a:pPr marL="95250" marR="0">
                        <a:lnSpc>
                          <a:spcPct val="107000"/>
                        </a:lnSpc>
                        <a:spcBef>
                          <a:spcPts val="0"/>
                        </a:spcBef>
                        <a:spcAft>
                          <a:spcPts val="0"/>
                        </a:spcAft>
                      </a:pPr>
                      <a:r>
                        <a:rPr lang="en-US" sz="1000" dirty="0">
                          <a:effectLst/>
                          <a:latin typeface="Arial Narrow" panose="020B0606020202030204" pitchFamily="34" charset="0"/>
                        </a:rPr>
                        <a:t>≤ 75</a:t>
                      </a: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12.9%</a:t>
                      </a:r>
                    </a:p>
                  </a:txBody>
                  <a:tcPr marL="25480" marR="25480" marT="0" marB="0" anchor="ctr"/>
                </a:tc>
                <a:extLst>
                  <a:ext uri="{0D108BD9-81ED-4DB2-BD59-A6C34878D82A}">
                    <a16:rowId xmlns:a16="http://schemas.microsoft.com/office/drawing/2014/main" val="3293263917"/>
                  </a:ext>
                </a:extLst>
              </a:tr>
              <a:tr h="188895">
                <a:tc>
                  <a:txBody>
                    <a:bodyPr/>
                    <a:lstStyle/>
                    <a:p>
                      <a:pPr marL="95250" marR="0">
                        <a:lnSpc>
                          <a:spcPct val="107000"/>
                        </a:lnSpc>
                        <a:spcBef>
                          <a:spcPts val="0"/>
                        </a:spcBef>
                        <a:spcAft>
                          <a:spcPts val="0"/>
                        </a:spcAft>
                      </a:pPr>
                      <a:r>
                        <a:rPr lang="en-US" sz="1000" dirty="0">
                          <a:effectLst/>
                          <a:latin typeface="Arial Narrow" panose="020B0606020202030204" pitchFamily="34" charset="0"/>
                        </a:rPr>
                        <a:t>&gt; 75</a:t>
                      </a:r>
                      <a:endParaRPr lang="en-US"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8.0%</a:t>
                      </a:r>
                    </a:p>
                  </a:txBody>
                  <a:tcPr marL="25480" marR="25480" marT="0" marB="0" anchor="ctr"/>
                </a:tc>
                <a:extLst>
                  <a:ext uri="{0D108BD9-81ED-4DB2-BD59-A6C34878D82A}">
                    <a16:rowId xmlns:a16="http://schemas.microsoft.com/office/drawing/2014/main" val="1445519476"/>
                  </a:ext>
                </a:extLst>
              </a:tr>
              <a:tr h="188895">
                <a:tc gridSpan="2">
                  <a:txBody>
                    <a:bodyPr/>
                    <a:lstStyle/>
                    <a:p>
                      <a:pPr marL="0" marR="0">
                        <a:lnSpc>
                          <a:spcPct val="107000"/>
                        </a:lnSpc>
                        <a:spcBef>
                          <a:spcPts val="0"/>
                        </a:spcBef>
                        <a:spcAft>
                          <a:spcPts val="0"/>
                        </a:spcAft>
                      </a:pPr>
                      <a:r>
                        <a:rPr lang="en-US" sz="1000" dirty="0">
                          <a:effectLst/>
                          <a:latin typeface="Arial Narrow" panose="020B0606020202030204" pitchFamily="34" charset="0"/>
                        </a:rPr>
                        <a:t>Dose intensity of carfilzomib</a:t>
                      </a:r>
                    </a:p>
                  </a:txBody>
                  <a:tcPr marL="25480" marR="25480" marT="0" marB="0"/>
                </a:tc>
                <a:tc hMerge="1">
                  <a:txBody>
                    <a:bodyPr/>
                    <a:lstStyle/>
                    <a:p>
                      <a:endParaRPr lang="en-US"/>
                    </a:p>
                  </a:txBody>
                  <a:tcPr/>
                </a:tc>
                <a:extLst>
                  <a:ext uri="{0D108BD9-81ED-4DB2-BD59-A6C34878D82A}">
                    <a16:rowId xmlns:a16="http://schemas.microsoft.com/office/drawing/2014/main" val="2975491655"/>
                  </a:ext>
                </a:extLst>
              </a:tr>
              <a:tr h="188895">
                <a:tc>
                  <a:txBody>
                    <a:bodyPr/>
                    <a:lstStyle/>
                    <a:p>
                      <a:pPr marL="0" marR="0" indent="95250">
                        <a:lnSpc>
                          <a:spcPct val="107000"/>
                        </a:lnSpc>
                        <a:spcBef>
                          <a:spcPts val="0"/>
                        </a:spcBef>
                        <a:spcAft>
                          <a:spcPts val="0"/>
                        </a:spcAft>
                      </a:pPr>
                      <a:r>
                        <a:rPr lang="en-US" sz="1000" dirty="0">
                          <a:effectLst/>
                          <a:latin typeface="Arial Narrow" panose="020B0606020202030204" pitchFamily="34" charset="0"/>
                        </a:rPr>
                        <a:t>&lt; median</a:t>
                      </a:r>
                      <a:endParaRPr lang="en-US"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10.5%</a:t>
                      </a:r>
                    </a:p>
                  </a:txBody>
                  <a:tcPr marL="25480" marR="25480" marT="0" marB="0" anchor="ctr"/>
                </a:tc>
                <a:extLst>
                  <a:ext uri="{0D108BD9-81ED-4DB2-BD59-A6C34878D82A}">
                    <a16:rowId xmlns:a16="http://schemas.microsoft.com/office/drawing/2014/main" val="2580783935"/>
                  </a:ext>
                </a:extLst>
              </a:tr>
              <a:tr h="188895">
                <a:tc>
                  <a:txBody>
                    <a:bodyPr/>
                    <a:lstStyle/>
                    <a:p>
                      <a:pPr marL="0" marR="0" indent="95250">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 median</a:t>
                      </a: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14.9%</a:t>
                      </a:r>
                    </a:p>
                  </a:txBody>
                  <a:tcPr marL="25480" marR="25480" marT="0" marB="0" anchor="ctr"/>
                </a:tc>
                <a:extLst>
                  <a:ext uri="{0D108BD9-81ED-4DB2-BD59-A6C34878D82A}">
                    <a16:rowId xmlns:a16="http://schemas.microsoft.com/office/drawing/2014/main" val="1757172584"/>
                  </a:ext>
                </a:extLst>
              </a:tr>
              <a:tr h="188895">
                <a:tc gridSpan="2">
                  <a:txBody>
                    <a:bodyPr/>
                    <a:lstStyle/>
                    <a:p>
                      <a:pPr marL="0" marR="0">
                        <a:lnSpc>
                          <a:spcPct val="107000"/>
                        </a:lnSpc>
                        <a:spcBef>
                          <a:spcPts val="0"/>
                        </a:spcBef>
                        <a:spcAft>
                          <a:spcPts val="0"/>
                        </a:spcAft>
                      </a:pPr>
                      <a:r>
                        <a:rPr lang="en-US" sz="1000" dirty="0">
                          <a:effectLst/>
                          <a:latin typeface="Arial Narrow" panose="020B0606020202030204" pitchFamily="34" charset="0"/>
                        </a:rPr>
                        <a:t>Dose intensity of daratumumab</a:t>
                      </a:r>
                    </a:p>
                  </a:txBody>
                  <a:tcPr marL="25480" marR="25480" marT="0" marB="0" anchor="ctr"/>
                </a:tc>
                <a:tc hMerge="1">
                  <a:txBody>
                    <a:bodyPr/>
                    <a:lstStyle/>
                    <a:p>
                      <a:endParaRPr lang="en-US"/>
                    </a:p>
                  </a:txBody>
                  <a:tcPr/>
                </a:tc>
                <a:extLst>
                  <a:ext uri="{0D108BD9-81ED-4DB2-BD59-A6C34878D82A}">
                    <a16:rowId xmlns:a16="http://schemas.microsoft.com/office/drawing/2014/main" val="2389158741"/>
                  </a:ext>
                </a:extLst>
              </a:tr>
              <a:tr h="188895">
                <a:tc>
                  <a:txBody>
                    <a:bodyPr/>
                    <a:lstStyle/>
                    <a:p>
                      <a:pPr marL="0" marR="0" indent="95250">
                        <a:lnSpc>
                          <a:spcPct val="107000"/>
                        </a:lnSpc>
                        <a:spcBef>
                          <a:spcPts val="0"/>
                        </a:spcBef>
                        <a:spcAft>
                          <a:spcPts val="0"/>
                        </a:spcAft>
                      </a:pPr>
                      <a:r>
                        <a:rPr lang="en-US" sz="1000" dirty="0">
                          <a:effectLst/>
                          <a:latin typeface="Arial Narrow" panose="020B0606020202030204" pitchFamily="34" charset="0"/>
                        </a:rPr>
                        <a:t>&lt; median</a:t>
                      </a:r>
                      <a:endParaRPr lang="en-US" sz="1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9.8%</a:t>
                      </a:r>
                    </a:p>
                  </a:txBody>
                  <a:tcPr marL="25480" marR="25480" marT="0" marB="0" anchor="ctr"/>
                </a:tc>
                <a:extLst>
                  <a:ext uri="{0D108BD9-81ED-4DB2-BD59-A6C34878D82A}">
                    <a16:rowId xmlns:a16="http://schemas.microsoft.com/office/drawing/2014/main" val="2821771530"/>
                  </a:ext>
                </a:extLst>
              </a:tr>
              <a:tr h="188895">
                <a:tc>
                  <a:txBody>
                    <a:bodyPr/>
                    <a:lstStyle/>
                    <a:p>
                      <a:pPr marL="0" marR="0" indent="95250">
                        <a:lnSpc>
                          <a:spcPct val="107000"/>
                        </a:lnSpc>
                        <a:spcBef>
                          <a:spcPts val="0"/>
                        </a:spcBef>
                        <a:spcAft>
                          <a:spcPts val="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 median</a:t>
                      </a:r>
                    </a:p>
                  </a:txBody>
                  <a:tcPr marL="25480" marR="25480" marT="0" marB="0" anchor="ctr"/>
                </a:tc>
                <a:tc>
                  <a:txBody>
                    <a:bodyPr/>
                    <a:lstStyle/>
                    <a:p>
                      <a:pPr marL="0" marR="0" algn="ctr">
                        <a:lnSpc>
                          <a:spcPct val="107000"/>
                        </a:lnSpc>
                        <a:spcBef>
                          <a:spcPts val="0"/>
                        </a:spcBef>
                        <a:spcAft>
                          <a:spcPts val="0"/>
                        </a:spcAft>
                      </a:pPr>
                      <a:r>
                        <a:rPr lang="en-US" sz="1000" dirty="0">
                          <a:effectLst/>
                          <a:latin typeface="Arial Narrow" panose="020B0606020202030204" pitchFamily="34" charset="0"/>
                        </a:rPr>
                        <a:t>15.6%</a:t>
                      </a:r>
                    </a:p>
                  </a:txBody>
                  <a:tcPr marL="25480" marR="25480" marT="0" marB="0" anchor="ctr"/>
                </a:tc>
                <a:extLst>
                  <a:ext uri="{0D108BD9-81ED-4DB2-BD59-A6C34878D82A}">
                    <a16:rowId xmlns:a16="http://schemas.microsoft.com/office/drawing/2014/main" val="3386056670"/>
                  </a:ext>
                </a:extLst>
              </a:tr>
            </a:tbl>
          </a:graphicData>
        </a:graphic>
      </p:graphicFrame>
    </p:spTree>
    <p:extLst>
      <p:ext uri="{BB962C8B-B14F-4D97-AF65-F5344CB8AC3E}">
        <p14:creationId xmlns:p14="http://schemas.microsoft.com/office/powerpoint/2010/main" val="45874802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77" y="393513"/>
            <a:ext cx="8119872" cy="467977"/>
          </a:xfrm>
        </p:spPr>
        <p:txBody>
          <a:bodyPr/>
          <a:lstStyle/>
          <a:p>
            <a:r>
              <a:rPr lang="en-US" dirty="0">
                <a:latin typeface="Arial Narrow" panose="020B0606020202030204" pitchFamily="34" charset="0"/>
              </a:rPr>
              <a:t>Conclusions</a:t>
            </a:r>
          </a:p>
        </p:txBody>
      </p:sp>
      <p:sp>
        <p:nvSpPr>
          <p:cNvPr id="3" name="Content Placeholder 2"/>
          <p:cNvSpPr>
            <a:spLocks noGrp="1"/>
          </p:cNvSpPr>
          <p:nvPr>
            <p:ph idx="1"/>
          </p:nvPr>
        </p:nvSpPr>
        <p:spPr>
          <a:xfrm>
            <a:off x="367977" y="950595"/>
            <a:ext cx="8774811" cy="3854902"/>
          </a:xfrm>
        </p:spPr>
        <p:txBody>
          <a:bodyPr/>
          <a:lstStyle/>
          <a:p>
            <a:r>
              <a:rPr lang="en-US" dirty="0">
                <a:latin typeface="Arial Narrow" panose="020B0606020202030204" pitchFamily="34" charset="0"/>
              </a:rPr>
              <a:t>At the primary analysis data cut, patients treated with KdD achieved significantly higher MRD[–]CR rates compared with Kd at the 12-month landmark</a:t>
            </a:r>
          </a:p>
          <a:p>
            <a:r>
              <a:rPr lang="en-US" dirty="0">
                <a:latin typeface="Arial Narrow" panose="020B0606020202030204" pitchFamily="34" charset="0"/>
              </a:rPr>
              <a:t>Among patients with an MRD[–]CR, the depth of MRD was deeper with KdD versus Kd</a:t>
            </a:r>
          </a:p>
          <a:p>
            <a:r>
              <a:rPr lang="en-US" dirty="0">
                <a:latin typeface="Arial Narrow" panose="020B0606020202030204" pitchFamily="34" charset="0"/>
              </a:rPr>
              <a:t>With median follow-up of 6 months from the 12-month landmark, no patient with an MRD[–]CR has progressed</a:t>
            </a:r>
          </a:p>
          <a:p>
            <a:r>
              <a:rPr lang="en-US" dirty="0">
                <a:latin typeface="Arial Narrow" panose="020B0606020202030204" pitchFamily="34" charset="0"/>
              </a:rPr>
              <a:t>Within the KdD arm, lenalidomide exposure or refractoriness was not prognostic of the MRD[–]CR rate</a:t>
            </a:r>
          </a:p>
          <a:p>
            <a:r>
              <a:rPr lang="en-US" dirty="0">
                <a:latin typeface="Arial Narrow" panose="020B0606020202030204" pitchFamily="34" charset="0"/>
              </a:rPr>
              <a:t>These findings support the efficacy of the KdD regimen as an effective treatment for RRMM, including patients who have become lenalidomide refractory</a:t>
            </a:r>
          </a:p>
        </p:txBody>
      </p:sp>
    </p:spTree>
    <p:extLst>
      <p:ext uri="{BB962C8B-B14F-4D97-AF65-F5344CB8AC3E}">
        <p14:creationId xmlns:p14="http://schemas.microsoft.com/office/powerpoint/2010/main" val="3421583557"/>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Public Information"/>
  <p:tag name="BJHEADERFOOTERTEXTMARKING" val="Public Information"/>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Public Information"/>
  <p:tag name="BJHEADERFOOTERTEXTMARKING" val="Public Information"/>
</p:tagLst>
</file>

<file path=ppt/theme/theme1.xml><?xml version="1.0" encoding="utf-8"?>
<a:theme xmlns:a="http://schemas.openxmlformats.org/drawingml/2006/main" name="2016 Amgen Oncology">
  <a:themeElements>
    <a:clrScheme name="Amgen Standard">
      <a:dk1>
        <a:srgbClr val="000000"/>
      </a:dk1>
      <a:lt1>
        <a:srgbClr val="FFFFFF"/>
      </a:lt1>
      <a:dk2>
        <a:srgbClr val="716F73"/>
      </a:dk2>
      <a:lt2>
        <a:srgbClr val="00BCE4"/>
      </a:lt2>
      <a:accent1>
        <a:srgbClr val="0063C3"/>
      </a:accent1>
      <a:accent2>
        <a:srgbClr val="88C765"/>
      </a:accent2>
      <a:accent3>
        <a:srgbClr val="F3C108"/>
      </a:accent3>
      <a:accent4>
        <a:srgbClr val="D34D2F"/>
      </a:accent4>
      <a:accent5>
        <a:srgbClr val="597B7C"/>
      </a:accent5>
      <a:accent6>
        <a:srgbClr val="005480"/>
      </a:accent6>
      <a:hlink>
        <a:srgbClr val="0063C3"/>
      </a:hlink>
      <a:folHlink>
        <a:srgbClr val="00BCE4"/>
      </a:folHlink>
    </a:clrScheme>
    <a:fontScheme name="Amgen 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Amgen Powerpoint Template 1">
        <a:dk1>
          <a:srgbClr val="000000"/>
        </a:dk1>
        <a:lt1>
          <a:srgbClr val="FFFFFF"/>
        </a:lt1>
        <a:dk2>
          <a:srgbClr val="000000"/>
        </a:dk2>
        <a:lt2>
          <a:srgbClr val="777777"/>
        </a:lt2>
        <a:accent1>
          <a:srgbClr val="0063C3"/>
        </a:accent1>
        <a:accent2>
          <a:srgbClr val="FCC30C"/>
        </a:accent2>
        <a:accent3>
          <a:srgbClr val="FFFFFF"/>
        </a:accent3>
        <a:accent4>
          <a:srgbClr val="000000"/>
        </a:accent4>
        <a:accent5>
          <a:srgbClr val="AAB7DE"/>
        </a:accent5>
        <a:accent6>
          <a:srgbClr val="E4B00A"/>
        </a:accent6>
        <a:hlink>
          <a:srgbClr val="42865C"/>
        </a:hlink>
        <a:folHlink>
          <a:srgbClr val="C0362C"/>
        </a:folHlink>
      </a:clrScheme>
      <a:clrMap bg1="lt1" tx1="dk1" bg2="lt2" tx2="dk2" accent1="accent1" accent2="accent2" accent3="accent3" accent4="accent4" accent5="accent5" accent6="accent6" hlink="hlink" folHlink="folHlink"/>
    </a:extraClrScheme>
    <a:extraClrScheme>
      <a:clrScheme name="Amgen Powerpoint Template 2">
        <a:dk1>
          <a:srgbClr val="000000"/>
        </a:dk1>
        <a:lt1>
          <a:srgbClr val="FFFFFF"/>
        </a:lt1>
        <a:dk2>
          <a:srgbClr val="000000"/>
        </a:dk2>
        <a:lt2>
          <a:srgbClr val="777777"/>
        </a:lt2>
        <a:accent1>
          <a:srgbClr val="007CC2"/>
        </a:accent1>
        <a:accent2>
          <a:srgbClr val="FCC30C"/>
        </a:accent2>
        <a:accent3>
          <a:srgbClr val="FFFFFF"/>
        </a:accent3>
        <a:accent4>
          <a:srgbClr val="000000"/>
        </a:accent4>
        <a:accent5>
          <a:srgbClr val="AABFDD"/>
        </a:accent5>
        <a:accent6>
          <a:srgbClr val="E4B00A"/>
        </a:accent6>
        <a:hlink>
          <a:srgbClr val="42865C"/>
        </a:hlink>
        <a:folHlink>
          <a:srgbClr val="C0362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XMLData TextToDisplay="%EMAILADDRESS%">Vicky.Kanta@iconplc.com</XMLData>
</file>

<file path=customXml/item10.xml><?xml version="1.0" encoding="utf-8"?>
<XMLData TextToDisplay="%HOSTNAME%">HBUS-DNQP533.iconcr.com</XMLData>
</file>

<file path=customXml/item2.xml><?xml version="1.0" encoding="utf-8"?>
<XMLData TextToDisplay="%CLASSIFICATIONDATETIME%">15:54 10/11/2020</XMLData>
</file>

<file path=customXml/item3.xml><?xml version="1.0" encoding="utf-8"?>
<XMLData TextToDisplay="RightsWATCHMark">4|ICN-ICN-INTERNAL|{00000000-0000-0000-0000-000000000000}</XMLData>
</file>

<file path=customXml/item4.xml><?xml version="1.0" encoding="utf-8"?>
<XMLData TextToDisplay="%USERNAME%">kantav</XMLData>
</file>

<file path=customXml/item5.xml><?xml version="1.0" encoding="utf-8"?>
<XMLData TextToDisplay="%DOCUMENTGUID%">{00000000-0000-0000-0000-000000000000}</XMLData>
</file>

<file path=customXml/item6.xml><?xml version="1.0" encoding="utf-8"?>
<p:properties xmlns:p="http://schemas.microsoft.com/office/2006/metadata/properties" xmlns:xsi="http://www.w3.org/2001/XMLSchema-instance" xmlns:pc="http://schemas.microsoft.com/office/infopath/2007/PartnerControls">
  <documentManagement/>
</p:properties>
</file>

<file path=customXml/item7.xml><?xml version="1.0" encoding="utf-8"?>
<?mso-contentType ?>
<FormTemplates xmlns="http://schemas.microsoft.com/sharepoint/v3/contenttype/forms">
  <Display>DocumentLibraryForm</Display>
  <Edit>DocumentLibraryForm</Edit>
  <New>DocumentLibraryForm</New>
</FormTemplates>
</file>

<file path=customXml/item8.xml><?xml version="1.0" encoding="utf-8"?>
<sisl xmlns:xsi="http://www.w3.org/2001/XMLSchema-instance" xmlns:xsd="http://www.w3.org/2001/XMLSchema" xmlns="http://www.boldonjames.com/2008/01/sie/internal/label" sislVersion="0" policy="82ad3a63-90ad-4a46-a3cb-757f4658e205" origin="userSelected">
  <element uid="8490d18d-1e1f-4ae2-adbe-3f6683173bee" value=""/>
  <element uid="96dc6479-e616-4b57-91d9-9a433fe4fcdb" value=""/>
  <element uid="2a041708-5430-4469-9924-29d5d5f4ecfd" value=""/>
</sisl>
</file>

<file path=customXml/item9.xml><?xml version="1.0" encoding="utf-8"?>
<ct:contentTypeSchema xmlns:ct="http://schemas.microsoft.com/office/2006/metadata/contentType" xmlns:ma="http://schemas.microsoft.com/office/2006/metadata/properties/metaAttributes" ct:_="" ma:_="" ma:contentTypeName="Document" ma:contentTypeID="0x010100B8D8F15047DD9341AAD9D65B7FC719DD" ma:contentTypeVersion="0" ma:contentTypeDescription="Create a new document." ma:contentTypeScope="" ma:versionID="dd147d2b0fd4a9656739a86d1d8cda6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908606-8D72-47DA-8D06-1ECCA9699702}">
  <ds:schemaRefs/>
</ds:datastoreItem>
</file>

<file path=customXml/itemProps10.xml><?xml version="1.0" encoding="utf-8"?>
<ds:datastoreItem xmlns:ds="http://schemas.openxmlformats.org/officeDocument/2006/customXml" ds:itemID="{5A5B8EFC-A655-4745-836C-2A9CA49143F5}">
  <ds:schemaRefs/>
</ds:datastoreItem>
</file>

<file path=customXml/itemProps2.xml><?xml version="1.0" encoding="utf-8"?>
<ds:datastoreItem xmlns:ds="http://schemas.openxmlformats.org/officeDocument/2006/customXml" ds:itemID="{6509EAFA-BBBA-4D5C-9F7C-4753EEE063F7}">
  <ds:schemaRefs/>
</ds:datastoreItem>
</file>

<file path=customXml/itemProps3.xml><?xml version="1.0" encoding="utf-8"?>
<ds:datastoreItem xmlns:ds="http://schemas.openxmlformats.org/officeDocument/2006/customXml" ds:itemID="{77D0A795-FF4B-41F2-9E1F-735579F4EEC8}">
  <ds:schemaRefs/>
</ds:datastoreItem>
</file>

<file path=customXml/itemProps4.xml><?xml version="1.0" encoding="utf-8"?>
<ds:datastoreItem xmlns:ds="http://schemas.openxmlformats.org/officeDocument/2006/customXml" ds:itemID="{430AA0EC-F916-4D96-8EDF-FE0E66F134E7}">
  <ds:schemaRefs/>
</ds:datastoreItem>
</file>

<file path=customXml/itemProps5.xml><?xml version="1.0" encoding="utf-8"?>
<ds:datastoreItem xmlns:ds="http://schemas.openxmlformats.org/officeDocument/2006/customXml" ds:itemID="{0B9D79A0-0CAB-43D7-93B9-44763EDFCCC6}">
  <ds:schemaRefs/>
</ds:datastoreItem>
</file>

<file path=customXml/itemProps6.xml><?xml version="1.0" encoding="utf-8"?>
<ds:datastoreItem xmlns:ds="http://schemas.openxmlformats.org/officeDocument/2006/customXml" ds:itemID="{D7CE45E9-1427-4772-A952-B78812EEBDD9}">
  <ds:schemaRefs>
    <ds:schemaRef ds:uri="http://purl.org/dc/elements/1.1/"/>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7.xml><?xml version="1.0" encoding="utf-8"?>
<ds:datastoreItem xmlns:ds="http://schemas.openxmlformats.org/officeDocument/2006/customXml" ds:itemID="{71FA476D-A6F3-45E6-8A33-A0E0A4B9D898}">
  <ds:schemaRefs>
    <ds:schemaRef ds:uri="http://schemas.microsoft.com/sharepoint/v3/contenttype/forms"/>
  </ds:schemaRefs>
</ds:datastoreItem>
</file>

<file path=customXml/itemProps8.xml><?xml version="1.0" encoding="utf-8"?>
<ds:datastoreItem xmlns:ds="http://schemas.openxmlformats.org/officeDocument/2006/customXml" ds:itemID="{8906B0FA-89E6-407C-8F0E-E86069E8680D}">
  <ds:schemaRefs>
    <ds:schemaRef ds:uri="http://www.w3.org/2001/XMLSchema"/>
    <ds:schemaRef ds:uri="http://www.boldonjames.com/2008/01/sie/internal/label"/>
  </ds:schemaRefs>
</ds:datastoreItem>
</file>

<file path=customXml/itemProps9.xml><?xml version="1.0" encoding="utf-8"?>
<ds:datastoreItem xmlns:ds="http://schemas.openxmlformats.org/officeDocument/2006/customXml" ds:itemID="{EAFAD764-E4E7-45D0-B7BE-648802B4F7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1414</TotalTime>
  <Words>2398</Words>
  <Application>Microsoft Office PowerPoint</Application>
  <PresentationFormat>On-screen Show (16:9)</PresentationFormat>
  <Paragraphs>350</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Narrow</vt:lpstr>
      <vt:lpstr>Calibri</vt:lpstr>
      <vt:lpstr>Courier New</vt:lpstr>
      <vt:lpstr>Symbol</vt:lpstr>
      <vt:lpstr>Wingdings</vt:lpstr>
      <vt:lpstr>2016 Amgen Oncology</vt:lpstr>
      <vt:lpstr>Evaluation of Minimal Residual Disease (MRD) Negativity in Patients with Relapsed or Refractory Multiple Myeloma Treated in the CANDOR Study</vt:lpstr>
      <vt:lpstr>Introduction</vt:lpstr>
      <vt:lpstr>Methods</vt:lpstr>
      <vt:lpstr>Study design for CANDOR</vt:lpstr>
      <vt:lpstr>MRD[–] rates (&lt;10-5) were higher in the KdD arm </vt:lpstr>
      <vt:lpstr>MRD[–]CR rates (&lt;10-5) at the 12-month landmark for KdD vs Kd were consistent across clinically relevant subgroups</vt:lpstr>
      <vt:lpstr>Depth of response by MRD level at 12 months was deeper for KdD relative to Kd</vt:lpstr>
      <vt:lpstr>Post hoc analyses for KdD arm explored prognostic characteristics for MRD[–]CR at 12-month landmark</vt:lpstr>
      <vt:lpstr>Conclusions</vt:lpstr>
      <vt:lpstr>Acknowledgments</vt:lpstr>
      <vt:lpstr>Conflicts of Interest</vt:lpstr>
    </vt:vector>
  </TitlesOfParts>
  <Company>ICON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Health-Related Quality of Life Outcomes From the Open-Label, Randomized, Phase 3 CANDOR Study Comparing Carfilzomib, Dexamethasone, and Daratumumab to Carfilzomib and Dexamethasone in Patients With Relapsed or Refractory Multiple Myeloma</dc:title>
  <dc:creator>Vicky Kanta</dc:creator>
  <cp:keywords>*$%PUB-*$%ClinTrials</cp:keywords>
  <cp:lastModifiedBy>Landgren, Carl Ola</cp:lastModifiedBy>
  <cp:revision>135</cp:revision>
  <dcterms:created xsi:type="dcterms:W3CDTF">2020-09-22T18:15:31Z</dcterms:created>
  <dcterms:modified xsi:type="dcterms:W3CDTF">2020-11-17T21:48:01Z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0x010100B8D8F15047DD9341AAD9D65B7FC719DD</vt:lpwstr>
  </property>
  <property fmtid="{D5CDD505-2E9C-101B-9397-08002B2CF9AE}" pid="3" name="docIndexRef">
    <vt:lpwstr>09c5dd78-9bab-4772-bd24-d0d5a2778a44</vt:lpwstr>
  </property>
  <property fmtid="{D5CDD505-2E9C-101B-9397-08002B2CF9AE}" pid="4" name="bjSaver">
    <vt:lpwstr>BtWzgqG8jRpIgOrNFFnU2/+GcWqkaZTS</vt:lpwstr>
  </property>
  <property fmtid="{D5CDD505-2E9C-101B-9397-08002B2CF9AE}" pid="5" name="bjDocumentSecurityLabel">
    <vt:lpwstr>Public - Clinical Trials</vt:lpwstr>
  </property>
  <property fmtid="{D5CDD505-2E9C-101B-9397-08002B2CF9AE}" pid="6" name="bjDocumentLabelXML">
    <vt:lpwstr>&lt;?xml version="1.0" encoding="us-ascii"?&gt;&lt;sisl xmlns:xsi="http://www.w3.org/2001/XMLSchema-instance" xmlns:xsd="http://www.w3.org/2001/XMLSchema" sislVersion="0" policy="82ad3a63-90ad-4a46-a3cb-757f4658e205" origin="userSelected" xmlns="http://www.boldonj</vt:lpwstr>
  </property>
  <property fmtid="{D5CDD505-2E9C-101B-9397-08002B2CF9AE}" pid="7" name="bjDocumentLabelXML-0">
    <vt:lpwstr>ames.com/2008/01/sie/internal/label"&gt;&lt;element uid="8490d18d-1e1f-4ae2-adbe-3f6683173bee" value="" /&gt;&lt;element uid="96dc6479-e616-4b57-91d9-9a433fe4fcdb" value="" /&gt;&lt;element uid="2a041708-5430-4469-9924-29d5d5f4ecfd" value="" /&gt;&lt;/sisl&gt;</vt:lpwstr>
  </property>
  <property fmtid="{D5CDD505-2E9C-101B-9397-08002B2CF9AE}" pid="8" name="RightsWATCHMark">
    <vt:lpwstr>4|ICN-ICN-INTERNAL|{00000000-0000-0000-0000-000000000000}</vt:lpwstr>
  </property>
</Properties>
</file>