
<file path=[Content_Types].xml><?xml version="1.0" encoding="utf-8"?>
<Types xmlns="http://schemas.openxmlformats.org/package/2006/content-types">
  <Default Extension="B4F5F1F0" ContentType="image/png"/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8" r:id="rId4"/>
    <p:sldId id="307" r:id="rId5"/>
    <p:sldId id="295" r:id="rId6"/>
    <p:sldId id="313" r:id="rId7"/>
    <p:sldId id="260" r:id="rId8"/>
    <p:sldId id="311" r:id="rId9"/>
    <p:sldId id="310" r:id="rId10"/>
    <p:sldId id="314" r:id="rId11"/>
    <p:sldId id="309" r:id="rId12"/>
    <p:sldId id="308" r:id="rId13"/>
    <p:sldId id="265" r:id="rId14"/>
    <p:sldId id="296" r:id="rId15"/>
    <p:sldId id="30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2456C1-1C2E-4456-B9E9-1F46AC5A0E2E}">
          <p14:sldIdLst>
            <p14:sldId id="256"/>
          </p14:sldIdLst>
        </p14:section>
        <p14:section name="Untitled Section" id="{C904C4F2-9E70-4F88-8DFB-C9E8D65D5661}">
          <p14:sldIdLst>
            <p14:sldId id="298"/>
            <p14:sldId id="307"/>
            <p14:sldId id="295"/>
            <p14:sldId id="313"/>
            <p14:sldId id="260"/>
            <p14:sldId id="311"/>
            <p14:sldId id="310"/>
            <p14:sldId id="314"/>
            <p14:sldId id="309"/>
            <p14:sldId id="308"/>
            <p14:sldId id="265"/>
            <p14:sldId id="296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, Susanna" initials="MS" lastIdx="27" clrIdx="0">
    <p:extLst>
      <p:ext uri="{19B8F6BF-5375-455C-9EA6-DF929625EA0E}">
        <p15:presenceInfo xmlns:p15="http://schemas.microsoft.com/office/powerpoint/2012/main" userId="S-1-5-21-379614923-3435630508-3781305282-221353" providerId="AD"/>
      </p:ext>
    </p:extLst>
  </p:cmAuthor>
  <p:cmAuthor id="2" name="Mac, Susanna" initials="MS [2]" lastIdx="3" clrIdx="1">
    <p:extLst>
      <p:ext uri="{19B8F6BF-5375-455C-9EA6-DF929625EA0E}">
        <p15:presenceInfo xmlns:p15="http://schemas.microsoft.com/office/powerpoint/2012/main" userId="S::smac@amgen.com::5326d7c1-5928-4e8d-a0c6-2494baa67e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  <a:srgbClr val="55A0FB"/>
    <a:srgbClr val="0000FF"/>
    <a:srgbClr val="A0A0A4"/>
    <a:srgbClr val="D4D4D4"/>
    <a:srgbClr val="808080"/>
    <a:srgbClr val="E3E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876" autoAdjust="0"/>
    <p:restoredTop sz="96274" autoAdjust="0"/>
  </p:normalViewPr>
  <p:slideViewPr>
    <p:cSldViewPr snapToGrid="0">
      <p:cViewPr varScale="1">
        <p:scale>
          <a:sx n="154" d="100"/>
          <a:sy n="154" d="100"/>
        </p:scale>
        <p:origin x="2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2802"/>
    </p:cViewPr>
  </p:sorterViewPr>
  <p:notesViewPr>
    <p:cSldViewPr snapToGrid="0">
      <p:cViewPr varScale="1">
        <p:scale>
          <a:sx n="78" d="100"/>
          <a:sy n="78" d="100"/>
        </p:scale>
        <p:origin x="60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284FF9-DA19-4677-9B67-91FF1D1DFB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3C86A-89F4-4B5D-AD6D-C3101E77F4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0620B1A4-E35E-474F-B049-A212195AE53F}" type="datetimeFigureOut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A8EDD-2F5E-4E0D-827E-0463793DA8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A1A66-AC15-4CDE-A059-DA0F4736C0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F8AE83D0-5F6A-4BFF-A14B-B4BE3EB73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976972BD-AB17-4F9F-84E0-FE9FF7C89309}" type="datetimeFigureOut">
              <a:rPr lang="en-US" smtClean="0"/>
              <a:t>11/16/20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93DECF5-542B-42ED-8F94-61C29A16F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4215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73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19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4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34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8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9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0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1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1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 defTabSz="914266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4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93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61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08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CF5-542B-42ED-8F94-61C29A16F5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7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C2ECE-8FE8-405C-AA08-6877840AD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2A54B-B999-4BE6-A577-48BB3365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3A76-B8EE-48ED-B3FA-9898847B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EB8-B40B-486B-931E-FBB66AF1DE79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66B4C-A00B-4CBE-AC1B-4716E7D3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2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97DF-4E4B-4A25-83F3-C7C9B92A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EBD4E-68FE-41CA-8D22-94A5DA647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25070-EFE0-4C8A-8B7E-5C9E0854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C4FE-9D6A-49FD-8563-6F5E90791CF7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B89D-BE12-414C-B690-FD6F5192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8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5EFD6-8EFE-4B89-89A7-5C8A0DB33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0B188-FD9C-40FA-B262-E32E2B3A4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5872B-9900-4252-8281-861A2383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A3ED-9B11-4694-9E27-41E076CD791C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160F4-0047-4CA7-8BB7-330A2364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2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2C6A-0E72-483A-BD1D-1E096644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40"/>
            <a:ext cx="10515600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20FC-ECD3-49AA-B671-02F28604C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655"/>
            <a:ext cx="10515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98DF4-6E35-40E5-AE30-FC5DC10F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8F10-0A4E-45AA-86BA-3019806A62A7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89728-AFE7-4586-89EB-BF781231D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14" y="6463926"/>
            <a:ext cx="2743200" cy="365125"/>
          </a:xfrm>
        </p:spPr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8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306C-0F78-4927-84E5-D2914CE4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FF5F5-DCAF-4A04-BEFD-6B5DEF9BB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489E-26E2-4165-9F07-C4E8E3DB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48F-82C4-4B06-9DEC-F1CA035663F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1DEF-9FE1-4EDA-97D4-2FC1C09B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C4EE-CDE7-467B-9D7E-0AC707AA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BFA1-F69C-45D5-B9FB-86E8277A8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CE1CE-B1F8-43D1-9841-8FE23A9D8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7ADA3-038F-4F7E-813F-1F39D375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1211-72A8-46EE-9EE6-07A2A20453D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86CEA-687E-4BE3-9C34-0486A745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2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D91BF-C72E-4ED2-B134-60BFD476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9A4DD-B56C-4F91-B79E-DEF24E651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84C75-1A5C-4381-AD75-B31379D2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B8D23-9F71-4C12-A81B-3043ACDCF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D13EE-DB3D-41B9-8152-263B4BD19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474EC-B131-42C7-8926-0B3AA43E3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8812-F0B2-47F3-B4D2-8EA5CD7C9C2A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1310A-969F-4B3A-A682-F8FDADA5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8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A480-7E82-4811-AB71-E17A572C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594CF-F616-42F8-A8DE-0B20E4CF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4A4F-29C9-4584-B64C-C8770AC4D5C2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550ED-55DB-407B-8822-58BAF10E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8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6636D-F484-4F7E-92C1-9D243247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268-4D4D-4300-9FF1-E10D8EAEF044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D8923-F6EE-4E11-9747-02A55D58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588F-3657-4DE3-AB06-02271B49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C1754-A001-4D55-ABFB-B2B83969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F1EF7-54AD-4042-A058-1F232284E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31604-CE2D-4AA5-9EA0-EFC0469B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D56E-BC43-476A-B6E6-34EFC35730A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83E82-0811-470C-8EBD-283F120F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C881-FB88-467A-90EF-DD8FCE44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27C96-CD8D-4ADF-A43A-2E3C58A62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797EF-5087-4E25-B43D-6C6647335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05D67-77B4-410F-97E2-7F7F1AA5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CFDE-4D88-4969-81D4-CA2648369B56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55B32-2BD6-4978-B961-56BAE5AD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4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CFE328-87ED-49DA-A7D5-D8D814A7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2EA4-27BA-4BFA-B108-3C44C3A0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11BB0-ACC7-4ACD-A7D8-49BC0B0DB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0BA6-D8DF-4DB5-ACB3-9C5D43E8682B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8F9A1-1AE4-4DF7-84A2-1907D33C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93EF-E6A1-4CE6-9D9E-760B88E8B6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4F5F1F0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ntents-amgen.com/prd/user-screen.html?content_id=8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FDE4-81E9-4B12-938B-39FF42600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465" y="1717351"/>
            <a:ext cx="10433154" cy="142159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phase 1 FIH study of AMG 701, an anti-BCMA </a:t>
            </a:r>
            <a:b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half-life extended (HLE) BiTE</a:t>
            </a:r>
            <a:r>
              <a:rPr lang="en-US" sz="3200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</a:t>
            </a: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(bispecific T-cell engager) molecule, in relapsed / refractory multiple myeloma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37A17-1F62-4E9A-BFF6-AB333D10C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72" y="3055930"/>
            <a:ext cx="11989638" cy="30836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Simon J. Harrison,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Monique C. Minnema,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Hans C. Lee,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Andrew Spencer,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Prashant Kapoor,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Deepu Madduri,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Jeremy Larsen,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Sikander Ailawadhi,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Jonathan Kaufman,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Marc S. Raab,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Parameswaran Hari,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Shinsuke Iida,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Ravi Vij,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Faith E. Davies,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Robin Lesley,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Vijay V. Upreti,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Zhao Yang,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Anjali Sharma,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Alex C. Minella,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Suzanne Lentzsch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Clinical Haematology, Peter MacCallum Cancer Centre and Royal Melbourne Hospital, Melbourne, Australia, Sir Peter MacCallum Dept of Oncology, Melbourne University, Melbourne, Australia,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University Medical Center Utrecht, University Utrecht, Utrecht, Netherlands,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University of Texas M. D. Anderson Cancer Center, Houston, TX,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Alfred Hospital-Monash University, Melbourne, Australia,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Mayo Clinic, Rochester, MN,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Icahn School of Medicine at Mount Sinai, New York, NY,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Mayo Clinic, Phoenix, AZ,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Mayo Clinic, Jacksonville, FL,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Emory University, Atlanta, GA,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Heidelberg University Hospital, Heidelberg, Germany,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Medical College of Wisconsin, Milwaukee, WI,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Nagoya City University Hospital, Nagoya, Japan,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Washington University School of Medicine, St. Louis, MO,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NYU Langone, New York, NY,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Clinical Biomarkers and Diagnostics, Amgen Inc., South San Francisco, CA,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Clinical Pharmacology, Modeling &amp; Simulation, Amgen Inc., South San Francisco, CA,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Global Biostatistical Science, Amgen Inc., Thousand Oaks, CA,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Development, Oncology, Amgen Inc., Thousand Oaks, CA, USA,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Columbia University Medical Center, New York, NY, USA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598B1A-1F80-432D-A6E3-1A1244CAF921}"/>
              </a:ext>
            </a:extLst>
          </p:cNvPr>
          <p:cNvSpPr txBox="1"/>
          <p:nvPr/>
        </p:nvSpPr>
        <p:spPr>
          <a:xfrm>
            <a:off x="6728937" y="6420485"/>
            <a:ext cx="5464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presented by: Professor Simon J. Harrison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CBD454AE-A8A1-4049-8BC3-8CE42F4E87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5" y="6104708"/>
            <a:ext cx="6667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6900EB5F-63E0-4F82-B134-3EB7CEA33F6C}"/>
              </a:ext>
            </a:extLst>
          </p:cNvPr>
          <p:cNvSpPr txBox="1">
            <a:spLocks/>
          </p:cNvSpPr>
          <p:nvPr/>
        </p:nvSpPr>
        <p:spPr>
          <a:xfrm>
            <a:off x="870425" y="6113417"/>
            <a:ext cx="966470" cy="69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view slides scan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 or click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QR code</a:t>
            </a:r>
            <a:r>
              <a:rPr lang="en-US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4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E1BC-C918-4B45-A066-048F2491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71" y="440081"/>
            <a:ext cx="9434194" cy="9198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AMG 701 FIH: Depth, Durability of Responses ≥PR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9B1B2A-3DD9-492F-BEB5-AC5833871AC9}"/>
              </a:ext>
            </a:extLst>
          </p:cNvPr>
          <p:cNvSpPr/>
          <p:nvPr/>
        </p:nvSpPr>
        <p:spPr>
          <a:xfrm>
            <a:off x="0" y="6562547"/>
            <a:ext cx="1217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of Sep 17, 2020. Q1, quartile 1 (25th percentile), Q3, quartile 3 (75th percentile).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A0DD12-06D4-48F5-B215-54ABB24F8867}"/>
              </a:ext>
            </a:extLst>
          </p:cNvPr>
          <p:cNvSpPr txBox="1"/>
          <p:nvPr/>
        </p:nvSpPr>
        <p:spPr>
          <a:xfrm>
            <a:off x="440146" y="5589085"/>
            <a:ext cx="11420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of datacut, the interim median (Q1, Q3) response has lasted 5.6 (2.1, 7.8) months, mean 6 months, max 26 months. Median follow-up time for responding patients is 6.5 (range: 1-27) months. Median duration of response has not been reached, as responses were ongoing in 17/21 patients when last assessed.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111563-88C8-4DCD-92F0-68036788EFA0}"/>
              </a:ext>
            </a:extLst>
          </p:cNvPr>
          <p:cNvSpPr txBox="1">
            <a:spLocks/>
          </p:cNvSpPr>
          <p:nvPr/>
        </p:nvSpPr>
        <p:spPr>
          <a:xfrm>
            <a:off x="11378622" y="6492875"/>
            <a:ext cx="696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1F69BC-D0E2-4237-83F2-F4C1E005A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308944"/>
              </p:ext>
            </p:extLst>
          </p:nvPr>
        </p:nvGraphicFramePr>
        <p:xfrm>
          <a:off x="497405" y="1166635"/>
          <a:ext cx="9339978" cy="446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6" name="Prism 7" r:id="rId4" imgW="7935590" imgH="3794943" progId="Prism7.Document">
                  <p:embed/>
                </p:oleObj>
              </mc:Choice>
              <mc:Fallback>
                <p:oleObj name="Prism 7" r:id="rId4" imgW="7935590" imgH="3794943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7405" y="1166635"/>
                        <a:ext cx="9339978" cy="446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65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EFC71-C5ED-44E2-B220-A537A3F2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3A74FB-7C7E-4B12-BAD2-4B30AEF3DF41}"/>
              </a:ext>
            </a:extLst>
          </p:cNvPr>
          <p:cNvSpPr txBox="1">
            <a:spLocks/>
          </p:cNvSpPr>
          <p:nvPr/>
        </p:nvSpPr>
        <p:spPr>
          <a:xfrm>
            <a:off x="265269" y="458608"/>
            <a:ext cx="9817074" cy="965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AMG 701 PK Profile Following Target Treatment Dose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1FE69-C39A-481F-BC41-24A5D3E5AF45}"/>
              </a:ext>
            </a:extLst>
          </p:cNvPr>
          <p:cNvSpPr/>
          <p:nvPr/>
        </p:nvSpPr>
        <p:spPr>
          <a:xfrm>
            <a:off x="113952" y="5457639"/>
            <a:ext cx="11823351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Free AMG 701 serum exposures increased in a dose-related manner; the IV PK profile for AMG 701 in its target patient population of relapsed/refractory MM is supportive of once-weekly dosing.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baseline sBCMA levels were identified as a determinant of AMG 701 free drug exposures.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001">
            <a:extLst>
              <a:ext uri="{FF2B5EF4-FFF2-40B4-BE49-F238E27FC236}">
                <a16:creationId xmlns:a16="http://schemas.microsoft.com/office/drawing/2014/main" id="{9FD45B8B-8F10-4467-BA9D-166E7BF519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4" t="9980" r="11085" b="23232"/>
          <a:stretch/>
        </p:blipFill>
        <p:spPr bwMode="auto">
          <a:xfrm>
            <a:off x="1563831" y="1220804"/>
            <a:ext cx="8514568" cy="428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45E5E2-0C05-43B4-B595-067C5730B7EC}"/>
              </a:ext>
            </a:extLst>
          </p:cNvPr>
          <p:cNvSpPr/>
          <p:nvPr/>
        </p:nvSpPr>
        <p:spPr>
          <a:xfrm>
            <a:off x="113953" y="6538912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of September 2020. </a:t>
            </a:r>
          </a:p>
        </p:txBody>
      </p:sp>
    </p:spTree>
    <p:extLst>
      <p:ext uri="{BB962C8B-B14F-4D97-AF65-F5344CB8AC3E}">
        <p14:creationId xmlns:p14="http://schemas.microsoft.com/office/powerpoint/2010/main" val="92526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161-B449-48E2-A025-C3A7FABC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33" y="644682"/>
            <a:ext cx="10515600" cy="96220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E1AB4-FF4F-4EF9-AD38-B64E3945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36438"/>
            <a:ext cx="11219447" cy="48447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This FIH study of AMG 701, an anti‑BCMA HLE BiTE</a:t>
            </a:r>
            <a:r>
              <a:rPr lang="en-US" sz="2000" baseline="30000" dirty="0"/>
              <a:t>®</a:t>
            </a:r>
            <a:r>
              <a:rPr lang="en-US" sz="2000" dirty="0"/>
              <a:t> molecule, in patients with heavily pretreated relapsed/refractory multiple myeloma demonstrated: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A manageable safety profile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All Grade 3 CRS events were reversible with a median duration of 2 days; 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50% of grade 3 CRS designations were driven by transient LFT increases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Encouraging activity with responses lasting up to 26 months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83% ORR at the most recent evaluable cohort in heavily pretreated patients, with 4/5 responders being triple refractory 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6/7 patients tested were MRD negative. These 6 patients have ongoing responses, up to 22 months in 1 patient</a:t>
            </a:r>
            <a:endParaRPr lang="en-US" sz="1800" strike="sngStrike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Predictable PK profile with dose-related increases in free AMG 701 exposures and profile supportive of once-weekly dosing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These data support further evaluation of AMG 701.</a:t>
            </a:r>
            <a:endParaRPr lang="en-US" sz="2000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1EB9-CD58-4403-994E-96E3F25D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14" y="6468409"/>
            <a:ext cx="2743200" cy="365125"/>
          </a:xfrm>
        </p:spPr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8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161-B449-48E2-A025-C3A7FABC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6" y="503274"/>
            <a:ext cx="8122608" cy="75484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Disclosures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1EB9-CD58-4403-994E-96E3F25D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14" y="6468409"/>
            <a:ext cx="2743200" cy="365125"/>
          </a:xfrm>
        </p:spPr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BE2671BE-09C5-47A7-A6CB-F6C8204B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92686"/>
              </p:ext>
            </p:extLst>
          </p:nvPr>
        </p:nvGraphicFramePr>
        <p:xfrm>
          <a:off x="341552" y="1242834"/>
          <a:ext cx="11559698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16">
                  <a:extLst>
                    <a:ext uri="{9D8B030D-6E8A-4147-A177-3AD203B41FA5}">
                      <a16:colId xmlns:a16="http://schemas.microsoft.com/office/drawing/2014/main" val="337216947"/>
                    </a:ext>
                  </a:extLst>
                </a:gridCol>
                <a:gridCol w="10002782">
                  <a:extLst>
                    <a:ext uri="{9D8B030D-6E8A-4147-A177-3AD203B41FA5}">
                      <a16:colId xmlns:a16="http://schemas.microsoft.com/office/drawing/2014/main" val="1158838849"/>
                    </a:ext>
                  </a:extLst>
                </a:gridCol>
              </a:tblGrid>
              <a:tr h="133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47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Simon J Harrison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Takeda: Consultancy, Honoraria, Research Funding; Janssen Cilag: Consultancy, Honoraria, Research Funding; Amgen: Consultancy, Honoraria, Research Funding; Celgene: Consultancy, Honoraria, Research Funding; GSK: Consultancy, Research Funding; AbbVie: Consultancy, Honoraria, Other: investigator on studies, Research Funding; Novartis: Consultancy, Honoraria,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0987136"/>
                  </a:ext>
                </a:extLst>
              </a:tr>
              <a:tr h="13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Monique Minnema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Janssen Cilag: Honoraria; Celgene Corporation: Honoraria, Research Funding; Gilead: Honoraria; Amgen: Honoraria; Servier: Honoraria.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01771262"/>
                  </a:ext>
                </a:extLst>
              </a:tr>
              <a:tr h="110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Hans C Lee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support and consultant/advisor (Amgen, Celgene, Janssen and Takeda), consultant/advisor (Genentech, GlaxoSmithKline and Sanofi), and research support (Daiichi Sankyo).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0194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Andrew Spencer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(Celgene, Janssen, Secura Bio, Specialised Therapeutics Australia, AbbVie, Servier, HaemaLogiX, and Sanofi); speaker’s bureau (Celgene, Janssen, and Takeda); grant/Research Support (Celgene, Janssen, Amgen Inc., Takeda, Servier, HaemaLogiX); honoraria (Celgene, Janssen, Amgen Inc., Takeda, Secura Bio, Specialised Therapeutics Australia, AbbVie, Servier, HaemaLogiX, and Sanofi).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843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Prashant Kapoor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Celgene: Honoraria; Cellectar: Consultancy; Janssen: Research Funding; Sanofi: Consultancy, Research Funding; Amgen: Research Funding; Takeda: Honoraria, Research Funding; GlaxoSmithKline: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6326303"/>
                  </a:ext>
                </a:extLst>
              </a:tr>
              <a:tr h="185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Deepu Madduri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Medicine: Consultancy; Takeda: Consultancy; Celgene, Janssen, BMS, Sanofi, GSK,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Kinevant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Legends Biotech: Consultancy and Advisory Board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3417557"/>
                  </a:ext>
                </a:extLst>
              </a:tr>
              <a:tr h="174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Jeremy Larsen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Janssen: consultancy; Takeda: consultancy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9578602"/>
                  </a:ext>
                </a:extLst>
              </a:tr>
              <a:tr h="318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Sikander Ailawadhi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Celgene: Consultancy; Amgen: Consultancy, Research Funding; Takeda: Consultancy; Janssen: Consultancy, Research Funding; Pharmacyclics: Research Funding; Cellectar: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370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Kaufman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Pharmacyclics: Membership on an entity's Board of Directors or advisory committees; Celgene: Consultancy; Winship Cancer Institute of Emory University: Employment; Takeda: Consultancy; Janssen: Honoraria; Bristol-Myers Squibb: Consultancy; Incyte: Consultancy; Karyopharm: Membership on an entity's Board of Directors or advisory committees; TG Therapeutics: Consultancy; AbbVie: Consultancy; Amgen: Consultancy.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25866678"/>
                  </a:ext>
                </a:extLst>
              </a:tr>
              <a:tr h="1900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 S Raab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Board of Directors/advisory committees: Amgen, Sanofi, Novartis, Celgene, Janssen, BMS, Takeda; Research funding: Sanofi, Heidelberg Pharma, Celgene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363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Parameswaran Hari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Cell Vault: Equity Ownership; Celgene: Consultancy, Honoraria, Research Funding; Takeda: Consultancy, Honoraria, Research Funding; BMS: Consultancy, Research Funding; Janssen: Consultancy, Honoraria; Kite: Consultancy, Honoraria; Amgen: Research Funding; Spectrum: Consultancy, Research Funding; Sanofi: Honoraria, Research Funding; AbbVie: Consultancy, Honoraria.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981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89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161-B449-48E2-A025-C3A7FABC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667" y="387490"/>
            <a:ext cx="8967339" cy="97845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Disclosures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E1AB4-FF4F-4EF9-AD38-B64E3945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00" y="4633569"/>
            <a:ext cx="11564184" cy="1587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Study was funded and analyses were conducted by Amgen Inc.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Medical writing support was provided by Susanna Mac of Amgen Inc. Kim Pak of study management also supported this publication.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1"/>
                </a:solidFill>
              </a:rPr>
              <a:t>The authors wish to thank all patients, caregivers, investigators, and site staff.</a:t>
            </a:r>
            <a:endParaRPr lang="en-US" sz="180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1EB9-CD58-4403-994E-96E3F25D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14" y="6468409"/>
            <a:ext cx="2743200" cy="365125"/>
          </a:xfrm>
        </p:spPr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BE2671BE-09C5-47A7-A6CB-F6C8204B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58475"/>
              </p:ext>
            </p:extLst>
          </p:nvPr>
        </p:nvGraphicFramePr>
        <p:xfrm>
          <a:off x="150535" y="1384804"/>
          <a:ext cx="1172531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973">
                  <a:extLst>
                    <a:ext uri="{9D8B030D-6E8A-4147-A177-3AD203B41FA5}">
                      <a16:colId xmlns:a16="http://schemas.microsoft.com/office/drawing/2014/main" val="337216947"/>
                    </a:ext>
                  </a:extLst>
                </a:gridCol>
                <a:gridCol w="9533341">
                  <a:extLst>
                    <a:ext uri="{9D8B030D-6E8A-4147-A177-3AD203B41FA5}">
                      <a16:colId xmlns:a16="http://schemas.microsoft.com/office/drawing/2014/main" val="1158838849"/>
                    </a:ext>
                  </a:extLst>
                </a:gridCol>
              </a:tblGrid>
              <a:tr h="133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47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Shinsuke Iida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MSD: Research Funding; AbbVie: Research Funding; Kyowa Kirin: Research Funding; Chugai: Research Funding; Sanofi: Honoraria, Research Funding; Bristol-Myers Squibb: Honoraria, Research Funding; Daiichi Sankyo: Honoraria, Research Funding; Takeda: Honoraria, Research Funding; Ono: Honoraria, Research Funding; Celgene: Honoraria, Research Funding; Janssen: Honoraria,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9234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Ravi Vij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Bristol-Myers Squibb: Honoraria, Research Funding; Celgene: Honoraria, Research Funding; Genentech: Honoraria; Janssen: Honoraria; Karyopharm: Honoraria; Sanofi: Honoraria; Takeda: Honoraria,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666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Faith E Davies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Amgen, Celgene, Janssen, Oncopeptides, Roche, Takeda: Membership on an entity's Board of Directors or advisory committees, Other: Consultant/Advisor; Janssen, Celgene: Other: Research Grant,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0812785"/>
                  </a:ext>
                </a:extLst>
              </a:tr>
              <a:tr h="12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Robin Lesley, Vijay V Upreti, Zhao Yang, Anjali Sharma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Employees of and stockholders in Amgen Inc.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5715798"/>
                  </a:ext>
                </a:extLst>
              </a:tr>
              <a:tr h="93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 Minella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 an employee of Amgen Inc. Patents with and stockholder in Amgen Inc. Employee of and stockholder in Beam Therapeutics Inc.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497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Suzanne Lentzsch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Caelum Biosciences: Equity Ownership, Membership on an entity's Board of Directors or advisory committees; Takeda: Consultancy; Janssen: Consultancy; BMS: Consultancy; AbbVie: Consultancy; Clinical Care Options: Speakers Bureau; Proclara: Consultancy; Bayer: Consultancy; Amgen: Consultancy; Sorrento: Other; Columbia University: Patents &amp; Royalties: 11-1F4mAb as anti-amyloid strategy; Karyopharm: Research Funding; International Myeloma Foundation: Honoraria; Multiple Myeloma Research Foundation: Honoraria; Sanofi: Consultancy, Research Funding.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2717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DC77-A8A5-4586-BC52-5C1F9245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49" y="464248"/>
            <a:ext cx="9834839" cy="132556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accent1"/>
                </a:solidFill>
              </a:rPr>
              <a:t>Anti-BCMA BiTE</a:t>
            </a:r>
            <a:r>
              <a:rPr lang="en-US" sz="3400" baseline="30000" dirty="0">
                <a:solidFill>
                  <a:schemeClr val="accent1"/>
                </a:solidFill>
              </a:rPr>
              <a:t>®</a:t>
            </a:r>
            <a:r>
              <a:rPr lang="en-US" sz="3400" dirty="0">
                <a:solidFill>
                  <a:schemeClr val="accent1"/>
                </a:solidFill>
              </a:rPr>
              <a:t> Therapy in Multiple Myeloma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CBD23-4D92-476F-910A-01841A2C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D2AD2F-5C4E-4B74-9357-F5F994CF1798}"/>
              </a:ext>
            </a:extLst>
          </p:cNvPr>
          <p:cNvSpPr txBox="1"/>
          <p:nvPr/>
        </p:nvSpPr>
        <p:spPr>
          <a:xfrm>
            <a:off x="174944" y="6447857"/>
            <a:ext cx="11030222" cy="3877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defTabSz="685783">
              <a:lnSpc>
                <a:spcPct val="90000"/>
              </a:lnSpc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Madry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Int Immunol.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1998, 10:1693-1702. 2. Coquery, Erickson.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Crit Rev Immunol.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2012, 32:287-305. 3. Laabi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Nucleic Acids Res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1994, 22:1147-54. 4. Gras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Int Immunol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1995, 7:1093-1106. 5. Topp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J Clin Oncol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2020, 38:775-783.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44FCA778-AA56-4FEE-BCF3-FD199ED0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508" y="2051780"/>
            <a:ext cx="9495158" cy="37971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There is an unmet need for treatments for patients with MM relapsed and / or refractory to available therapies. 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BCMA expression is restricted to MM cells, plasma cells, and mature B cells, making it an ideal therapeutic target.</a:t>
            </a:r>
            <a:r>
              <a:rPr lang="en-US" sz="2400" baseline="30000" dirty="0"/>
              <a:t>1-4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Proof of concept for BiTE</a:t>
            </a:r>
            <a:r>
              <a:rPr lang="en-US" sz="2400" baseline="30000" dirty="0"/>
              <a:t>®</a:t>
            </a:r>
            <a:r>
              <a:rPr lang="en-US" sz="2400" dirty="0"/>
              <a:t> therapy in MM was shown by AMG 420</a:t>
            </a:r>
            <a:r>
              <a:rPr lang="en-US" sz="2400" baseline="30000" dirty="0"/>
              <a:t>5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sz="2000" dirty="0"/>
              <a:t>A continually infused anti-BCMA canonical BiTE</a:t>
            </a:r>
            <a:r>
              <a:rPr lang="en-US" sz="2000" baseline="30000" dirty="0"/>
              <a:t>®</a:t>
            </a:r>
            <a:r>
              <a:rPr lang="en-US" sz="2000" dirty="0"/>
              <a:t> molecule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sz="2000" dirty="0"/>
              <a:t>70% response rate (50% MRD- CRs) at 400 µg/day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‒"/>
            </a:pPr>
            <a:r>
              <a:rPr lang="en-US" sz="2000" dirty="0"/>
              <a:t>3L+ MM (prior IMiD and PI)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AC7A5-1A4C-437D-AC97-26F4C6C82500}"/>
              </a:ext>
            </a:extLst>
          </p:cNvPr>
          <p:cNvSpPr txBox="1"/>
          <p:nvPr/>
        </p:nvSpPr>
        <p:spPr>
          <a:xfrm>
            <a:off x="10777199" y="5023318"/>
            <a:ext cx="1173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BCMA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772E5A-EC02-48B9-A310-21324D57EA19}"/>
              </a:ext>
            </a:extLst>
          </p:cNvPr>
          <p:cNvCxnSpPr>
            <a:cxnSpLocks/>
          </p:cNvCxnSpPr>
          <p:nvPr/>
        </p:nvCxnSpPr>
        <p:spPr>
          <a:xfrm flipH="1" flipV="1">
            <a:off x="11018357" y="4773676"/>
            <a:ext cx="308334" cy="250359"/>
          </a:xfrm>
          <a:prstGeom prst="straightConnector1">
            <a:avLst/>
          </a:prstGeom>
          <a:noFill/>
          <a:ln w="12700" cap="rnd" cmpd="sng" algn="ctr">
            <a:solidFill>
              <a:srgbClr val="44546A"/>
            </a:solidFill>
            <a:prstDash val="soli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AFE88E8-E4AD-4FC5-89AC-F1116493E391}"/>
              </a:ext>
            </a:extLst>
          </p:cNvPr>
          <p:cNvSpPr txBox="1"/>
          <p:nvPr/>
        </p:nvSpPr>
        <p:spPr>
          <a:xfrm>
            <a:off x="9957853" y="5418006"/>
            <a:ext cx="1317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MM cell</a:t>
            </a:r>
          </a:p>
        </p:txBody>
      </p:sp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00E49631-ECDC-447E-95D2-2E245B3A4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920" y="2212303"/>
            <a:ext cx="1460344" cy="31293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8525FA-2BE4-41AE-8798-9F2CD44D96FF}"/>
              </a:ext>
            </a:extLst>
          </p:cNvPr>
          <p:cNvSpPr txBox="1"/>
          <p:nvPr/>
        </p:nvSpPr>
        <p:spPr>
          <a:xfrm>
            <a:off x="10752248" y="3318272"/>
            <a:ext cx="1173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AMG 420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AF88F-8F2D-4E73-9B8D-680ADDEE4DFB}"/>
              </a:ext>
            </a:extLst>
          </p:cNvPr>
          <p:cNvSpPr txBox="1"/>
          <p:nvPr/>
        </p:nvSpPr>
        <p:spPr>
          <a:xfrm>
            <a:off x="9921679" y="1961944"/>
            <a:ext cx="1131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1219170">
              <a:defRPr sz="1400" kern="0">
                <a:solidFill>
                  <a:srgbClr val="44546A"/>
                </a:solidFill>
                <a:latin typeface="Calibri"/>
              </a:defRPr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 cell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C2E58A1A-149C-4F34-891C-D7E17298204A}"/>
              </a:ext>
            </a:extLst>
          </p:cNvPr>
          <p:cNvSpPr/>
          <p:nvPr/>
        </p:nvSpPr>
        <p:spPr>
          <a:xfrm>
            <a:off x="10699578" y="3418480"/>
            <a:ext cx="115300" cy="3385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1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DC77-A8A5-4586-BC52-5C1F9245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46" y="415540"/>
            <a:ext cx="9281644" cy="100587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AMG 701: An Anti-BCMA Half-life Extended BiTE</a:t>
            </a:r>
            <a:r>
              <a:rPr lang="en-US" sz="3200" baseline="30000" dirty="0">
                <a:solidFill>
                  <a:schemeClr val="accent1"/>
                </a:solidFill>
              </a:rPr>
              <a:t>®</a:t>
            </a:r>
            <a:r>
              <a:rPr lang="en-US" sz="3200" dirty="0">
                <a:solidFill>
                  <a:schemeClr val="accent1"/>
                </a:solidFill>
              </a:rPr>
              <a:t> Molecule Allowing Weekly Administration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CBD23-4D92-476F-910A-01841A2C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D2AD2F-5C4E-4B74-9357-F5F994CF1798}"/>
              </a:ext>
            </a:extLst>
          </p:cNvPr>
          <p:cNvSpPr txBox="1"/>
          <p:nvPr/>
        </p:nvSpPr>
        <p:spPr>
          <a:xfrm>
            <a:off x="93157" y="6408219"/>
            <a:ext cx="11459746" cy="3877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defTabSz="685783">
              <a:lnSpc>
                <a:spcPct val="90000"/>
              </a:lnSpc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BCMA, B-cell maturation antigen; MM, multiple myeloma. Fc domain intended to extend molecule half-life per Weidle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Cancer Genomics Proteomics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2013; 10:1-18. AMG 701: Goldstein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Blood Advances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2020; 4:4180-4194. Cho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Blood Advances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2020; 4:4195-4207.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92A61-8E53-481D-9B14-996015A88EA1}"/>
              </a:ext>
            </a:extLst>
          </p:cNvPr>
          <p:cNvSpPr txBox="1"/>
          <p:nvPr/>
        </p:nvSpPr>
        <p:spPr>
          <a:xfrm>
            <a:off x="10218601" y="2352865"/>
            <a:ext cx="138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defTabSz="1219170">
              <a:defRPr sz="1400" kern="0">
                <a:solidFill>
                  <a:srgbClr val="44546A"/>
                </a:solidFill>
                <a:latin typeface="Calibri"/>
              </a:defRPr>
            </a:lvl1pPr>
          </a:lstStyle>
          <a:p>
            <a:pPr marL="0" marR="0" lvl="0" indent="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</a:p>
          <a:p>
            <a:pPr marL="0" marR="0" lvl="0" indent="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 cells</a:t>
            </a:r>
            <a:endParaRPr kumimoji="0" lang="en-US" sz="24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2F710C-FE34-4D75-AB5A-E356D78D93DD}"/>
              </a:ext>
            </a:extLst>
          </p:cNvPr>
          <p:cNvSpPr txBox="1"/>
          <p:nvPr/>
        </p:nvSpPr>
        <p:spPr>
          <a:xfrm>
            <a:off x="6248562" y="3685084"/>
            <a:ext cx="488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83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 cell activation + expansion</a:t>
            </a:r>
            <a:endParaRPr kumimoji="0" lang="en-US" sz="240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6069C4-3CEE-4535-A93A-A68A5C2437FD}"/>
              </a:ext>
            </a:extLst>
          </p:cNvPr>
          <p:cNvSpPr txBox="1"/>
          <p:nvPr/>
        </p:nvSpPr>
        <p:spPr>
          <a:xfrm>
            <a:off x="3586740" y="5075881"/>
            <a:ext cx="2864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83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 cells engage </a:t>
            </a:r>
            <a:b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tumor-associated antigen via AMG 701 binding</a:t>
            </a:r>
            <a:endParaRPr kumimoji="0" lang="en-US" sz="160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949050-37E4-447D-A03F-60A15735BA9B}"/>
              </a:ext>
            </a:extLst>
          </p:cNvPr>
          <p:cNvSpPr txBox="1"/>
          <p:nvPr/>
        </p:nvSpPr>
        <p:spPr>
          <a:xfrm>
            <a:off x="465091" y="2137758"/>
            <a:ext cx="1161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1219170">
              <a:defRPr sz="1400" kern="0">
                <a:solidFill>
                  <a:srgbClr val="44546A"/>
                </a:solidFill>
                <a:latin typeface="Calibri"/>
              </a:defRPr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 cells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9895CA-EBD0-469A-ADFE-C186821BCC56}"/>
              </a:ext>
            </a:extLst>
          </p:cNvPr>
          <p:cNvSpPr txBox="1"/>
          <p:nvPr/>
        </p:nvSpPr>
        <p:spPr>
          <a:xfrm>
            <a:off x="465690" y="3672129"/>
            <a:ext cx="1238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1219170">
              <a:defRPr sz="1400" kern="0">
                <a:solidFill>
                  <a:srgbClr val="44546A"/>
                </a:solidFill>
                <a:latin typeface="Calibri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MM cells</a:t>
            </a:r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114116DF-DF73-4382-A011-707E174BF709}"/>
              </a:ext>
            </a:extLst>
          </p:cNvPr>
          <p:cNvSpPr/>
          <p:nvPr/>
        </p:nvSpPr>
        <p:spPr>
          <a:xfrm rot="10800000">
            <a:off x="4528648" y="3400589"/>
            <a:ext cx="143377" cy="376656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F8D56B-9D17-4401-8DA0-87A697398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313" y="2672402"/>
            <a:ext cx="599576" cy="6492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4BC7768-B5EF-4A7F-853F-52F387F89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726004">
            <a:off x="1907222" y="2413878"/>
            <a:ext cx="599576" cy="64922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7EA4F05-0169-4727-A99F-8F49CE0EB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16507">
            <a:off x="2606795" y="2837565"/>
            <a:ext cx="599576" cy="6492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43364-28C8-4802-BD23-D519C0A0B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685695">
            <a:off x="1035975" y="4487666"/>
            <a:ext cx="547849" cy="69494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9C0B8AD-842F-4C40-B225-24F52D0AD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545515">
            <a:off x="1433055" y="4714031"/>
            <a:ext cx="547849" cy="69494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1B39BA3-F68B-430B-B2A8-DAA815684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51457">
            <a:off x="1953817" y="4911548"/>
            <a:ext cx="547849" cy="69494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88B6702-82A9-4ADF-B850-0E2B7FA20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71913">
            <a:off x="2691633" y="4819269"/>
            <a:ext cx="547849" cy="69494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59C5E9A0-1F97-4FD8-BA72-9B161D586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930" y="4519495"/>
            <a:ext cx="547849" cy="69494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0184F7E5-E7D2-4571-9647-DE2CB1341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72658">
            <a:off x="2695685" y="4351288"/>
            <a:ext cx="547849" cy="69494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45930D-AA2C-4FFA-85CC-23433DE5E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813631">
            <a:off x="2298969" y="4589028"/>
            <a:ext cx="547849" cy="69494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5F556C0-E16D-4623-B9C8-1FA408D162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147644">
            <a:off x="2265824" y="4194114"/>
            <a:ext cx="547849" cy="694944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5A42462-6BE8-417A-95FB-B3045D33F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99132">
            <a:off x="2548905" y="3888715"/>
            <a:ext cx="547849" cy="694944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52D1BD8-166D-425F-A71C-B3E3A59AB2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377" y="3866126"/>
            <a:ext cx="547849" cy="694944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C5D3B9F3-7A01-43E1-8168-DC71E8E0E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60148">
            <a:off x="1805338" y="3989855"/>
            <a:ext cx="547849" cy="694944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74C6AE8-310C-4BB3-8205-16F57FB56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699107">
            <a:off x="1447336" y="4329181"/>
            <a:ext cx="547849" cy="694944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9D8A9FB2-4255-4C7E-A79E-5A291667E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09686">
            <a:off x="1853084" y="4424474"/>
            <a:ext cx="547849" cy="694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2999F4-7470-4C95-8D32-54AFBB336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2437" y="2335132"/>
            <a:ext cx="1181129" cy="27249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B060E-F72B-4030-959B-2D85FB22E4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9912" y="4381932"/>
            <a:ext cx="2789681" cy="105156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2B1AC4F7-583E-4028-B9E5-C59D5D7C81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5925" y="2180818"/>
            <a:ext cx="599576" cy="649224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E6D9AAE-C1FB-436C-9787-A0E03045D3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2074" y="2686632"/>
            <a:ext cx="599576" cy="649224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B93C700D-BEBD-41D9-A4BE-BA5E6AB566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647859">
            <a:off x="8405306" y="2616016"/>
            <a:ext cx="599576" cy="64922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07F0EC53-C89B-4D5E-8E03-1B692464FC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68560">
            <a:off x="7825073" y="2760157"/>
            <a:ext cx="599576" cy="64922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F9D07F99-8AEA-4593-85FB-37549804F6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9212" y="2737906"/>
            <a:ext cx="599576" cy="64922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36483943-1CBC-4D70-B4DD-9E8216EDEA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067873">
            <a:off x="7556255" y="2248209"/>
            <a:ext cx="599576" cy="64922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C15A7557-D4DC-4879-97F2-8A67067571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832338">
            <a:off x="8109094" y="2085832"/>
            <a:ext cx="599576" cy="64922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8812C0E-8C92-4613-999C-C70262F18D3F}"/>
              </a:ext>
            </a:extLst>
          </p:cNvPr>
          <p:cNvSpPr txBox="1"/>
          <p:nvPr/>
        </p:nvSpPr>
        <p:spPr>
          <a:xfrm>
            <a:off x="3619842" y="3202046"/>
            <a:ext cx="920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AMG 701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8223A0-7BFF-47FA-A334-F639C9C1A9C9}"/>
              </a:ext>
            </a:extLst>
          </p:cNvPr>
          <p:cNvSpPr txBox="1"/>
          <p:nvPr/>
        </p:nvSpPr>
        <p:spPr>
          <a:xfrm>
            <a:off x="10149672" y="4477369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defTabSz="1219170">
              <a:defRPr sz="1400" kern="0">
                <a:solidFill>
                  <a:srgbClr val="44546A"/>
                </a:solidFill>
                <a:latin typeface="Calibri"/>
              </a:defRPr>
            </a:lvl1pPr>
          </a:lstStyle>
          <a:p>
            <a:pPr marL="0" marR="0" lvl="0" indent="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Myeloma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killing</a:t>
            </a:r>
            <a:endParaRPr kumimoji="0" lang="en-US" sz="24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48CEF4-9B86-4AB4-885C-05322DFF1641}"/>
              </a:ext>
            </a:extLst>
          </p:cNvPr>
          <p:cNvGrpSpPr/>
          <p:nvPr/>
        </p:nvGrpSpPr>
        <p:grpSpPr>
          <a:xfrm>
            <a:off x="5611458" y="2714458"/>
            <a:ext cx="1316582" cy="2192385"/>
            <a:chOff x="5522969" y="2536634"/>
            <a:chExt cx="1859945" cy="2192385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E6C7EC3-154B-49D1-B484-1C5900D3BA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2969" y="2536634"/>
              <a:ext cx="1851563" cy="1105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2571842-4FB7-4E0F-A840-85FE701D5DC5}"/>
                </a:ext>
              </a:extLst>
            </p:cNvPr>
            <p:cNvCxnSpPr>
              <a:cxnSpLocks/>
            </p:cNvCxnSpPr>
            <p:nvPr/>
          </p:nvCxnSpPr>
          <p:spPr>
            <a:xfrm>
              <a:off x="5531351" y="3623996"/>
              <a:ext cx="1851563" cy="1105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476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F696-2CC1-4BA0-A2A1-E39B324B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01" y="598320"/>
            <a:ext cx="9958142" cy="10973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Key Study Features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2594-6269-4B99-9199-1A7875AF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40D13D-3CA9-40A1-9941-0CDE5BACD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176362"/>
              </p:ext>
            </p:extLst>
          </p:nvPr>
        </p:nvGraphicFramePr>
        <p:xfrm>
          <a:off x="459334" y="2494269"/>
          <a:ext cx="11132652" cy="341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521">
                  <a:extLst>
                    <a:ext uri="{9D8B030D-6E8A-4147-A177-3AD203B41FA5}">
                      <a16:colId xmlns:a16="http://schemas.microsoft.com/office/drawing/2014/main" val="2224398004"/>
                    </a:ext>
                  </a:extLst>
                </a:gridCol>
                <a:gridCol w="9321131">
                  <a:extLst>
                    <a:ext uri="{9D8B030D-6E8A-4147-A177-3AD203B41FA5}">
                      <a16:colId xmlns:a16="http://schemas.microsoft.com/office/drawing/2014/main" val="7213617"/>
                    </a:ext>
                  </a:extLst>
                </a:gridCol>
              </a:tblGrid>
              <a:tr h="48073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018030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 relapsed / refractory to ≥3 prior lines, including PI, IMiD, and anti-CD38 Ab*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129067"/>
                  </a:ext>
                </a:extLst>
              </a:tr>
              <a:tr h="100812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Non-secretory disease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/ allo stem cell transplant within 3 or 6 months, respectively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 with anti-BCMA agent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940952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IV infusions in 4-week cycles until disease progression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560436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Premedication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mg dexamethasone or equivalent in first 2 cycles</a:t>
                      </a:r>
                      <a:r>
                        <a:rPr lang="en-US" sz="2000" kern="1200" baseline="30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†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315180"/>
                  </a:ext>
                </a:extLst>
              </a:tr>
              <a:tr h="48073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Step-dosing schedules were tested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31727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D869804E-0CAB-4FC6-86FA-2B18865CE504}"/>
              </a:ext>
            </a:extLst>
          </p:cNvPr>
          <p:cNvSpPr txBox="1"/>
          <p:nvPr/>
        </p:nvSpPr>
        <p:spPr>
          <a:xfrm>
            <a:off x="37529" y="6203940"/>
            <a:ext cx="11702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IMiD, immunomodulatory imide; PI, proteasome inhibitor. *In earlier protocol versions, anti-CD38 Ab was required where available; later, anti-CD38 Ab was required for all patients. The initial requirement was for ≥2 lines; later it was ≥3 lines. </a:t>
            </a:r>
            <a:r>
              <a:rPr lang="en-US" sz="1200" baseline="30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Initially, 8 mg dex or equivalent was given before every dose in Cycles 1 and 2; for the last few cohorts, premedication with 8 mg dex occurred in Cycle 1, with the first dose of Cycle 2, and then as needed.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10F89D-7CA9-4F02-AF76-7D5795BF443D}"/>
              </a:ext>
            </a:extLst>
          </p:cNvPr>
          <p:cNvSpPr/>
          <p:nvPr/>
        </p:nvSpPr>
        <p:spPr>
          <a:xfrm>
            <a:off x="459334" y="1638801"/>
            <a:ext cx="1019926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 objectives: Evaluate safety / tolerability, estimate active dose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Secondary objectives: Characterize PK and responses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6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F696-2CC1-4BA0-A2A1-E39B324B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38" y="581729"/>
            <a:ext cx="8339727" cy="10973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Study Design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2594-6269-4B99-9199-1A7875AF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83C1D5A-3E58-4FBE-AB87-FEEE0C3DEB24}"/>
              </a:ext>
            </a:extLst>
          </p:cNvPr>
          <p:cNvSpPr/>
          <p:nvPr/>
        </p:nvSpPr>
        <p:spPr>
          <a:xfrm>
            <a:off x="2463404" y="5189212"/>
            <a:ext cx="1116557" cy="444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</a:t>
            </a:r>
          </a:p>
        </p:txBody>
      </p:sp>
      <p:sp>
        <p:nvSpPr>
          <p:cNvPr id="91" name="Arrow: Bent-Up 90">
            <a:extLst>
              <a:ext uri="{FF2B5EF4-FFF2-40B4-BE49-F238E27FC236}">
                <a16:creationId xmlns:a16="http://schemas.microsoft.com/office/drawing/2014/main" id="{8C4C7510-A9CE-455E-BAAF-95F9F0928BFC}"/>
              </a:ext>
            </a:extLst>
          </p:cNvPr>
          <p:cNvSpPr/>
          <p:nvPr/>
        </p:nvSpPr>
        <p:spPr>
          <a:xfrm>
            <a:off x="3582562" y="5160464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CA35BAA-6DE1-4F26-9DE7-44CA20FCD713}"/>
              </a:ext>
            </a:extLst>
          </p:cNvPr>
          <p:cNvSpPr/>
          <p:nvPr/>
        </p:nvSpPr>
        <p:spPr>
          <a:xfrm>
            <a:off x="3401441" y="4711269"/>
            <a:ext cx="1140301" cy="444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8</a:t>
            </a:r>
          </a:p>
        </p:txBody>
      </p:sp>
      <p:sp>
        <p:nvSpPr>
          <p:cNvPr id="93" name="Arrow: Bent-Up 92">
            <a:extLst>
              <a:ext uri="{FF2B5EF4-FFF2-40B4-BE49-F238E27FC236}">
                <a16:creationId xmlns:a16="http://schemas.microsoft.com/office/drawing/2014/main" id="{0FF9DCF7-646C-4466-9D51-F4FD91B43BA9}"/>
              </a:ext>
            </a:extLst>
          </p:cNvPr>
          <p:cNvSpPr/>
          <p:nvPr/>
        </p:nvSpPr>
        <p:spPr>
          <a:xfrm>
            <a:off x="4549044" y="4698809"/>
            <a:ext cx="229907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86A47B6-8F41-4EE8-9A18-F00E2D167A27}"/>
              </a:ext>
            </a:extLst>
          </p:cNvPr>
          <p:cNvSpPr/>
          <p:nvPr/>
        </p:nvSpPr>
        <p:spPr>
          <a:xfrm>
            <a:off x="4363222" y="4245295"/>
            <a:ext cx="1131713" cy="43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B4AAE76-348F-4E58-86D8-5464CD77BABD}"/>
              </a:ext>
            </a:extLst>
          </p:cNvPr>
          <p:cNvSpPr/>
          <p:nvPr/>
        </p:nvSpPr>
        <p:spPr>
          <a:xfrm>
            <a:off x="5316415" y="3775585"/>
            <a:ext cx="1220745" cy="435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7</a:t>
            </a:r>
          </a:p>
        </p:txBody>
      </p:sp>
      <p:sp>
        <p:nvSpPr>
          <p:cNvPr id="96" name="Arrow: Bent-Up 95">
            <a:extLst>
              <a:ext uri="{FF2B5EF4-FFF2-40B4-BE49-F238E27FC236}">
                <a16:creationId xmlns:a16="http://schemas.microsoft.com/office/drawing/2014/main" id="{B06D1461-89BA-48EA-9782-0FC31928B930}"/>
              </a:ext>
            </a:extLst>
          </p:cNvPr>
          <p:cNvSpPr/>
          <p:nvPr/>
        </p:nvSpPr>
        <p:spPr>
          <a:xfrm>
            <a:off x="5506149" y="4214692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E6AB28C-4B79-477F-99BD-D2F4E620DCD0}"/>
              </a:ext>
            </a:extLst>
          </p:cNvPr>
          <p:cNvSpPr/>
          <p:nvPr/>
        </p:nvSpPr>
        <p:spPr>
          <a:xfrm>
            <a:off x="6358640" y="3326851"/>
            <a:ext cx="1220745" cy="414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6.5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11</a:t>
            </a:r>
          </a:p>
        </p:txBody>
      </p:sp>
      <p:sp>
        <p:nvSpPr>
          <p:cNvPr id="98" name="Arrow: Bent-Up 97">
            <a:extLst>
              <a:ext uri="{FF2B5EF4-FFF2-40B4-BE49-F238E27FC236}">
                <a16:creationId xmlns:a16="http://schemas.microsoft.com/office/drawing/2014/main" id="{EB6941A2-41B3-4D86-9F5C-92BF39EF6383}"/>
              </a:ext>
            </a:extLst>
          </p:cNvPr>
          <p:cNvSpPr/>
          <p:nvPr/>
        </p:nvSpPr>
        <p:spPr>
          <a:xfrm>
            <a:off x="6552705" y="3747993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2BD6AEF-BE9C-4C3C-8BFA-348511BFBE2F}"/>
              </a:ext>
            </a:extLst>
          </p:cNvPr>
          <p:cNvSpPr/>
          <p:nvPr/>
        </p:nvSpPr>
        <p:spPr>
          <a:xfrm>
            <a:off x="7400865" y="2846015"/>
            <a:ext cx="1155945" cy="446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10</a:t>
            </a:r>
          </a:p>
        </p:txBody>
      </p:sp>
      <p:sp>
        <p:nvSpPr>
          <p:cNvPr id="100" name="Arrow: Bent-Up 99">
            <a:extLst>
              <a:ext uri="{FF2B5EF4-FFF2-40B4-BE49-F238E27FC236}">
                <a16:creationId xmlns:a16="http://schemas.microsoft.com/office/drawing/2014/main" id="{C52C8FF0-1ED4-4C54-9F13-A5FFD7A0AFFA}"/>
              </a:ext>
            </a:extLst>
          </p:cNvPr>
          <p:cNvSpPr/>
          <p:nvPr/>
        </p:nvSpPr>
        <p:spPr>
          <a:xfrm>
            <a:off x="7581726" y="3302075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56ADA4C-DB7F-4A9F-A1DD-17EF0BB275C9}"/>
              </a:ext>
            </a:extLst>
          </p:cNvPr>
          <p:cNvSpPr/>
          <p:nvPr/>
        </p:nvSpPr>
        <p:spPr>
          <a:xfrm>
            <a:off x="8378290" y="2367728"/>
            <a:ext cx="1220214" cy="444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≤25</a:t>
            </a:r>
            <a:r>
              <a:rPr lang="en-US" sz="1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Arrow: Bent-Up 101">
            <a:extLst>
              <a:ext uri="{FF2B5EF4-FFF2-40B4-BE49-F238E27FC236}">
                <a16:creationId xmlns:a16="http://schemas.microsoft.com/office/drawing/2014/main" id="{9F5C617B-255C-420F-B9C4-10305A603BA2}"/>
              </a:ext>
            </a:extLst>
          </p:cNvPr>
          <p:cNvSpPr/>
          <p:nvPr/>
        </p:nvSpPr>
        <p:spPr>
          <a:xfrm>
            <a:off x="8563187" y="2803904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555E73B-D4E9-4F15-B18E-BD64D795C11E}"/>
              </a:ext>
            </a:extLst>
          </p:cNvPr>
          <p:cNvSpPr/>
          <p:nvPr/>
        </p:nvSpPr>
        <p:spPr>
          <a:xfrm>
            <a:off x="9419981" y="1889441"/>
            <a:ext cx="1220214" cy="444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mg*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3-10</a:t>
            </a:r>
            <a:r>
              <a:rPr lang="en-US" sz="1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rrow: Bent-Up 52">
            <a:extLst>
              <a:ext uri="{FF2B5EF4-FFF2-40B4-BE49-F238E27FC236}">
                <a16:creationId xmlns:a16="http://schemas.microsoft.com/office/drawing/2014/main" id="{319CE7B8-9C96-42CA-9F09-41E40A82D0F4}"/>
              </a:ext>
            </a:extLst>
          </p:cNvPr>
          <p:cNvSpPr/>
          <p:nvPr/>
        </p:nvSpPr>
        <p:spPr>
          <a:xfrm>
            <a:off x="9607085" y="2329400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92A12C-0526-41B2-A388-8AC229119B21}"/>
              </a:ext>
            </a:extLst>
          </p:cNvPr>
          <p:cNvSpPr/>
          <p:nvPr/>
        </p:nvSpPr>
        <p:spPr>
          <a:xfrm>
            <a:off x="977908" y="5455244"/>
            <a:ext cx="1415017" cy="444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0.005-1.6 mg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15</a:t>
            </a:r>
          </a:p>
        </p:txBody>
      </p:sp>
      <p:sp>
        <p:nvSpPr>
          <p:cNvPr id="28" name="Arrow: Bent-Up 27">
            <a:extLst>
              <a:ext uri="{FF2B5EF4-FFF2-40B4-BE49-F238E27FC236}">
                <a16:creationId xmlns:a16="http://schemas.microsoft.com/office/drawing/2014/main" id="{4526CC06-F9A1-484C-882B-62426671488D}"/>
              </a:ext>
            </a:extLst>
          </p:cNvPr>
          <p:cNvSpPr/>
          <p:nvPr/>
        </p:nvSpPr>
        <p:spPr>
          <a:xfrm>
            <a:off x="2394735" y="5635738"/>
            <a:ext cx="209006" cy="209119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F1CF92-DE0A-4E34-8FB7-2D36B2858CF3}"/>
              </a:ext>
            </a:extLst>
          </p:cNvPr>
          <p:cNvSpPr txBox="1"/>
          <p:nvPr/>
        </p:nvSpPr>
        <p:spPr>
          <a:xfrm>
            <a:off x="104924" y="6398614"/>
            <a:ext cx="1030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NCT03287908. AE, adverse event; f/u, follow-up; LTFU, long-term follow-up; PD, progressive disease.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*Some patients received step dosing;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planned enrollment; **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LTFU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every 3 months until end of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therapy, PD, death, consent withdrawal.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05BEC4-CBAE-49ED-BDB3-2C25DDB74CDC}"/>
              </a:ext>
            </a:extLst>
          </p:cNvPr>
          <p:cNvSpPr/>
          <p:nvPr/>
        </p:nvSpPr>
        <p:spPr>
          <a:xfrm>
            <a:off x="292319" y="1919881"/>
            <a:ext cx="501503" cy="43745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(up to 21 days)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36EC68-A508-4287-949A-A76C983D46FD}"/>
              </a:ext>
            </a:extLst>
          </p:cNvPr>
          <p:cNvSpPr/>
          <p:nvPr/>
        </p:nvSpPr>
        <p:spPr>
          <a:xfrm>
            <a:off x="10842475" y="1889441"/>
            <a:ext cx="501503" cy="44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f/u 30 days after last dose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F8E70D-E67D-4E89-B6B5-490C0DAF6B30}"/>
              </a:ext>
            </a:extLst>
          </p:cNvPr>
          <p:cNvSpPr/>
          <p:nvPr/>
        </p:nvSpPr>
        <p:spPr>
          <a:xfrm>
            <a:off x="11521266" y="1889441"/>
            <a:ext cx="454971" cy="44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LTFU: 5 years**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AC1681-6DCA-456E-9A93-3F834875A901}"/>
              </a:ext>
            </a:extLst>
          </p:cNvPr>
          <p:cNvSpPr/>
          <p:nvPr/>
        </p:nvSpPr>
        <p:spPr>
          <a:xfrm>
            <a:off x="977908" y="5965919"/>
            <a:ext cx="9662287" cy="3261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with AMG 701; 4-week cycles until PD, AE, death, withdrew consent</a:t>
            </a:r>
          </a:p>
        </p:txBody>
      </p:sp>
    </p:spTree>
    <p:extLst>
      <p:ext uri="{BB962C8B-B14F-4D97-AF65-F5344CB8AC3E}">
        <p14:creationId xmlns:p14="http://schemas.microsoft.com/office/powerpoint/2010/main" val="348703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45E4F-3BB0-4A3D-97E8-AD3CE61D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83" y="758899"/>
            <a:ext cx="8800644" cy="8177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AMG 701 FIH: Patient Baseline Characteristics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D93E98-AA64-45D6-A9FD-713789195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64490"/>
              </p:ext>
            </p:extLst>
          </p:nvPr>
        </p:nvGraphicFramePr>
        <p:xfrm>
          <a:off x="1551807" y="1996356"/>
          <a:ext cx="8908830" cy="405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128">
                  <a:extLst>
                    <a:ext uri="{9D8B030D-6E8A-4147-A177-3AD203B41FA5}">
                      <a16:colId xmlns:a16="http://schemas.microsoft.com/office/drawing/2014/main" val="3570272127"/>
                    </a:ext>
                  </a:extLst>
                </a:gridCol>
                <a:gridCol w="2098702">
                  <a:extLst>
                    <a:ext uri="{9D8B030D-6E8A-4147-A177-3AD203B41FA5}">
                      <a16:colId xmlns:a16="http://schemas.microsoft.com/office/drawing/2014/main" val="2911654311"/>
                    </a:ext>
                  </a:extLst>
                </a:gridCol>
              </a:tblGrid>
              <a:tr h="36853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6665529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(52%)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551676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Age, median (min-max), years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(34-83)</a:t>
                      </a:r>
                      <a:endParaRPr lang="en-US" sz="1800" strike="sngStrik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285613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Disease duration, median (min-max), years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 (0.5-15.1)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898929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ISS stage I / II / III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 / 48% / 26%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4321454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Extramedullary disease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699022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Bone marrow plasma cells at baseline, median (min-max)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(0%-94%)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217774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Prior lines of therapy, median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min-max</a:t>
                      </a:r>
                      <a:r>
                        <a:rPr lang="en-US" sz="1800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(2-25)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853177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Prior stem cell transplant, any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9699722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Auto / allo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/ 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4992136"/>
                  </a:ext>
                </a:extLst>
              </a:tr>
              <a:tr h="36853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Triple-exposed / triple-refractory (PI, IMiD, and anti-CD38 Ab)</a:t>
                      </a:r>
                    </a:p>
                  </a:txBody>
                  <a:tcPr marL="1828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 / 62%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6898512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B0113-D504-40FA-AAEC-5B41C409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00ECC2-98EE-4783-8236-F80F7B65C04B}"/>
              </a:ext>
            </a:extLst>
          </p:cNvPr>
          <p:cNvSpPr/>
          <p:nvPr/>
        </p:nvSpPr>
        <p:spPr>
          <a:xfrm>
            <a:off x="81023" y="6334780"/>
            <a:ext cx="117830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of Sep 17, 2020. *Unknown for 5%. Safety dataset includes patients receiving at least 1 dose of AMG 701; the efficacy dataset includes patients who completed the first cycle or discontinued (eg, due to PD, AE etc.). </a:t>
            </a:r>
          </a:p>
        </p:txBody>
      </p:sp>
    </p:spTree>
    <p:extLst>
      <p:ext uri="{BB962C8B-B14F-4D97-AF65-F5344CB8AC3E}">
        <p14:creationId xmlns:p14="http://schemas.microsoft.com/office/powerpoint/2010/main" val="232657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45E4F-3BB0-4A3D-97E8-AD3CE61D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331" y="687524"/>
            <a:ext cx="9439900" cy="8318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Patient Disposition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B0113-D504-40FA-AAEC-5B41C409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00143F-F88E-4DAD-85DE-2CF42DEC3364}"/>
              </a:ext>
            </a:extLst>
          </p:cNvPr>
          <p:cNvSpPr txBox="1"/>
          <p:nvPr/>
        </p:nvSpPr>
        <p:spPr>
          <a:xfrm>
            <a:off x="168471" y="6391828"/>
            <a:ext cx="10908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of Sep 17, 2020. Q1, quartile 1 (25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percentile), Q3, quartile 3 (75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percentile). 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Other: per investigator (2), required alternative therapy (1), </a:t>
            </a:r>
          </a:p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CNS disease (1) which occurred after 1 day, concurrent with grade 4 left eye blindness; as there was no CNS imaging at baseline, time of onset is unknown.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127A73-28D6-451B-A374-DD51488D32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79474" y="3948023"/>
            <a:ext cx="1350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5C0D50-4294-4011-98A7-6C1B4E1A2A2D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 bwMode="auto">
          <a:xfrm flipH="1">
            <a:off x="2934952" y="2445441"/>
            <a:ext cx="8711" cy="2348449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E2B3513F-13DD-4BC2-B1E7-68CA0DD8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892" y="1916436"/>
            <a:ext cx="4129542" cy="5290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charset="0"/>
                <a:cs typeface="Times New Roman" pitchFamily="18" charset="0"/>
              </a:rPr>
              <a:t>Received AMG 701 (N=85)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F2CACEF-AAA7-4D16-8827-867B3AA9A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637" y="4793890"/>
            <a:ext cx="4216629" cy="4856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charset="0"/>
                <a:cs typeface="Times New Roman" pitchFamily="18" charset="0"/>
              </a:rPr>
              <a:t>Continuing AMG 701 (N=21)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A88BE-B83F-4FAA-A6CE-0DE92DCC59DC}"/>
              </a:ext>
            </a:extLst>
          </p:cNvPr>
          <p:cNvSpPr txBox="1"/>
          <p:nvPr/>
        </p:nvSpPr>
        <p:spPr>
          <a:xfrm>
            <a:off x="1155329" y="5582767"/>
            <a:ext cx="873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Median (Q1, Q3) treatment duration was 7.6 (4.1, 15.1) weeks.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5953E98-3130-43A0-9865-DBF91D6FB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679" y="2573917"/>
            <a:ext cx="3679631" cy="9639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defTabSz="914400" eaLnBrk="1" hangingPunct="1">
              <a:spcBef>
                <a:spcPts val="600"/>
              </a:spcBef>
              <a:buFontTx/>
              <a:buChar char="-"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Progressive disease (N=51)</a:t>
            </a:r>
          </a:p>
          <a:p>
            <a:pPr marL="285750" indent="-285750" eaLnBrk="1" hangingPunct="1">
              <a:spcBef>
                <a:spcPts val="600"/>
              </a:spcBef>
              <a:buFontTx/>
              <a:buChar char="-"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Adverse events (N=5)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A3A55863-E768-4B30-B099-8029BE71C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852" y="3344445"/>
            <a:ext cx="3229136" cy="472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charset="0"/>
                <a:cs typeface="Times New Roman" pitchFamily="18" charset="0"/>
              </a:rPr>
              <a:t>Discontinued (N=64)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33D712-BE76-4B26-8763-3950346A51C7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2943663" y="3580920"/>
            <a:ext cx="66018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>
            <a:extLst>
              <a:ext uri="{FF2B5EF4-FFF2-40B4-BE49-F238E27FC236}">
                <a16:creationId xmlns:a16="http://schemas.microsoft.com/office/drawing/2014/main" id="{17BBCEF7-0FB6-4616-96E0-C79B3EA459CB}"/>
              </a:ext>
            </a:extLst>
          </p:cNvPr>
          <p:cNvSpPr/>
          <p:nvPr/>
        </p:nvSpPr>
        <p:spPr>
          <a:xfrm>
            <a:off x="6960238" y="2466637"/>
            <a:ext cx="516635" cy="2308724"/>
          </a:xfrm>
          <a:prstGeom prst="leftBrace">
            <a:avLst>
              <a:gd name="adj1" fmla="val 8333"/>
              <a:gd name="adj2" fmla="val 4962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4077E0C4-0491-46BF-92C5-ACBFB0E48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675" y="3708094"/>
            <a:ext cx="3679631" cy="9639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ts val="600"/>
              </a:spcBef>
              <a:buFontTx/>
              <a:buChar char="-"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Patient choice (N=4)</a:t>
            </a:r>
          </a:p>
          <a:p>
            <a:pPr marL="285750" indent="-285750" eaLnBrk="1" hangingPunct="1">
              <a:spcBef>
                <a:spcPts val="600"/>
              </a:spcBef>
              <a:buFontTx/>
              <a:buChar char="-"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Other</a:t>
            </a:r>
            <a:r>
              <a:rPr lang="en-US" altLang="en-US" sz="2000" baseline="30000" dirty="0">
                <a:latin typeface="Arial" charset="0"/>
                <a:cs typeface="Times New Roman" pitchFamily="18" charset="0"/>
              </a:rPr>
              <a:t>*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(N=4)</a:t>
            </a:r>
          </a:p>
        </p:txBody>
      </p:sp>
    </p:spTree>
    <p:extLst>
      <p:ext uri="{BB962C8B-B14F-4D97-AF65-F5344CB8AC3E}">
        <p14:creationId xmlns:p14="http://schemas.microsoft.com/office/powerpoint/2010/main" val="405056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24CD-7EC3-4DD7-A799-DC642A4B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4" y="684663"/>
            <a:ext cx="7338348" cy="83948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Safety Profile</a:t>
            </a:r>
            <a:endParaRPr lang="en-US" sz="3600" strike="sngStrike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FB2508-6D96-4C49-A540-648F6A3D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9132" y="6399098"/>
            <a:ext cx="2743200" cy="365125"/>
          </a:xfrm>
        </p:spPr>
        <p:txBody>
          <a:bodyPr/>
          <a:lstStyle/>
          <a:p>
            <a:fld id="{FA8F93EF-E6A1-4CE6-9D9E-760B88E8B65B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C89787-3101-4022-822B-FA303B4C59E2}"/>
              </a:ext>
            </a:extLst>
          </p:cNvPr>
          <p:cNvSpPr txBox="1"/>
          <p:nvPr/>
        </p:nvSpPr>
        <p:spPr>
          <a:xfrm>
            <a:off x="114346" y="6568627"/>
            <a:ext cx="1208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of Sep 17, 2020. D/C, discontinuing; gr, grade; heme, hematological; SAE, serious adverse event. 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CRS grading as per Lee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2014; 124:188-195.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00AD2F-3779-4425-A16C-05295B603415}"/>
              </a:ext>
            </a:extLst>
          </p:cNvPr>
          <p:cNvSpPr txBox="1"/>
          <p:nvPr/>
        </p:nvSpPr>
        <p:spPr>
          <a:xfrm>
            <a:off x="621508" y="4554369"/>
            <a:ext cx="11029714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common AEs (all grades):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Heme: anemia (42%), neutropenia (25%), thrombocytopenia (21%)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Non-heme: CRS (65%), diarrhea (31%), hypophosphatemia (31%)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SAEs occurred in 38% of patients; the most common SAEs were infections (17%) and CRS (9%).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deaths, none related to AMG 701, were 2 cases of sepsis (both secondary to intensive chemotherapy after D/C AMG 701), 1 case of retroperitoneal bleeding, and 1 case of subdural hematoma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C02D466-3179-4237-A595-DCFC5B051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29049"/>
              </p:ext>
            </p:extLst>
          </p:nvPr>
        </p:nvGraphicFramePr>
        <p:xfrm>
          <a:off x="1078788" y="1929991"/>
          <a:ext cx="94316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624">
                  <a:extLst>
                    <a:ext uri="{9D8B030D-6E8A-4147-A177-3AD203B41FA5}">
                      <a16:colId xmlns:a16="http://schemas.microsoft.com/office/drawing/2014/main" val="2224398004"/>
                    </a:ext>
                  </a:extLst>
                </a:gridCol>
                <a:gridCol w="6297052">
                  <a:extLst>
                    <a:ext uri="{9D8B030D-6E8A-4147-A177-3AD203B41FA5}">
                      <a16:colId xmlns:a16="http://schemas.microsoft.com/office/drawing/2014/main" val="7213617"/>
                    </a:ext>
                  </a:extLst>
                </a:gridCol>
              </a:tblGrid>
              <a:tr h="244371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018030"/>
                  </a:ext>
                </a:extLst>
              </a:tr>
              <a:tr h="427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CRS grade per Lee 2014</a:t>
                      </a:r>
                      <a:r>
                        <a:rPr lang="en-US" sz="18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 1: 27% (n=23), gr 2: 28% (n=24), gr 3: 9% (n=8)</a:t>
                      </a:r>
                      <a:endParaRPr lang="en-US" sz="1800" strike="sng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tocilizumab: 29% (n=25); corticosteroids: 17% (n=14)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024895"/>
                  </a:ext>
                </a:extLst>
              </a:tr>
              <a:tr h="61092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 3 CRS (DLTs)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 3: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transient LFT increase (n=4), hypoxia (n=4)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eversible with steroids and/or tocilizumab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duration 2 days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021078"/>
                  </a:ext>
                </a:extLst>
              </a:tr>
              <a:tr h="42765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Non-CRS DLTs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 3 atrial fibrillation (n=1), acidosis (n=1)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 4 thrombocytopenia (n=1)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3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8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A0634-34EC-4209-9430-A4D103C9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93EF-E6A1-4CE6-9D9E-760B88E8B65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9B950-ED6E-4D78-B8B0-03FF6DB43A0A}"/>
              </a:ext>
            </a:extLst>
          </p:cNvPr>
          <p:cNvSpPr/>
          <p:nvPr/>
        </p:nvSpPr>
        <p:spPr>
          <a:xfrm>
            <a:off x="8724" y="6367386"/>
            <a:ext cx="12174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of Sep 17, 2020; best overall responses of evaluable patients (n=82).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Minimal residual disease (MRD) measured by next-generation sequencing (NGS, ≤10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per IMWG) in all but 1 case, which was by flow cytometry (≤3×10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AA6CC-0DB9-448F-AB71-CA342CFB1929}"/>
              </a:ext>
            </a:extLst>
          </p:cNvPr>
          <p:cNvSpPr txBox="1"/>
          <p:nvPr/>
        </p:nvSpPr>
        <p:spPr>
          <a:xfrm>
            <a:off x="6766981" y="2174144"/>
            <a:ext cx="468038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Responses to date: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5 sCR, 3 CR, 6 VGPR, 7 PR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most recent evaluable cohort had 5/6 (83%) responses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 of 5 triple refractory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MRD negative in 6/7 patients tested       sCR (n=3), CR (n=3), VGPR (n=1)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6 have ongoing responses,                 up to 22 months in 1 patient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7209B-69FB-44C4-A984-9E0B9766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88" y="384230"/>
            <a:ext cx="8579224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AMG 701 FIH: Overall Response Rate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A4EF145-F1C1-4EC7-B5DD-DFF29659EF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65806"/>
              </p:ext>
            </p:extLst>
          </p:nvPr>
        </p:nvGraphicFramePr>
        <p:xfrm>
          <a:off x="204256" y="1363916"/>
          <a:ext cx="6562725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Prism 7" r:id="rId4" imgW="6563473" imgH="5032793" progId="Prism7.Document">
                  <p:embed/>
                </p:oleObj>
              </mc:Choice>
              <mc:Fallback>
                <p:oleObj name="Prism 7" r:id="rId4" imgW="6563473" imgH="5032793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256" y="1363916"/>
                        <a:ext cx="6562725" cy="503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47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8490d18d-1e1f-4ae2-adbe-3f6683173bee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DCA5A53E-4AB2-4D49-AF24-236CB5D0CB9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21621</TotalTime>
  <Words>2869</Words>
  <Application>Microsoft Macintosh PowerPoint</Application>
  <PresentationFormat>Widescreen</PresentationFormat>
  <Paragraphs>230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Prism 7</vt:lpstr>
      <vt:lpstr>A phase 1 FIH study of AMG 701, an anti-BCMA  half-life extended (HLE) BiTE® (bispecific T-cell engager) molecule, in relapsed / refractory multiple myeloma </vt:lpstr>
      <vt:lpstr>Anti-BCMA BiTE® Therapy in Multiple Myeloma</vt:lpstr>
      <vt:lpstr>AMG 701: An Anti-BCMA Half-life Extended BiTE® Molecule Allowing Weekly Administration</vt:lpstr>
      <vt:lpstr>AMG 701 FIH: Key Study Features </vt:lpstr>
      <vt:lpstr>AMG 701 FIH: Study Design </vt:lpstr>
      <vt:lpstr>AMG 701 FIH: Patient Baseline Characteristics</vt:lpstr>
      <vt:lpstr>AMG 701 FIH: Patient Disposition</vt:lpstr>
      <vt:lpstr>AMG 701 FIH: Safety Profile</vt:lpstr>
      <vt:lpstr>AMG 701 FIH: Overall Response Rate</vt:lpstr>
      <vt:lpstr>AMG 701 FIH: Depth, Durability of Responses ≥PR </vt:lpstr>
      <vt:lpstr>PowerPoint Presentation</vt:lpstr>
      <vt:lpstr>AMG 701 FIH: Conclusions</vt:lpstr>
      <vt:lpstr>AMG 701 FIH: Disclosures </vt:lpstr>
      <vt:lpstr>AMG 701 FIH: Disclosures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with AMG 420, an anti-BCMA BiTE® Induces MRD-Negative Complete Responses in R/R MM Patients: Results of a FIH Phase I Dose Escalation Study</dc:title>
  <dc:creator>Mac, Susanna</dc:creator>
  <cp:keywords>*$%PUB-*$%GenBus</cp:keywords>
  <cp:lastModifiedBy>Harrison Simon</cp:lastModifiedBy>
  <cp:revision>1601</cp:revision>
  <cp:lastPrinted>2020-11-10T17:49:55Z</cp:lastPrinted>
  <dcterms:created xsi:type="dcterms:W3CDTF">2018-07-18T19:10:26Z</dcterms:created>
  <dcterms:modified xsi:type="dcterms:W3CDTF">2020-11-16T12:47:50Z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a90a8b69-02fc-4bcf-b9b3-351ef895535e</vt:lpwstr>
  </property>
  <property fmtid="{D5CDD505-2E9C-101B-9397-08002B2CF9AE}" pid="3" name="bjSaver">
    <vt:lpwstr>pPxbmZxH4rzb6TG32OYyLsMj5O8pvdqy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uid="8490d18d-1e1f-4ae2-adbe-3f6683173bee" value="" /&gt;&lt;element uid="03e9b10b-a1f9-4a88-9630-476473f62285" value="" /&gt;&lt;element uid="7349a702-6462-4442-88eb-c64cd513835c" value="" /&gt;&lt;/sisl&gt;</vt:lpwstr>
  </property>
  <property fmtid="{D5CDD505-2E9C-101B-9397-08002B2CF9AE}" pid="6" name="bjDocumentSecurityLabel">
    <vt:lpwstr>Public - General Business</vt:lpwstr>
  </property>
</Properties>
</file>