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2" r:id="rId9"/>
    <p:sldId id="263" r:id="rId10"/>
    <p:sldId id="264" r:id="rId11"/>
    <p:sldId id="260" r:id="rId12"/>
    <p:sldId id="269" r:id="rId13"/>
    <p:sldId id="270" r:id="rId14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3481" autoAdjust="0"/>
  </p:normalViewPr>
  <p:slideViewPr>
    <p:cSldViewPr>
      <p:cViewPr varScale="1">
        <p:scale>
          <a:sx n="94" d="100"/>
          <a:sy n="94" d="100"/>
        </p:scale>
        <p:origin x="-402" y="-90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9A5E-C741-4A71-A8F2-B243A0AA1CBB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FDF29-9B7C-4764-B75B-96F508D4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2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DF29-9B7C-4764-B75B-96F508D48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ssp0718\Documents\sumandata\Jobs\Clinical Perspective Ophthalmology\Issue 2\PPT from Seema\background\1 (1)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Ocular Allergy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Vernal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conjunctivitis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599"/>
            <a:ext cx="5867400" cy="416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6680" y="23622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Cobblestone papillae cover the superior tarsal conjunctiva.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Bo Huang. Acute Redness of the Eye. In: H. Yan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Emergency.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Singapore: Springer; 2018, pp 29-55. DOI 10.1007/978-981-10-6802-7_4. © 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</a:t>
            </a:r>
            <a:r>
              <a:rPr lang="en-US" sz="1600" dirty="0" smtClean="0">
                <a:solidFill>
                  <a:schemeClr val="bg1"/>
                </a:solidFill>
              </a:rPr>
              <a:t>2018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Vernal catarrh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/>
          <a:stretch/>
        </p:blipFill>
        <p:spPr bwMode="auto">
          <a:xfrm>
            <a:off x="914400" y="1295399"/>
            <a:ext cx="6629400" cy="43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7160" y="2667000"/>
            <a:ext cx="477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Clinical appearance of the less commonly seen </a:t>
            </a:r>
            <a:r>
              <a:rPr lang="en-US" sz="3000" dirty="0" err="1">
                <a:solidFill>
                  <a:srgbClr val="00B0F0"/>
                </a:solidFill>
              </a:rPr>
              <a:t>limbal</a:t>
            </a:r>
            <a:r>
              <a:rPr lang="en-US" sz="3000" dirty="0">
                <a:solidFill>
                  <a:srgbClr val="00B0F0"/>
                </a:solidFill>
              </a:rPr>
              <a:t> reaction.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Bo Huang. Acute Redness of the Eye. In: H. Yan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Emergency.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Singapore: Springer; 2018, pp 29-55. DOI 10.1007/978-981-10-6802-7_4. © 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2018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Allergic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dermatoconjunctivitis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067" r="2557" b="3625"/>
          <a:stretch/>
        </p:blipFill>
        <p:spPr bwMode="auto">
          <a:xfrm>
            <a:off x="1143000" y="1371600"/>
            <a:ext cx="5943599" cy="41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463132"/>
            <a:ext cx="4983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Contact allergy of the eyelids after exposure to neomycin eye drops. The skin shows a typical eczematous dermatitis.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112818"/>
            <a:ext cx="122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Bo Huang. Acute Redness of the Eye. In: H. Yan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Emergency.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Singapore: Springer; 2018, pp 29-55. DOI 10.1007/978-981-10-6802-7_4. © 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2018.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143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Microbiallergic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keratoconjunctivitis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"/>
          <a:stretch/>
        </p:blipFill>
        <p:spPr bwMode="auto">
          <a:xfrm>
            <a:off x="586740" y="1447800"/>
            <a:ext cx="6271260" cy="42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6120" y="2362200"/>
            <a:ext cx="566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B0F0"/>
                </a:solidFill>
              </a:rPr>
              <a:t>Microbiallergic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err="1">
                <a:solidFill>
                  <a:srgbClr val="00B0F0"/>
                </a:solidFill>
              </a:rPr>
              <a:t>keratoconjunctivitis</a:t>
            </a:r>
            <a:r>
              <a:rPr lang="en-US" sz="3000" dirty="0">
                <a:solidFill>
                  <a:srgbClr val="00B0F0"/>
                </a:solidFill>
              </a:rPr>
              <a:t> associated with staphylococci. A staphylococcal marginal infiltrate is seen in the superior </a:t>
            </a:r>
            <a:r>
              <a:rPr lang="en-US" sz="3000" dirty="0" smtClean="0">
                <a:solidFill>
                  <a:srgbClr val="00B0F0"/>
                </a:solidFill>
              </a:rPr>
              <a:t>cornea.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01715"/>
            <a:ext cx="122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Bo Huang. Acute Redness of the Eye. In: H. Yan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Emergency.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Singapore: Springer; 2018, pp 29-55. DOI 10.1007/978-981-10-6802-7_4. © 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2018.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41763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Limbal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involvement in vernal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keratoconjunctivitis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2362200"/>
            <a:ext cx="521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B0F0"/>
                </a:solidFill>
              </a:rPr>
              <a:t>Limbal</a:t>
            </a:r>
            <a:r>
              <a:rPr lang="en-US" sz="3000" dirty="0">
                <a:solidFill>
                  <a:srgbClr val="00B0F0"/>
                </a:solidFill>
              </a:rPr>
              <a:t> involvement in vernal </a:t>
            </a:r>
            <a:r>
              <a:rPr lang="en-US" sz="3000" dirty="0" err="1">
                <a:solidFill>
                  <a:srgbClr val="00B0F0"/>
                </a:solidFill>
              </a:rPr>
              <a:t>keratoconjunctivitis</a:t>
            </a:r>
            <a:r>
              <a:rPr lang="en-US" sz="3000" dirty="0">
                <a:solidFill>
                  <a:srgbClr val="00B0F0"/>
                </a:solidFill>
              </a:rPr>
              <a:t>: </a:t>
            </a:r>
            <a:r>
              <a:rPr lang="en-US" sz="3000" dirty="0" err="1">
                <a:solidFill>
                  <a:srgbClr val="00B0F0"/>
                </a:solidFill>
              </a:rPr>
              <a:t>limbal</a:t>
            </a:r>
            <a:r>
              <a:rPr lang="en-US" sz="3000" dirty="0">
                <a:solidFill>
                  <a:srgbClr val="00B0F0"/>
                </a:solidFill>
              </a:rPr>
              <a:t> gelatinous hyperplasia with Horner–</a:t>
            </a:r>
            <a:r>
              <a:rPr lang="en-US" sz="3000" dirty="0" err="1">
                <a:solidFill>
                  <a:srgbClr val="00B0F0"/>
                </a:solidFill>
              </a:rPr>
              <a:t>Trantas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smtClean="0">
                <a:solidFill>
                  <a:srgbClr val="00B0F0"/>
                </a:solidFill>
              </a:rPr>
              <a:t>dots</a:t>
            </a:r>
            <a:r>
              <a:rPr lang="en-US" sz="3000" dirty="0" smtClean="0">
                <a:solidFill>
                  <a:srgbClr val="00B0F0"/>
                </a:solidFill>
              </a:rPr>
              <a:t>.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12818"/>
            <a:ext cx="12298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Andrea </a:t>
            </a:r>
            <a:r>
              <a:rPr lang="en-US" sz="1600" dirty="0" err="1">
                <a:solidFill>
                  <a:schemeClr val="bg1"/>
                </a:solidFill>
              </a:rPr>
              <a:t>Cruzat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, Kathryn </a:t>
            </a:r>
            <a:r>
              <a:rPr lang="en-US" sz="1600" dirty="0" smtClean="0">
                <a:solidFill>
                  <a:schemeClr val="bg1"/>
                </a:solidFill>
              </a:rPr>
              <a:t>Colby. Corneal </a:t>
            </a:r>
            <a:r>
              <a:rPr lang="en-US" sz="1600" dirty="0">
                <a:solidFill>
                  <a:schemeClr val="bg1"/>
                </a:solidFill>
              </a:rPr>
              <a:t>Diseases in Children: Allergic </a:t>
            </a:r>
            <a:r>
              <a:rPr lang="en-US" sz="1600" dirty="0" smtClean="0">
                <a:solidFill>
                  <a:schemeClr val="bg1"/>
                </a:solidFill>
              </a:rPr>
              <a:t>Diseases. </a:t>
            </a:r>
            <a:r>
              <a:rPr lang="en-US" sz="1600" dirty="0" smtClean="0">
                <a:solidFill>
                  <a:schemeClr val="bg1"/>
                </a:solidFill>
              </a:rPr>
              <a:t>In: K</a:t>
            </a:r>
            <a:r>
              <a:rPr lang="en-US" sz="1600" dirty="0" smtClean="0">
                <a:solidFill>
                  <a:schemeClr val="bg1"/>
                </a:solidFill>
              </a:rPr>
              <a:t>. Colby (</a:t>
            </a:r>
            <a:r>
              <a:rPr lang="en-US" sz="1600" dirty="0" err="1" smtClean="0">
                <a:solidFill>
                  <a:schemeClr val="bg1"/>
                </a:solidFill>
              </a:rPr>
              <a:t>ed</a:t>
            </a:r>
            <a:r>
              <a:rPr lang="en-US" sz="1600" dirty="0" smtClean="0">
                <a:solidFill>
                  <a:schemeClr val="bg1"/>
                </a:solidFill>
              </a:rPr>
              <a:t>).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Corneal </a:t>
            </a:r>
            <a:r>
              <a:rPr lang="en-US" sz="1600" dirty="0">
                <a:solidFill>
                  <a:schemeClr val="bg1"/>
                </a:solidFill>
              </a:rPr>
              <a:t>Diseases in </a:t>
            </a:r>
            <a:r>
              <a:rPr lang="en-US" sz="1600" dirty="0" smtClean="0">
                <a:solidFill>
                  <a:schemeClr val="bg1"/>
                </a:solidFill>
              </a:rPr>
              <a:t>Children: </a:t>
            </a:r>
            <a:r>
              <a:rPr lang="en-US" sz="1600" dirty="0">
                <a:solidFill>
                  <a:schemeClr val="bg1"/>
                </a:solidFill>
              </a:rPr>
              <a:t>Challenges and </a:t>
            </a:r>
            <a:r>
              <a:rPr lang="en-US" sz="1600" dirty="0" smtClean="0">
                <a:solidFill>
                  <a:schemeClr val="bg1"/>
                </a:solidFill>
              </a:rPr>
              <a:t>Controversies.  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ed. Switzerland: </a:t>
            </a:r>
            <a:r>
              <a:rPr lang="en-US" sz="1600" dirty="0">
                <a:solidFill>
                  <a:schemeClr val="bg1"/>
                </a:solidFill>
              </a:rPr>
              <a:t>Springer International </a:t>
            </a:r>
            <a:r>
              <a:rPr lang="en-US" sz="1600" dirty="0" smtClean="0">
                <a:solidFill>
                  <a:schemeClr val="bg1"/>
                </a:solidFill>
              </a:rPr>
              <a:t>Publishing; 2017, pp 39-49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DOI 10.1007/978-3-319-55298-9_4</a:t>
            </a:r>
            <a:r>
              <a:rPr lang="en-US" sz="1600" dirty="0" smtClean="0">
                <a:solidFill>
                  <a:schemeClr val="bg1"/>
                </a:solidFill>
              </a:rPr>
              <a:t>. © </a:t>
            </a:r>
            <a:r>
              <a:rPr lang="en-US" sz="1600" dirty="0">
                <a:solidFill>
                  <a:schemeClr val="bg1"/>
                </a:solidFill>
              </a:rPr>
              <a:t>Springer International Publishing AG </a:t>
            </a:r>
            <a:r>
              <a:rPr lang="en-US" sz="1600" dirty="0" smtClean="0">
                <a:solidFill>
                  <a:schemeClr val="bg1"/>
                </a:solidFill>
              </a:rPr>
              <a:t>2017.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2807"/>
          <a:stretch/>
        </p:blipFill>
        <p:spPr bwMode="auto">
          <a:xfrm>
            <a:off x="1356360" y="1493519"/>
            <a:ext cx="5806440" cy="433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0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Papillae in upper tarsal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conjunctiva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 bwMode="auto">
          <a:xfrm>
            <a:off x="1432560" y="1524000"/>
            <a:ext cx="6432924" cy="43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99120" y="2819400"/>
            <a:ext cx="440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Papillae in upper tarsal conjunctiva in vernal </a:t>
            </a:r>
            <a:r>
              <a:rPr lang="en-US" sz="3000" dirty="0" err="1" smtClean="0">
                <a:solidFill>
                  <a:srgbClr val="00B0F0"/>
                </a:solidFill>
              </a:rPr>
              <a:t>keratoconjunctivitis</a:t>
            </a:r>
            <a:r>
              <a:rPr lang="en-US" sz="3000" dirty="0" smtClean="0">
                <a:solidFill>
                  <a:srgbClr val="00B0F0"/>
                </a:solidFill>
              </a:rPr>
              <a:t>.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Andrea </a:t>
            </a:r>
            <a:r>
              <a:rPr lang="en-US" sz="1600" dirty="0" err="1">
                <a:solidFill>
                  <a:schemeClr val="bg1"/>
                </a:solidFill>
              </a:rPr>
              <a:t>Cruzat</a:t>
            </a:r>
            <a:r>
              <a:rPr lang="en-US" sz="1600" dirty="0">
                <a:solidFill>
                  <a:schemeClr val="bg1"/>
                </a:solidFill>
              </a:rPr>
              <a:t> , Kathryn Colby. Corneal Diseases in Children: Allergic Diseases. In: K. Colby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Corneal Diseases in Children: Challenges and Controversies. 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Switzerland: Springer International Publishing; 2017, pp 39-49. DOI 10.1007/978-3-319-55298-9_4. © Springer International Publishing AG </a:t>
            </a:r>
            <a:r>
              <a:rPr lang="en-US" sz="1600" dirty="0" smtClean="0">
                <a:solidFill>
                  <a:schemeClr val="bg1"/>
                </a:solidFill>
              </a:rPr>
              <a:t>2017.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778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Giant Papillae in a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/>
          <a:stretch/>
        </p:blipFill>
        <p:spPr bwMode="auto">
          <a:xfrm>
            <a:off x="1264920" y="1371600"/>
            <a:ext cx="6507480" cy="43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2819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Giant </a:t>
            </a:r>
            <a:r>
              <a:rPr lang="en-US" sz="3000" dirty="0" smtClean="0">
                <a:solidFill>
                  <a:srgbClr val="00B0F0"/>
                </a:solidFill>
              </a:rPr>
              <a:t>papillae </a:t>
            </a:r>
            <a:r>
              <a:rPr lang="en-US" sz="3000" dirty="0">
                <a:solidFill>
                  <a:srgbClr val="00B0F0"/>
                </a:solidFill>
              </a:rPr>
              <a:t>in a patient with vernal </a:t>
            </a:r>
            <a:r>
              <a:rPr lang="en-US" sz="3000" dirty="0" err="1" smtClean="0">
                <a:solidFill>
                  <a:srgbClr val="00B0F0"/>
                </a:solidFill>
              </a:rPr>
              <a:t>keratoconjunctivitis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112818"/>
            <a:ext cx="12298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Jeanie Paik, </a:t>
            </a:r>
            <a:r>
              <a:rPr lang="en-US" sz="1600" dirty="0" err="1" smtClean="0">
                <a:solidFill>
                  <a:schemeClr val="bg1"/>
                </a:solidFill>
              </a:rPr>
              <a:t>Priti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Batta</a:t>
            </a:r>
            <a:r>
              <a:rPr lang="en-US" sz="1600" dirty="0" smtClean="0">
                <a:solidFill>
                  <a:schemeClr val="bg1"/>
                </a:solidFill>
              </a:rPr>
              <a:t>. Management </a:t>
            </a:r>
            <a:r>
              <a:rPr lang="en-US" sz="1600" dirty="0">
                <a:solidFill>
                  <a:schemeClr val="bg1"/>
                </a:solidFill>
              </a:rPr>
              <a:t>of Ocular Surface Allergic </a:t>
            </a:r>
            <a:r>
              <a:rPr lang="en-US" sz="1600" dirty="0" smtClean="0">
                <a:solidFill>
                  <a:schemeClr val="bg1"/>
                </a:solidFill>
              </a:rPr>
              <a:t>Diseases. </a:t>
            </a:r>
            <a:r>
              <a:rPr lang="en-US" sz="1600" dirty="0" smtClean="0">
                <a:solidFill>
                  <a:schemeClr val="bg1"/>
                </a:solidFill>
              </a:rPr>
              <a:t>In: A.R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Djalilian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ed</a:t>
            </a:r>
            <a:r>
              <a:rPr lang="en-US" sz="1600" dirty="0" smtClean="0">
                <a:solidFill>
                  <a:schemeClr val="bg1"/>
                </a:solidFill>
              </a:rPr>
              <a:t>). </a:t>
            </a:r>
            <a:r>
              <a:rPr lang="en-US" sz="1600" dirty="0">
                <a:solidFill>
                  <a:schemeClr val="bg1"/>
                </a:solidFill>
              </a:rPr>
              <a:t>Ocular Surface </a:t>
            </a:r>
            <a:r>
              <a:rPr lang="en-US" sz="1600" dirty="0" smtClean="0">
                <a:solidFill>
                  <a:schemeClr val="bg1"/>
                </a:solidFill>
              </a:rPr>
              <a:t>Disease: </a:t>
            </a:r>
            <a:r>
              <a:rPr lang="en-US" sz="1600" dirty="0">
                <a:solidFill>
                  <a:schemeClr val="bg1"/>
                </a:solidFill>
              </a:rPr>
              <a:t>A Case-Based </a:t>
            </a:r>
            <a:r>
              <a:rPr lang="en-US" sz="1600" dirty="0" smtClean="0">
                <a:solidFill>
                  <a:schemeClr val="bg1"/>
                </a:solidFill>
              </a:rPr>
              <a:t>Guide. 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ed. Switzerland: </a:t>
            </a:r>
            <a:r>
              <a:rPr lang="en-US" sz="1600" dirty="0">
                <a:solidFill>
                  <a:schemeClr val="bg1"/>
                </a:solidFill>
              </a:rPr>
              <a:t>Springer International </a:t>
            </a:r>
            <a:r>
              <a:rPr lang="en-US" sz="1600" dirty="0" smtClean="0">
                <a:solidFill>
                  <a:schemeClr val="bg1"/>
                </a:solidFill>
              </a:rPr>
              <a:t>Publishing; 2017, </a:t>
            </a:r>
            <a:r>
              <a:rPr lang="en-US" sz="1600" dirty="0">
                <a:solidFill>
                  <a:schemeClr val="bg1"/>
                </a:solidFill>
              </a:rPr>
              <a:t>pp </a:t>
            </a:r>
            <a:r>
              <a:rPr lang="en-US" sz="1600" dirty="0" smtClean="0">
                <a:solidFill>
                  <a:schemeClr val="bg1"/>
                </a:solidFill>
              </a:rPr>
              <a:t>93-108.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DOI </a:t>
            </a:r>
            <a:r>
              <a:rPr lang="en-US" sz="1600" dirty="0" smtClean="0">
                <a:solidFill>
                  <a:schemeClr val="bg1"/>
                </a:solidFill>
              </a:rPr>
              <a:t>10.1007/978-3-319-15823-5_7. © </a:t>
            </a:r>
            <a:r>
              <a:rPr lang="en-US" sz="1600" dirty="0">
                <a:solidFill>
                  <a:schemeClr val="bg1"/>
                </a:solidFill>
              </a:rPr>
              <a:t>Springer International Publishing AG </a:t>
            </a:r>
            <a:r>
              <a:rPr lang="en-US" sz="1600" dirty="0" smtClean="0">
                <a:solidFill>
                  <a:schemeClr val="bg1"/>
                </a:solidFill>
              </a:rPr>
              <a:t>2018.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limbal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stem cell deficiency in a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765" b="3640"/>
          <a:stretch/>
        </p:blipFill>
        <p:spPr bwMode="auto">
          <a:xfrm>
            <a:off x="1447800" y="1600200"/>
            <a:ext cx="6324600" cy="4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800" y="2514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Superior </a:t>
            </a:r>
            <a:r>
              <a:rPr lang="en-US" sz="3000" dirty="0" err="1">
                <a:solidFill>
                  <a:srgbClr val="00B0F0"/>
                </a:solidFill>
              </a:rPr>
              <a:t>limbal</a:t>
            </a:r>
            <a:r>
              <a:rPr lang="en-US" sz="3000" dirty="0">
                <a:solidFill>
                  <a:srgbClr val="00B0F0"/>
                </a:solidFill>
              </a:rPr>
              <a:t> stem cell deficiency in a patient with chronic vernal </a:t>
            </a:r>
            <a:r>
              <a:rPr lang="en-US" sz="3000" dirty="0" err="1">
                <a:solidFill>
                  <a:srgbClr val="00B0F0"/>
                </a:solidFill>
              </a:rPr>
              <a:t>keratoconjunctivitis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112818"/>
            <a:ext cx="12298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Jeanie Paik, </a:t>
            </a:r>
            <a:r>
              <a:rPr lang="en-US" sz="1600" dirty="0" err="1">
                <a:solidFill>
                  <a:schemeClr val="bg1"/>
                </a:solidFill>
              </a:rPr>
              <a:t>Priti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Batta</a:t>
            </a:r>
            <a:r>
              <a:rPr lang="en-US" sz="1600" dirty="0">
                <a:solidFill>
                  <a:schemeClr val="bg1"/>
                </a:solidFill>
              </a:rPr>
              <a:t>. Management of Ocular Surface Allergic Diseases. In: A.R. </a:t>
            </a:r>
            <a:r>
              <a:rPr lang="en-US" sz="1600" dirty="0" err="1">
                <a:solidFill>
                  <a:schemeClr val="bg1"/>
                </a:solidFill>
              </a:rPr>
              <a:t>Djalilian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Surface Disease: A Case-Based Guide.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Switzerland: Springer International Publishing; 2017, pp 93-108.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DOI 10.1007/978-3-319-15823-5_7. © Springer International Publishing AG 2018.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77800" cy="1417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Typical central shield ulcer with a plaque in a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 b="51848"/>
          <a:stretch/>
        </p:blipFill>
        <p:spPr bwMode="auto">
          <a:xfrm>
            <a:off x="1066800" y="1389690"/>
            <a:ext cx="5062982" cy="33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370" y="4881899"/>
            <a:ext cx="10603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Typical central shield ulcer with a plaque in a patient with vernal </a:t>
            </a:r>
            <a:r>
              <a:rPr lang="en-US" sz="3000" dirty="0" err="1">
                <a:solidFill>
                  <a:srgbClr val="00B0F0"/>
                </a:solidFill>
              </a:rPr>
              <a:t>keratoconjunctivitis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Jeanie Paik, </a:t>
            </a:r>
            <a:r>
              <a:rPr lang="en-US" sz="1600" dirty="0" err="1">
                <a:solidFill>
                  <a:schemeClr val="bg1"/>
                </a:solidFill>
              </a:rPr>
              <a:t>Priti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Batta</a:t>
            </a:r>
            <a:r>
              <a:rPr lang="en-US" sz="1600" dirty="0">
                <a:solidFill>
                  <a:schemeClr val="bg1"/>
                </a:solidFill>
              </a:rPr>
              <a:t>. Management of Ocular Surface Allergic Diseases. In: A.R. </a:t>
            </a:r>
            <a:r>
              <a:rPr lang="en-US" sz="1600" dirty="0" err="1">
                <a:solidFill>
                  <a:schemeClr val="bg1"/>
                </a:solidFill>
              </a:rPr>
              <a:t>Djalilian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Surface Disease: A Case-Based Guide.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Switzerland: Springer International Publishing; 2017, pp 93-108.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DOI 10.1007/978-3-319-15823-5_7. © Springer International Publishing AG 2018.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369"/>
          <a:stretch/>
        </p:blipFill>
        <p:spPr bwMode="auto">
          <a:xfrm>
            <a:off x="6758940" y="1403598"/>
            <a:ext cx="4899660" cy="335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0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77800" cy="1417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 with chronic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allergic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keratoconjunctivitis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693"/>
          <a:stretch/>
        </p:blipFill>
        <p:spPr bwMode="auto">
          <a:xfrm>
            <a:off x="533400" y="1268459"/>
            <a:ext cx="6172200" cy="45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8480" y="1752600"/>
            <a:ext cx="5608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Patient with chronic allergic </a:t>
            </a:r>
            <a:r>
              <a:rPr lang="en-US" sz="2600" dirty="0" err="1">
                <a:solidFill>
                  <a:srgbClr val="00B0F0"/>
                </a:solidFill>
              </a:rPr>
              <a:t>keratoconjunctivitis</a:t>
            </a:r>
            <a:r>
              <a:rPr lang="en-US" sz="2600" dirty="0">
                <a:solidFill>
                  <a:srgbClr val="00B0F0"/>
                </a:solidFill>
              </a:rPr>
              <a:t> leading to </a:t>
            </a:r>
            <a:r>
              <a:rPr lang="en-US" sz="2600" dirty="0" err="1">
                <a:solidFill>
                  <a:srgbClr val="00B0F0"/>
                </a:solidFill>
              </a:rPr>
              <a:t>conjunctival</a:t>
            </a:r>
            <a:r>
              <a:rPr lang="en-US" sz="2600" dirty="0">
                <a:solidFill>
                  <a:srgbClr val="00B0F0"/>
                </a:solidFill>
              </a:rPr>
              <a:t> scarring and bilateral </a:t>
            </a:r>
            <a:r>
              <a:rPr lang="en-US" sz="2600" dirty="0" err="1">
                <a:solidFill>
                  <a:srgbClr val="00B0F0"/>
                </a:solidFill>
              </a:rPr>
              <a:t>limbal</a:t>
            </a:r>
            <a:r>
              <a:rPr lang="en-US" sz="2600" dirty="0">
                <a:solidFill>
                  <a:srgbClr val="00B0F0"/>
                </a:solidFill>
              </a:rPr>
              <a:t> stem cell deficiency. Patient had a history of recurrent epithelial defects and corneal perforation requiring patch grafting. The patient later underwent </a:t>
            </a:r>
            <a:r>
              <a:rPr lang="en-US" sz="2600" dirty="0" err="1">
                <a:solidFill>
                  <a:srgbClr val="00B0F0"/>
                </a:solidFill>
              </a:rPr>
              <a:t>limbal</a:t>
            </a:r>
            <a:r>
              <a:rPr lang="en-US" sz="2600" dirty="0">
                <a:solidFill>
                  <a:srgbClr val="00B0F0"/>
                </a:solidFill>
              </a:rPr>
              <a:t> stem cell transplantation and penetrating </a:t>
            </a:r>
            <a:r>
              <a:rPr lang="en-US" sz="2600" dirty="0" err="1" smtClean="0">
                <a:solidFill>
                  <a:srgbClr val="00B0F0"/>
                </a:solidFill>
              </a:rPr>
              <a:t>keratoplasty</a:t>
            </a:r>
            <a:r>
              <a:rPr lang="en-US" sz="2600" dirty="0" smtClean="0">
                <a:solidFill>
                  <a:srgbClr val="00B0F0"/>
                </a:solidFill>
              </a:rPr>
              <a:t>.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Jeanie Paik, </a:t>
            </a:r>
            <a:r>
              <a:rPr lang="en-US" sz="1600" dirty="0" err="1">
                <a:solidFill>
                  <a:schemeClr val="bg1"/>
                </a:solidFill>
              </a:rPr>
              <a:t>Priti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Batta</a:t>
            </a:r>
            <a:r>
              <a:rPr lang="en-US" sz="1600" dirty="0">
                <a:solidFill>
                  <a:schemeClr val="bg1"/>
                </a:solidFill>
              </a:rPr>
              <a:t>. Management of Ocular Surface Allergic Diseases. In: A.R. </a:t>
            </a:r>
            <a:r>
              <a:rPr lang="en-US" sz="1600" dirty="0" err="1">
                <a:solidFill>
                  <a:schemeClr val="bg1"/>
                </a:solidFill>
              </a:rPr>
              <a:t>Djalilian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Surface Disease: A Case-Based Guide.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Switzerland: Springer International Publishing; 2017, pp 93-108.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/>
                </a:solidFill>
              </a:rPr>
              <a:t>DOI 10.1007/978-3-319-15823-5_7. © Springer International Publishing AG </a:t>
            </a:r>
            <a:r>
              <a:rPr lang="en-US" sz="1600" dirty="0" smtClean="0">
                <a:solidFill>
                  <a:schemeClr val="bg1"/>
                </a:solidFill>
              </a:rPr>
              <a:t>2018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778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atopic conjunctivitis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716" r="1544" b="3151"/>
          <a:stretch/>
        </p:blipFill>
        <p:spPr bwMode="auto">
          <a:xfrm>
            <a:off x="1219200" y="1444848"/>
            <a:ext cx="6156961" cy="40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6680" y="23622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 man with itching, </a:t>
            </a:r>
            <a:r>
              <a:rPr lang="en-US" sz="3000" dirty="0" err="1">
                <a:solidFill>
                  <a:srgbClr val="00B0F0"/>
                </a:solidFill>
              </a:rPr>
              <a:t>mucoid</a:t>
            </a:r>
            <a:r>
              <a:rPr lang="en-US" sz="3000" dirty="0">
                <a:solidFill>
                  <a:srgbClr val="00B0F0"/>
                </a:solidFill>
              </a:rPr>
              <a:t> discharge, </a:t>
            </a:r>
            <a:r>
              <a:rPr lang="en-US" sz="3000" dirty="0" err="1">
                <a:solidFill>
                  <a:srgbClr val="00B0F0"/>
                </a:solidFill>
              </a:rPr>
              <a:t>chemosis</a:t>
            </a:r>
            <a:r>
              <a:rPr lang="en-US" sz="3000" dirty="0">
                <a:solidFill>
                  <a:srgbClr val="00B0F0"/>
                </a:solidFill>
              </a:rPr>
              <a:t>, and a papillary </a:t>
            </a:r>
            <a:r>
              <a:rPr lang="en-US" sz="3000" dirty="0" err="1">
                <a:solidFill>
                  <a:srgbClr val="00B0F0"/>
                </a:solidFill>
              </a:rPr>
              <a:t>conjunctival</a:t>
            </a:r>
            <a:r>
              <a:rPr lang="en-US" sz="3000" dirty="0">
                <a:solidFill>
                  <a:srgbClr val="00B0F0"/>
                </a:solidFill>
              </a:rPr>
              <a:t> reaction.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Bo </a:t>
            </a:r>
            <a:r>
              <a:rPr lang="en-US" sz="1600" dirty="0" smtClean="0">
                <a:solidFill>
                  <a:schemeClr val="bg1"/>
                </a:solidFill>
              </a:rPr>
              <a:t>Huang. Acute </a:t>
            </a:r>
            <a:r>
              <a:rPr lang="en-US" sz="1600" dirty="0">
                <a:solidFill>
                  <a:schemeClr val="bg1"/>
                </a:solidFill>
              </a:rPr>
              <a:t>Redness of the </a:t>
            </a:r>
            <a:r>
              <a:rPr lang="en-US" sz="1600" dirty="0" smtClean="0">
                <a:solidFill>
                  <a:schemeClr val="bg1"/>
                </a:solidFill>
              </a:rPr>
              <a:t>Eye. </a:t>
            </a:r>
            <a:r>
              <a:rPr lang="en-US" sz="1600" dirty="0" smtClean="0">
                <a:solidFill>
                  <a:schemeClr val="bg1"/>
                </a:solidFill>
              </a:rPr>
              <a:t>In: H</a:t>
            </a:r>
            <a:r>
              <a:rPr lang="en-US" sz="1600" dirty="0">
                <a:solidFill>
                  <a:schemeClr val="bg1"/>
                </a:solidFill>
              </a:rPr>
              <a:t>. Yan (</a:t>
            </a:r>
            <a:r>
              <a:rPr lang="en-US" sz="1600" dirty="0" err="1" smtClean="0">
                <a:solidFill>
                  <a:schemeClr val="bg1"/>
                </a:solidFill>
              </a:rPr>
              <a:t>ed</a:t>
            </a:r>
            <a:r>
              <a:rPr lang="en-US" sz="1600" dirty="0" smtClean="0">
                <a:solidFill>
                  <a:schemeClr val="bg1"/>
                </a:solidFill>
              </a:rPr>
              <a:t>). </a:t>
            </a:r>
            <a:r>
              <a:rPr lang="en-US" sz="1600" dirty="0">
                <a:solidFill>
                  <a:schemeClr val="bg1"/>
                </a:solidFill>
              </a:rPr>
              <a:t>Ocular </a:t>
            </a:r>
            <a:r>
              <a:rPr lang="en-US" sz="1600" dirty="0" smtClean="0">
                <a:solidFill>
                  <a:schemeClr val="bg1"/>
                </a:solidFill>
              </a:rPr>
              <a:t>Emergency. 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ed. </a:t>
            </a:r>
            <a:r>
              <a:rPr lang="en-US" sz="1600" dirty="0" smtClean="0">
                <a:solidFill>
                  <a:schemeClr val="bg1"/>
                </a:solidFill>
              </a:rPr>
              <a:t>Singapore: Springer; 2018, </a:t>
            </a:r>
            <a:r>
              <a:rPr lang="en-US" sz="1600" dirty="0">
                <a:solidFill>
                  <a:schemeClr val="bg1"/>
                </a:solidFill>
              </a:rPr>
              <a:t>pp </a:t>
            </a:r>
            <a:r>
              <a:rPr lang="en-US" sz="1600" dirty="0" smtClean="0">
                <a:solidFill>
                  <a:schemeClr val="bg1"/>
                </a:solidFill>
              </a:rPr>
              <a:t>29-55. </a:t>
            </a:r>
            <a:r>
              <a:rPr lang="en-US" sz="1600" dirty="0" smtClean="0">
                <a:solidFill>
                  <a:schemeClr val="bg1"/>
                </a:solidFill>
              </a:rPr>
              <a:t>DOI </a:t>
            </a:r>
            <a:r>
              <a:rPr lang="en-US" sz="1600" dirty="0" smtClean="0">
                <a:solidFill>
                  <a:schemeClr val="bg1"/>
                </a:solidFill>
              </a:rPr>
              <a:t>10.1007/978-981-10-6802-7_4. </a:t>
            </a:r>
            <a:r>
              <a:rPr lang="en-US" sz="1600" dirty="0" smtClean="0">
                <a:solidFill>
                  <a:schemeClr val="bg1"/>
                </a:solidFill>
              </a:rPr>
              <a:t>© </a:t>
            </a:r>
            <a:r>
              <a:rPr lang="en-US" sz="1600" dirty="0">
                <a:solidFill>
                  <a:schemeClr val="bg1"/>
                </a:solidFill>
              </a:rPr>
              <a:t>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</a:t>
            </a:r>
            <a:r>
              <a:rPr lang="en-US" sz="1600" dirty="0" smtClean="0">
                <a:solidFill>
                  <a:schemeClr val="bg1"/>
                </a:solidFill>
              </a:rPr>
              <a:t>2018.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4176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Chronic atopic conjunctivitis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3750"/>
          <a:stretch/>
        </p:blipFill>
        <p:spPr bwMode="auto">
          <a:xfrm>
            <a:off x="914400" y="1371600"/>
            <a:ext cx="6552884" cy="432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6680" y="23622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Mild </a:t>
            </a:r>
            <a:r>
              <a:rPr lang="en-US" sz="3000" dirty="0" err="1">
                <a:solidFill>
                  <a:srgbClr val="00B0F0"/>
                </a:solidFill>
              </a:rPr>
              <a:t>conjunctival</a:t>
            </a:r>
            <a:r>
              <a:rPr lang="en-US" sz="3000" dirty="0">
                <a:solidFill>
                  <a:srgbClr val="00B0F0"/>
                </a:solidFill>
              </a:rPr>
              <a:t> injection with numerous giant cobblestone papillae.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112818"/>
            <a:ext cx="1229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Bo Huang. Acute Redness of the Eye. In: H. Yan (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). Ocular Emergency. 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ed. Singapore: Springer; 2018, pp 29-55. DOI 10.1007/978-981-10-6802-7_4. © Springer Nature Singapore </a:t>
            </a:r>
            <a:r>
              <a:rPr lang="en-US" sz="1600" dirty="0" err="1">
                <a:solidFill>
                  <a:schemeClr val="bg1"/>
                </a:solidFill>
              </a:rPr>
              <a:t>Pte</a:t>
            </a:r>
            <a:r>
              <a:rPr lang="en-US" sz="1600" dirty="0">
                <a:solidFill>
                  <a:schemeClr val="bg1"/>
                </a:solidFill>
              </a:rPr>
              <a:t> Ltd. 2018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Custom</PresentationFormat>
  <Paragraphs>50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Ocular Allergy</vt:lpstr>
      <vt:lpstr>Limbal involvement in vernal keratoconjunctivitis</vt:lpstr>
      <vt:lpstr>Papillae in upper tarsal conjunctiva</vt:lpstr>
      <vt:lpstr>Giant Papillae in a patient</vt:lpstr>
      <vt:lpstr>Superior limbal stem cell deficiency in a patient</vt:lpstr>
      <vt:lpstr>Typical central shield ulcer with a plaque in a patient</vt:lpstr>
      <vt:lpstr>Patient with chronic allergic keratoconjunctivitis</vt:lpstr>
      <vt:lpstr>Acute atopic conjunctivitis</vt:lpstr>
      <vt:lpstr>Chronic atopic conjunctivitis</vt:lpstr>
      <vt:lpstr>Vernal conjunctivitis</vt:lpstr>
      <vt:lpstr>Vernal catarrh</vt:lpstr>
      <vt:lpstr>Allergic dermatoconjunctivitis</vt:lpstr>
      <vt:lpstr>Microbiallergic keratoconjunctivitis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Baliga, Seema</dc:creator>
  <cp:lastModifiedBy>Sinha, Vidisha, Springer IN</cp:lastModifiedBy>
  <cp:revision>60</cp:revision>
  <dcterms:created xsi:type="dcterms:W3CDTF">2006-08-16T00:00:00Z</dcterms:created>
  <dcterms:modified xsi:type="dcterms:W3CDTF">2018-11-21T05:09:21Z</dcterms:modified>
</cp:coreProperties>
</file>